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handoutMasterIdLst>
    <p:handoutMasterId r:id="rId19"/>
  </p:handoutMasterIdLst>
  <p:sldIdLst>
    <p:sldId id="256" r:id="rId2"/>
    <p:sldId id="272" r:id="rId3"/>
    <p:sldId id="280" r:id="rId4"/>
    <p:sldId id="288" r:id="rId5"/>
    <p:sldId id="281" r:id="rId6"/>
    <p:sldId id="285" r:id="rId7"/>
    <p:sldId id="287" r:id="rId8"/>
    <p:sldId id="277" r:id="rId9"/>
    <p:sldId id="278" r:id="rId10"/>
    <p:sldId id="279" r:id="rId11"/>
    <p:sldId id="264" r:id="rId12"/>
    <p:sldId id="283" r:id="rId13"/>
    <p:sldId id="274" r:id="rId14"/>
    <p:sldId id="276" r:id="rId15"/>
    <p:sldId id="282" r:id="rId16"/>
    <p:sldId id="271" r:id="rId17"/>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1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FC76C-7BFF-45DF-9058-53D4CD2739D3}" v="2" dt="2023-12-11T20:56:16.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36"/>
    <p:restoredTop sz="94787"/>
  </p:normalViewPr>
  <p:slideViewPr>
    <p:cSldViewPr snapToGrid="0" snapToObjects="1">
      <p:cViewPr varScale="1">
        <p:scale>
          <a:sx n="108" d="100"/>
          <a:sy n="108" d="100"/>
        </p:scale>
        <p:origin x="2130" y="78"/>
      </p:cViewPr>
      <p:guideLst/>
    </p:cSldViewPr>
  </p:slideViewPr>
  <p:notesTextViewPr>
    <p:cViewPr>
      <p:scale>
        <a:sx n="1" d="1"/>
        <a:sy n="1" d="1"/>
      </p:scale>
      <p:origin x="0" y="0"/>
    </p:cViewPr>
  </p:notesTextViewPr>
  <p:notesViewPr>
    <p:cSldViewPr snapToGrid="0" snapToObjects="1" showGuides="1">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705E2044-351E-4CD2-AFB5-2803EF235DDE}" type="datetimeFigureOut">
              <a:rPr lang="en-US" smtClean="0"/>
              <a:t>12/11/2023</a:t>
            </a:fld>
            <a:endParaRPr lang="en-US"/>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5839DD80-98E0-462A-AF5F-A8B524E7D7CB}" type="slidenum">
              <a:rPr lang="en-US" smtClean="0"/>
              <a:t>‹#›</a:t>
            </a:fld>
            <a:endParaRPr lang="en-US"/>
          </a:p>
        </p:txBody>
      </p:sp>
    </p:spTree>
    <p:extLst>
      <p:ext uri="{BB962C8B-B14F-4D97-AF65-F5344CB8AC3E}">
        <p14:creationId xmlns:p14="http://schemas.microsoft.com/office/powerpoint/2010/main" val="2052160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4849AB9-87FD-014B-A09C-DC208B332328}" type="datetimeFigureOut">
              <a:rPr lang="en-US" smtClean="0"/>
              <a:t>12/11/2023</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B65C819-F2F5-B540-9058-DAE7E86675A7}" type="slidenum">
              <a:rPr lang="en-US" smtClean="0"/>
              <a:t>‹#›</a:t>
            </a:fld>
            <a:endParaRPr lang="en-US"/>
          </a:p>
        </p:txBody>
      </p:sp>
    </p:spTree>
    <p:extLst>
      <p:ext uri="{BB962C8B-B14F-4D97-AF65-F5344CB8AC3E}">
        <p14:creationId xmlns:p14="http://schemas.microsoft.com/office/powerpoint/2010/main" val="70395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65C819-F2F5-B540-9058-DAE7E86675A7}" type="slidenum">
              <a:rPr lang="en-US" smtClean="0"/>
              <a:t>1</a:t>
            </a:fld>
            <a:endParaRPr lang="en-US"/>
          </a:p>
        </p:txBody>
      </p:sp>
    </p:spTree>
    <p:extLst>
      <p:ext uri="{BB962C8B-B14F-4D97-AF65-F5344CB8AC3E}">
        <p14:creationId xmlns:p14="http://schemas.microsoft.com/office/powerpoint/2010/main" val="868323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22269"/>
          </a:xfrm>
        </p:spPr>
        <p:txBody>
          <a:bodyPr/>
          <a:lstStyle/>
          <a:p>
            <a:r>
              <a:rPr lang="en-US" dirty="0"/>
              <a:t>Click to edit Master title style</a:t>
            </a:r>
          </a:p>
        </p:txBody>
      </p:sp>
      <p:sp>
        <p:nvSpPr>
          <p:cNvPr id="9" name="Text Placeholder 8"/>
          <p:cNvSpPr>
            <a:spLocks noGrp="1"/>
          </p:cNvSpPr>
          <p:nvPr>
            <p:ph type="body" sz="quarter" idx="10"/>
          </p:nvPr>
        </p:nvSpPr>
        <p:spPr>
          <a:xfrm>
            <a:off x="628650" y="1276866"/>
            <a:ext cx="7886700" cy="4333360"/>
          </a:xfrm>
        </p:spPr>
        <p:txBody>
          <a:bodyPr/>
          <a:lstStyle/>
          <a:p>
            <a:pPr lvl="0"/>
            <a:r>
              <a:rPr lang="en-US" dirty="0"/>
              <a:t>Click to edit Master text styles</a:t>
            </a:r>
          </a:p>
        </p:txBody>
      </p:sp>
    </p:spTree>
    <p:extLst>
      <p:ext uri="{BB962C8B-B14F-4D97-AF65-F5344CB8AC3E}">
        <p14:creationId xmlns:p14="http://schemas.microsoft.com/office/powerpoint/2010/main" val="59369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7620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Text Box 21"/>
          <p:cNvSpPr txBox="1"/>
          <p:nvPr userDrawn="1"/>
        </p:nvSpPr>
        <p:spPr>
          <a:xfrm>
            <a:off x="5092329" y="811345"/>
            <a:ext cx="2892425" cy="604217"/>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lgn="r">
              <a:spcBef>
                <a:spcPts val="0"/>
              </a:spcBef>
              <a:spcAft>
                <a:spcPts val="0"/>
              </a:spcAft>
              <a:defRPr/>
            </a:pPr>
            <a:r>
              <a:rPr lang="en-US" sz="1050" b="1" dirty="0">
                <a:solidFill>
                  <a:srgbClr val="610B2B"/>
                </a:solidFill>
                <a:latin typeface="Calibri" charset="0"/>
                <a:ea typeface="Calibri" charset="0"/>
                <a:cs typeface="Calibri" charset="0"/>
              </a:rPr>
              <a:t>BE BOLD. </a:t>
            </a:r>
            <a:r>
              <a:rPr lang="en-US" sz="1050" b="0" dirty="0">
                <a:solidFill>
                  <a:srgbClr val="610B2B"/>
                </a:solidFill>
                <a:latin typeface="Calibri" charset="0"/>
                <a:ea typeface="Calibri" charset="0"/>
                <a:cs typeface="Calibri" charset="0"/>
              </a:rPr>
              <a:t>Shape the Future.</a:t>
            </a:r>
          </a:p>
          <a:p>
            <a:pPr algn="r">
              <a:spcBef>
                <a:spcPts val="0"/>
              </a:spcBef>
              <a:spcAft>
                <a:spcPts val="0"/>
              </a:spcAft>
              <a:defRPr/>
            </a:pPr>
            <a:r>
              <a:rPr lang="en-US" sz="1050" b="1" dirty="0">
                <a:solidFill>
                  <a:srgbClr val="610B2B"/>
                </a:solidFill>
                <a:latin typeface="Calibri" charset="0"/>
                <a:ea typeface="Calibri" charset="0"/>
                <a:cs typeface="Calibri" charset="0"/>
              </a:rPr>
              <a:t>New Mexico State University</a:t>
            </a:r>
            <a:br>
              <a:rPr lang="en-US" sz="1050" b="1" dirty="0">
                <a:solidFill>
                  <a:srgbClr val="610B2B"/>
                </a:solidFill>
                <a:latin typeface="Calibri" charset="0"/>
                <a:ea typeface="Calibri" charset="0"/>
                <a:cs typeface="Calibri" charset="0"/>
              </a:rPr>
            </a:br>
            <a:r>
              <a:rPr lang="en-US" sz="1050" b="1" dirty="0" err="1">
                <a:solidFill>
                  <a:srgbClr val="610B2B"/>
                </a:solidFill>
                <a:latin typeface="Calibri" charset="0"/>
                <a:ea typeface="Calibri" charset="0"/>
                <a:cs typeface="Calibri" charset="0"/>
              </a:rPr>
              <a:t>aces.nmsu.edu</a:t>
            </a:r>
            <a:endParaRPr lang="en-US" sz="1050" b="1" dirty="0">
              <a:solidFill>
                <a:srgbClr val="610B2B"/>
              </a:solidFill>
              <a:latin typeface="Calibri" charset="0"/>
              <a:ea typeface="Calibri" charset="0"/>
              <a:cs typeface="Calibri" charset="0"/>
            </a:endParaRPr>
          </a:p>
          <a:p>
            <a:pPr algn="r">
              <a:spcBef>
                <a:spcPts val="0"/>
              </a:spcBef>
              <a:spcAft>
                <a:spcPts val="0"/>
              </a:spcAft>
              <a:defRPr/>
            </a:pPr>
            <a:endParaRPr lang="en-US" sz="1050" b="1" dirty="0">
              <a:solidFill>
                <a:srgbClr val="610B2B"/>
              </a:solidFill>
              <a:latin typeface="Calibri" charset="0"/>
              <a:ea typeface="Calibri" charset="0"/>
              <a:cs typeface="Calibri" charset="0"/>
            </a:endParaRPr>
          </a:p>
          <a:p>
            <a:pPr algn="r">
              <a:spcBef>
                <a:spcPts val="0"/>
              </a:spcBef>
              <a:spcAft>
                <a:spcPts val="0"/>
              </a:spcAft>
              <a:defRPr/>
            </a:pPr>
            <a:endParaRPr lang="en-US" sz="1050" b="1" dirty="0">
              <a:solidFill>
                <a:srgbClr val="610B2B"/>
              </a:solidFill>
              <a:latin typeface="Calibri" charset="0"/>
              <a:ea typeface="Calibri" charset="0"/>
              <a:cs typeface="Calibri" charset="0"/>
            </a:endParaRPr>
          </a:p>
        </p:txBody>
      </p:sp>
      <p:grpSp>
        <p:nvGrpSpPr>
          <p:cNvPr id="17" name="Group 34"/>
          <p:cNvGrpSpPr>
            <a:grpSpLocks/>
          </p:cNvGrpSpPr>
          <p:nvPr userDrawn="1"/>
        </p:nvGrpSpPr>
        <p:grpSpPr bwMode="auto">
          <a:xfrm>
            <a:off x="8039100" y="609600"/>
            <a:ext cx="1104900" cy="1203325"/>
            <a:chOff x="0" y="0"/>
            <a:chExt cx="1960880" cy="2134870"/>
          </a:xfrm>
        </p:grpSpPr>
        <p:sp>
          <p:nvSpPr>
            <p:cNvPr id="18" name="Rectangle 17"/>
            <p:cNvSpPr/>
            <p:nvPr userDrawn="1"/>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9" name="Picture 36" descr="Macintosh HD:Users:nickyboyfloyd:Desktop:NMlogo_1colorstate_noU_black_btmp.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3"/>
          <p:cNvSpPr txBox="1">
            <a:spLocks noChangeArrowheads="1"/>
          </p:cNvSpPr>
          <p:nvPr userDrawn="1"/>
        </p:nvSpPr>
        <p:spPr bwMode="auto">
          <a:xfrm>
            <a:off x="0" y="152400"/>
            <a:ext cx="9144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lgn="ctr" rtl="0" eaLnBrk="0" fontAlgn="base" hangingPunct="0">
              <a:spcBef>
                <a:spcPct val="0"/>
              </a:spcBef>
              <a:spcAft>
                <a:spcPct val="0"/>
              </a:spcAft>
              <a:defRPr sz="3800" b="1">
                <a:solidFill>
                  <a:srgbClr val="610B2B"/>
                </a:solidFill>
                <a:latin typeface="Open Sans"/>
                <a:ea typeface="+mj-ea"/>
                <a:cs typeface="Open Sans"/>
              </a:defRPr>
            </a:lvl1pPr>
            <a:lvl2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2pPr>
            <a:lvl3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3pPr>
            <a:lvl4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4pPr>
            <a:lvl5pPr algn="ctr" rtl="0" eaLnBrk="0" fontAlgn="base" hangingPunct="0">
              <a:spcBef>
                <a:spcPct val="0"/>
              </a:spcBef>
              <a:spcAft>
                <a:spcPct val="0"/>
              </a:spcAft>
              <a:defRPr sz="4200" b="1">
                <a:solidFill>
                  <a:srgbClr val="122A5D"/>
                </a:solidFill>
                <a:latin typeface="Open San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defRPr/>
            </a:pPr>
            <a:r>
              <a:rPr lang="en-US" sz="2400" baseline="0" dirty="0">
                <a:solidFill>
                  <a:schemeClr val="bg1"/>
                </a:solidFill>
                <a:latin typeface="Calibri" charset="0"/>
                <a:ea typeface="Calibri" charset="0"/>
                <a:cs typeface="Calibri" charset="0"/>
              </a:rPr>
              <a:t>College of Agricultural,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Consumer and Environmental</a:t>
            </a:r>
            <a:r>
              <a:rPr lang="en-US" sz="2400" dirty="0">
                <a:solidFill>
                  <a:schemeClr val="bg1"/>
                </a:solidFill>
                <a:latin typeface="Calibri" charset="0"/>
                <a:ea typeface="Calibri" charset="0"/>
                <a:cs typeface="Calibri" charset="0"/>
              </a:rPr>
              <a:t> </a:t>
            </a:r>
            <a:r>
              <a:rPr lang="en-US" sz="2400" baseline="0" dirty="0">
                <a:solidFill>
                  <a:schemeClr val="bg1"/>
                </a:solidFill>
                <a:latin typeface="Calibri" charset="0"/>
                <a:ea typeface="Calibri" charset="0"/>
                <a:cs typeface="Calibri" charset="0"/>
              </a:rPr>
              <a:t>Sciences</a:t>
            </a:r>
          </a:p>
        </p:txBody>
      </p:sp>
      <p:sp>
        <p:nvSpPr>
          <p:cNvPr id="25" name="Rectangle 24"/>
          <p:cNvSpPr/>
          <p:nvPr userDrawn="1"/>
        </p:nvSpPr>
        <p:spPr>
          <a:xfrm>
            <a:off x="0" y="6228027"/>
            <a:ext cx="9144000" cy="629973"/>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4" name="TextBox 23"/>
          <p:cNvSpPr txBox="1">
            <a:spLocks noChangeArrowheads="1"/>
          </p:cNvSpPr>
          <p:nvPr userDrawn="1"/>
        </p:nvSpPr>
        <p:spPr bwMode="auto">
          <a:xfrm>
            <a:off x="0" y="6264887"/>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defRPr/>
            </a:pPr>
            <a:r>
              <a:rPr lang="en-US" sz="1200" dirty="0">
                <a:solidFill>
                  <a:schemeClr val="bg1"/>
                </a:solidFill>
                <a:latin typeface="Calibri" charset="0"/>
                <a:ea typeface="Calibri" charset="0"/>
                <a:cs typeface="Calibri" charset="0"/>
              </a:rPr>
              <a:t>The College of Agricultural, Consumer and Environmental Sciences is an engine for economic and community development</a:t>
            </a:r>
            <a:br>
              <a:rPr lang="en-US" sz="1200" dirty="0">
                <a:solidFill>
                  <a:schemeClr val="bg1"/>
                </a:solidFill>
                <a:latin typeface="Calibri" charset="0"/>
                <a:ea typeface="Calibri" charset="0"/>
                <a:cs typeface="Calibri" charset="0"/>
              </a:rPr>
            </a:br>
            <a:r>
              <a:rPr lang="en-US" sz="1200" dirty="0">
                <a:solidFill>
                  <a:schemeClr val="bg1"/>
                </a:solidFill>
                <a:latin typeface="Calibri" charset="0"/>
                <a:ea typeface="Calibri" charset="0"/>
                <a:cs typeface="Calibri" charset="0"/>
              </a:rPr>
              <a:t> in New Mexico, improving the lives of New Mexicans through academic, research, and Extension programs.</a:t>
            </a:r>
          </a:p>
        </p:txBody>
      </p:sp>
      <p:sp>
        <p:nvSpPr>
          <p:cNvPr id="3" name="Text Placeholder 2"/>
          <p:cNvSpPr>
            <a:spLocks noGrp="1"/>
          </p:cNvSpPr>
          <p:nvPr>
            <p:ph type="body" sz="quarter" idx="10" hasCustomPrompt="1"/>
          </p:nvPr>
        </p:nvSpPr>
        <p:spPr>
          <a:xfrm>
            <a:off x="317500" y="904875"/>
            <a:ext cx="5803900" cy="414338"/>
          </a:xfrm>
          <a:ln>
            <a:noFill/>
          </a:ln>
        </p:spPr>
        <p:txBody>
          <a:bodyPr>
            <a:noAutofit/>
          </a:bodyPr>
          <a:lstStyle>
            <a:lvl2pPr marL="457200" indent="0">
              <a:buNone/>
              <a:defRPr/>
            </a:lvl2pPr>
            <a:lvl5pPr marL="0" indent="0" algn="ctr">
              <a:buNone/>
              <a:defRPr sz="2800" b="1" baseline="0">
                <a:solidFill>
                  <a:srgbClr val="58172D"/>
                </a:solidFill>
              </a:defRPr>
            </a:lvl5pPr>
          </a:lstStyle>
          <a:p>
            <a:pPr lvl="4"/>
            <a:r>
              <a:rPr lang="en-US" dirty="0"/>
              <a:t>Range Improvement Task Force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762250" y="6303963"/>
            <a:ext cx="5976938" cy="366712"/>
          </a:xfrm>
        </p:spPr>
        <p:txBody>
          <a:bodyPr>
            <a:noAutofit/>
          </a:bodyPr>
          <a:lstStyle>
            <a:lvl1pPr marL="0" indent="0" algn="ctr">
              <a:buNone/>
              <a:defRPr sz="2400" b="0">
                <a:solidFill>
                  <a:schemeClr val="bg1"/>
                </a:solidFill>
              </a:defRPr>
            </a:lvl1pPr>
          </a:lstStyle>
          <a:p>
            <a:pPr lvl="0"/>
            <a:r>
              <a:rPr lang="en-US" dirty="0"/>
              <a:t>Range Improvement Task Force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D5100-F079-3C4A-A02B-4874C132AC9E}" type="datetimeFigureOut">
              <a:rPr lang="en-US" smtClean="0"/>
              <a:t>12/11/2023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A35D65-B258-054B-9B8F-B3F625603484}" type="slidenum">
              <a:rPr lang="en-US" smtClean="0"/>
              <a:t>‹#›</a:t>
            </a:fld>
            <a:endParaRPr lang="en-US"/>
          </a:p>
        </p:txBody>
      </p:sp>
      <p:sp>
        <p:nvSpPr>
          <p:cNvPr id="7" name="Rectangle 6"/>
          <p:cNvSpPr/>
          <p:nvPr userDrawn="1"/>
        </p:nvSpPr>
        <p:spPr>
          <a:xfrm>
            <a:off x="0" y="6159500"/>
            <a:ext cx="9144000" cy="69850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Text Box 21"/>
          <p:cNvSpPr txBox="1"/>
          <p:nvPr userDrawn="1"/>
        </p:nvSpPr>
        <p:spPr>
          <a:xfrm>
            <a:off x="685800" y="6203730"/>
            <a:ext cx="2629477" cy="749300"/>
          </a:xfrm>
          <a:prstGeom prst="rect">
            <a:avLst/>
          </a:prstGeom>
          <a:noFill/>
          <a:ln>
            <a:noFill/>
          </a:ln>
          <a:effectLst/>
          <a:extLst>
            <a:ext uri="{C572A759-6A51-4108-AA02-DFA0A04FC94B}">
              <ma14:wrappingTextBoxFlag xmlns=""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a:lstStyle/>
          <a:p>
            <a:pPr>
              <a:spcBef>
                <a:spcPts val="0"/>
              </a:spcBef>
              <a:spcAft>
                <a:spcPts val="0"/>
              </a:spcAft>
              <a:defRPr/>
            </a:pPr>
            <a:r>
              <a:rPr lang="en-US" sz="1000" b="1" dirty="0">
                <a:solidFill>
                  <a:srgbClr val="FFFFFF"/>
                </a:solidFill>
                <a:latin typeface="Calibri" charset="0"/>
                <a:ea typeface="Calibri" charset="0"/>
                <a:cs typeface="Calibri" charset="0"/>
              </a:rPr>
              <a:t>BE BOLD. </a:t>
            </a:r>
            <a:r>
              <a:rPr lang="en-US" sz="1000" dirty="0">
                <a:solidFill>
                  <a:srgbClr val="FFFFFF"/>
                </a:solidFill>
                <a:latin typeface="Calibri" charset="0"/>
                <a:ea typeface="Calibri" charset="0"/>
                <a:cs typeface="Calibri" charset="0"/>
              </a:rPr>
              <a:t>Shape the Future.</a:t>
            </a:r>
            <a:endParaRPr lang="en-US" sz="1000" dirty="0">
              <a:latin typeface="Calibri" charset="0"/>
              <a:ea typeface="Calibri" charset="0"/>
              <a:cs typeface="Calibri" charset="0"/>
            </a:endParaRPr>
          </a:p>
          <a:p>
            <a:pPr>
              <a:spcBef>
                <a:spcPts val="0"/>
              </a:spcBef>
              <a:spcAft>
                <a:spcPts val="0"/>
              </a:spcAft>
              <a:defRPr/>
            </a:pPr>
            <a:r>
              <a:rPr lang="en-US" sz="1000" b="1" i="0" dirty="0">
                <a:solidFill>
                  <a:srgbClr val="FFFFFF"/>
                </a:solidFill>
                <a:latin typeface="Calibri" charset="0"/>
                <a:ea typeface="Calibri" charset="0"/>
                <a:cs typeface="Calibri" charset="0"/>
              </a:rPr>
              <a:t>New Mexico State University</a:t>
            </a:r>
            <a:endParaRPr lang="en-US" sz="1000" b="1" i="0" dirty="0">
              <a:latin typeface="Calibri" charset="0"/>
              <a:ea typeface="Calibri" charset="0"/>
              <a:cs typeface="Calibri" charset="0"/>
            </a:endParaRPr>
          </a:p>
          <a:p>
            <a:pPr>
              <a:spcBef>
                <a:spcPts val="0"/>
              </a:spcBef>
              <a:spcAft>
                <a:spcPts val="0"/>
              </a:spcAft>
              <a:defRPr/>
            </a:pPr>
            <a:r>
              <a:rPr lang="en-US" sz="1000" b="1" i="0" dirty="0" err="1">
                <a:solidFill>
                  <a:srgbClr val="FFFFFF"/>
                </a:solidFill>
                <a:latin typeface="Calibri" charset="0"/>
                <a:ea typeface="Calibri" charset="0"/>
                <a:cs typeface="Calibri" charset="0"/>
              </a:rPr>
              <a:t>aces.nmsu.edu</a:t>
            </a:r>
            <a:endParaRPr lang="en-US" sz="1000" b="1" i="0" dirty="0">
              <a:latin typeface="Calibri" charset="0"/>
              <a:ea typeface="Calibri" charset="0"/>
              <a:cs typeface="Calibri" charset="0"/>
            </a:endParaRPr>
          </a:p>
        </p:txBody>
      </p:sp>
      <p:grpSp>
        <p:nvGrpSpPr>
          <p:cNvPr id="13" name="Group 23"/>
          <p:cNvGrpSpPr>
            <a:grpSpLocks/>
          </p:cNvGrpSpPr>
          <p:nvPr userDrawn="1"/>
        </p:nvGrpSpPr>
        <p:grpSpPr bwMode="auto">
          <a:xfrm>
            <a:off x="116546" y="6159500"/>
            <a:ext cx="641100" cy="698499"/>
            <a:chOff x="0" y="0"/>
            <a:chExt cx="1960880" cy="2134870"/>
          </a:xfrm>
        </p:grpSpPr>
        <p:sp>
          <p:nvSpPr>
            <p:cNvPr id="14" name="Rectangle 13"/>
            <p:cNvSpPr/>
            <p:nvPr userDrawn="1"/>
          </p:nvSpPr>
          <p:spPr>
            <a:xfrm>
              <a:off x="0" y="0"/>
              <a:ext cx="1960880" cy="2134870"/>
            </a:xfrm>
            <a:prstGeom prst="rect">
              <a:avLst/>
            </a:prstGeom>
            <a:solidFill>
              <a:srgbClr val="610B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 name="Picture 32" descr="Macintosh HD:Users:nickyboyfloyd:Desktop:NMlogo_1colorstate_noU_black_btmp.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05" y="88900"/>
              <a:ext cx="1779270" cy="195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6727344"/>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8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tucbulltest.nmsu.edu/"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mailto:maward@nsmu.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usdetc.tamu.edu/"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dairy.nmsu.edu/index.html" TargetMode="External"/><Relationship Id="rId2" Type="http://schemas.openxmlformats.org/officeDocument/2006/relationships/hyperlink" Target="https://usdetc.tamu.edu/" TargetMode="Externa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1998133"/>
            <a:ext cx="7772400" cy="1134534"/>
          </a:xfrm>
        </p:spPr>
        <p:txBody>
          <a:bodyPr/>
          <a:lstStyle/>
          <a:p>
            <a:pPr algn="ctr"/>
            <a:r>
              <a:rPr lang="en-US" dirty="0"/>
              <a:t>Marcy Ward</a:t>
            </a:r>
          </a:p>
        </p:txBody>
      </p:sp>
      <p:sp>
        <p:nvSpPr>
          <p:cNvPr id="3" name="Subtitle 2"/>
          <p:cNvSpPr>
            <a:spLocks noGrp="1"/>
          </p:cNvSpPr>
          <p:nvPr>
            <p:ph type="subTitle" idx="4294967295"/>
          </p:nvPr>
        </p:nvSpPr>
        <p:spPr>
          <a:xfrm>
            <a:off x="1143000" y="2812174"/>
            <a:ext cx="6858000" cy="1655762"/>
          </a:xfrm>
        </p:spPr>
        <p:txBody>
          <a:bodyPr>
            <a:normAutofit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Extension Livestock Specialist</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2023 Joint Stockmen Convention</a:t>
            </a:r>
            <a:br>
              <a:rPr lang="en-US" dirty="0"/>
            </a:br>
            <a:r>
              <a:rPr lang="en-US" dirty="0"/>
              <a:t>12/13/23</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64888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nmbeef.nmsu.edu</a:t>
            </a:r>
          </a:p>
        </p:txBody>
      </p:sp>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normAutofit/>
          </a:bodyPr>
          <a:lstStyle/>
          <a:p>
            <a:pPr algn="ctr"/>
            <a:r>
              <a:rPr lang="en-US" dirty="0"/>
              <a:t>Artificial Insemination Schools</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771504" y="2117395"/>
            <a:ext cx="4100947" cy="2487435"/>
          </a:xfrm>
        </p:spPr>
        <p:txBody>
          <a:bodyPr>
            <a:normAutofit fontScale="92500" lnSpcReduction="10000"/>
          </a:bodyPr>
          <a:lstStyle/>
          <a:p>
            <a:r>
              <a:rPr lang="en-US" dirty="0"/>
              <a:t>Online – technical training</a:t>
            </a:r>
          </a:p>
          <a:p>
            <a:r>
              <a:rPr lang="en-US" dirty="0"/>
              <a:t>Three-day hands on training</a:t>
            </a:r>
          </a:p>
          <a:p>
            <a:r>
              <a:rPr lang="en-US" dirty="0"/>
              <a:t>At least one per year (Spring)</a:t>
            </a:r>
          </a:p>
          <a:p>
            <a:r>
              <a:rPr lang="en-US" dirty="0"/>
              <a:t>Locations do change</a:t>
            </a:r>
          </a:p>
        </p:txBody>
      </p:sp>
      <p:pic>
        <p:nvPicPr>
          <p:cNvPr id="6" name="Picture 5" descr="A person and person looking at a cow&#10;&#10;Description automatically generated">
            <a:extLst>
              <a:ext uri="{FF2B5EF4-FFF2-40B4-BE49-F238E27FC236}">
                <a16:creationId xmlns:a16="http://schemas.microsoft.com/office/drawing/2014/main" id="{CAE9468E-DE03-50EA-84A6-99D0E63A66D4}"/>
              </a:ext>
            </a:extLst>
          </p:cNvPr>
          <p:cNvPicPr>
            <a:picLocks noChangeAspect="1"/>
          </p:cNvPicPr>
          <p:nvPr/>
        </p:nvPicPr>
        <p:blipFill>
          <a:blip r:embed="rId2"/>
          <a:stretch>
            <a:fillRect/>
          </a:stretch>
        </p:blipFill>
        <p:spPr>
          <a:xfrm>
            <a:off x="790111" y="2160697"/>
            <a:ext cx="3426781" cy="1927564"/>
          </a:xfrm>
          <a:prstGeom prst="rect">
            <a:avLst/>
          </a:prstGeom>
        </p:spPr>
      </p:pic>
    </p:spTree>
    <p:extLst>
      <p:ext uri="{BB962C8B-B14F-4D97-AF65-F5344CB8AC3E}">
        <p14:creationId xmlns:p14="http://schemas.microsoft.com/office/powerpoint/2010/main" val="3642597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Tucumcari Bull Test</a:t>
            </a:r>
          </a:p>
        </p:txBody>
      </p:sp>
      <p:sp>
        <p:nvSpPr>
          <p:cNvPr id="4" name="Text Placeholder 3"/>
          <p:cNvSpPr>
            <a:spLocks noGrp="1"/>
          </p:cNvSpPr>
          <p:nvPr>
            <p:ph type="body" sz="quarter" idx="10"/>
          </p:nvPr>
        </p:nvSpPr>
        <p:spPr>
          <a:xfrm>
            <a:off x="308610" y="1809432"/>
            <a:ext cx="3578672" cy="2357874"/>
          </a:xfrm>
        </p:spPr>
        <p:txBody>
          <a:bodyPr>
            <a:normAutofit fontScale="92500" lnSpcReduction="10000"/>
          </a:bodyPr>
          <a:lstStyle/>
          <a:p>
            <a:r>
              <a:rPr lang="en-US" dirty="0"/>
              <a:t>63</a:t>
            </a:r>
            <a:r>
              <a:rPr lang="en-US" baseline="30000" dirty="0"/>
              <a:t>rd</a:t>
            </a:r>
            <a:r>
              <a:rPr lang="en-US" dirty="0"/>
              <a:t>  Annual</a:t>
            </a:r>
          </a:p>
          <a:p>
            <a:r>
              <a:rPr lang="en-US" dirty="0"/>
              <a:t>156 Bulls on test </a:t>
            </a:r>
          </a:p>
          <a:p>
            <a:r>
              <a:rPr lang="en-US" dirty="0"/>
              <a:t>23 producers</a:t>
            </a:r>
          </a:p>
          <a:p>
            <a:r>
              <a:rPr lang="en-US" dirty="0"/>
              <a:t>8 breeds</a:t>
            </a:r>
          </a:p>
          <a:p>
            <a:r>
              <a:rPr lang="en-US" dirty="0"/>
              <a:t>Research partnerships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670" y="1338399"/>
            <a:ext cx="4934786" cy="2773630"/>
          </a:xfrm>
          <a:prstGeom prst="rect">
            <a:avLst/>
          </a:prstGeom>
        </p:spPr>
      </p:pic>
      <p:sp>
        <p:nvSpPr>
          <p:cNvPr id="6" name="Rectangle 5">
            <a:extLst>
              <a:ext uri="{FF2B5EF4-FFF2-40B4-BE49-F238E27FC236}">
                <a16:creationId xmlns:a16="http://schemas.microsoft.com/office/drawing/2014/main" id="{14C18BC9-CF8F-4560-A7D0-8AF4C2BDB80E}"/>
              </a:ext>
            </a:extLst>
          </p:cNvPr>
          <p:cNvSpPr/>
          <p:nvPr/>
        </p:nvSpPr>
        <p:spPr>
          <a:xfrm>
            <a:off x="3127108" y="5433352"/>
            <a:ext cx="3301401" cy="369332"/>
          </a:xfrm>
          <a:prstGeom prst="rect">
            <a:avLst/>
          </a:prstGeom>
        </p:spPr>
        <p:txBody>
          <a:bodyPr wrap="square">
            <a:spAutoFit/>
          </a:bodyPr>
          <a:lstStyle/>
          <a:p>
            <a:r>
              <a:rPr lang="en-US" dirty="0">
                <a:hlinkClick r:id="rId3"/>
              </a:rPr>
              <a:t>https://tucbulltest.nmsu.edu/</a:t>
            </a:r>
            <a:r>
              <a:rPr lang="en-US" dirty="0"/>
              <a:t> </a:t>
            </a:r>
          </a:p>
        </p:txBody>
      </p:sp>
      <p:sp>
        <p:nvSpPr>
          <p:cNvPr id="7" name="TextBox 6">
            <a:extLst>
              <a:ext uri="{FF2B5EF4-FFF2-40B4-BE49-F238E27FC236}">
                <a16:creationId xmlns:a16="http://schemas.microsoft.com/office/drawing/2014/main" id="{2528B8BA-91AE-4649-B0D8-F2BB2D86A7FE}"/>
              </a:ext>
            </a:extLst>
          </p:cNvPr>
          <p:cNvSpPr txBox="1"/>
          <p:nvPr/>
        </p:nvSpPr>
        <p:spPr>
          <a:xfrm>
            <a:off x="2327563" y="4541678"/>
            <a:ext cx="4488873" cy="584775"/>
          </a:xfrm>
          <a:prstGeom prst="rect">
            <a:avLst/>
          </a:prstGeom>
          <a:noFill/>
          <a:ln>
            <a:solidFill>
              <a:schemeClr val="tx1"/>
            </a:solidFill>
          </a:ln>
        </p:spPr>
        <p:txBody>
          <a:bodyPr wrap="square" rtlCol="0">
            <a:spAutoFit/>
          </a:bodyPr>
          <a:lstStyle/>
          <a:p>
            <a:pPr algn="ctr"/>
            <a:r>
              <a:rPr lang="en-US" sz="3200" dirty="0"/>
              <a:t>SALE: MARCH 9, 2024</a:t>
            </a:r>
          </a:p>
        </p:txBody>
      </p:sp>
    </p:spTree>
    <p:extLst>
      <p:ext uri="{BB962C8B-B14F-4D97-AF65-F5344CB8AC3E}">
        <p14:creationId xmlns:p14="http://schemas.microsoft.com/office/powerpoint/2010/main" val="409245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978551-5B69-3641-6BAC-65A65F1957F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73511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nmbeef.nmsu.edu</a:t>
            </a:r>
          </a:p>
        </p:txBody>
      </p:sp>
      <p:sp>
        <p:nvSpPr>
          <p:cNvPr id="4" name="Title 3"/>
          <p:cNvSpPr>
            <a:spLocks noGrp="1"/>
          </p:cNvSpPr>
          <p:nvPr>
            <p:ph type="title"/>
          </p:nvPr>
        </p:nvSpPr>
        <p:spPr/>
        <p:txBody>
          <a:bodyPr>
            <a:normAutofit/>
          </a:bodyPr>
          <a:lstStyle/>
          <a:p>
            <a:r>
              <a:rPr lang="en-US" dirty="0"/>
              <a:t>New Programming</a:t>
            </a:r>
          </a:p>
        </p:txBody>
      </p:sp>
      <p:pic>
        <p:nvPicPr>
          <p:cNvPr id="6" name="Picture 5" descr="A white card with black text and a picture of a person riding a horse&#10;&#10;Description automatically generated">
            <a:extLst>
              <a:ext uri="{FF2B5EF4-FFF2-40B4-BE49-F238E27FC236}">
                <a16:creationId xmlns:a16="http://schemas.microsoft.com/office/drawing/2014/main" id="{9245A59C-43CC-354C-D879-C91D1AD801A7}"/>
              </a:ext>
            </a:extLst>
          </p:cNvPr>
          <p:cNvPicPr>
            <a:picLocks noChangeAspect="1"/>
          </p:cNvPicPr>
          <p:nvPr/>
        </p:nvPicPr>
        <p:blipFill>
          <a:blip r:embed="rId2"/>
          <a:stretch>
            <a:fillRect/>
          </a:stretch>
        </p:blipFill>
        <p:spPr>
          <a:xfrm>
            <a:off x="4710097" y="2054475"/>
            <a:ext cx="4149817" cy="2334272"/>
          </a:xfrm>
          <a:prstGeom prst="rect">
            <a:avLst/>
          </a:prstGeom>
        </p:spPr>
      </p:pic>
      <p:sp>
        <p:nvSpPr>
          <p:cNvPr id="8" name="TextBox 7">
            <a:extLst>
              <a:ext uri="{FF2B5EF4-FFF2-40B4-BE49-F238E27FC236}">
                <a16:creationId xmlns:a16="http://schemas.microsoft.com/office/drawing/2014/main" id="{8505ABE6-585B-CF83-01F0-4A49EDBBA13B}"/>
              </a:ext>
            </a:extLst>
          </p:cNvPr>
          <p:cNvSpPr txBox="1"/>
          <p:nvPr/>
        </p:nvSpPr>
        <p:spPr>
          <a:xfrm>
            <a:off x="452761" y="1731146"/>
            <a:ext cx="3986074" cy="3693319"/>
          </a:xfrm>
          <a:prstGeom prst="rect">
            <a:avLst/>
          </a:prstGeom>
          <a:noFill/>
        </p:spPr>
        <p:txBody>
          <a:bodyPr wrap="square" rtlCol="0">
            <a:spAutoFit/>
          </a:bodyPr>
          <a:lstStyle/>
          <a:p>
            <a:pPr marL="285750" indent="-285750">
              <a:buFont typeface="Wingdings" panose="05000000000000000000" pitchFamily="2" charset="2"/>
              <a:buChar char="ü"/>
            </a:pPr>
            <a:r>
              <a:rPr lang="en-US" dirty="0"/>
              <a:t>Ranches raise 3 steers to 850 </a:t>
            </a:r>
            <a:r>
              <a:rPr lang="en-US" dirty="0" err="1"/>
              <a:t>lbs</a:t>
            </a:r>
            <a:endParaRPr lang="en-US" dirty="0"/>
          </a:p>
          <a:p>
            <a:pPr marL="285750" indent="-285750">
              <a:buFont typeface="Wingdings" panose="05000000000000000000" pitchFamily="2" charset="2"/>
              <a:buChar char="ü"/>
            </a:pPr>
            <a:r>
              <a:rPr lang="en-US" dirty="0"/>
              <a:t>Cattle are received at the Tucumcari Bull Test Station in March</a:t>
            </a:r>
          </a:p>
          <a:p>
            <a:pPr marL="285750" indent="-285750">
              <a:buFont typeface="Wingdings" panose="05000000000000000000" pitchFamily="2" charset="2"/>
              <a:buChar char="ü"/>
            </a:pPr>
            <a:r>
              <a:rPr lang="en-US" dirty="0"/>
              <a:t>Cattle are fed to finish</a:t>
            </a:r>
          </a:p>
          <a:p>
            <a:pPr marL="285750" indent="-285750">
              <a:buFont typeface="Wingdings" panose="05000000000000000000" pitchFamily="2" charset="2"/>
              <a:buChar char="ü"/>
            </a:pPr>
            <a:r>
              <a:rPr lang="en-US" dirty="0"/>
              <a:t>Cattle will be harvested through a USDA facility</a:t>
            </a:r>
          </a:p>
          <a:p>
            <a:pPr marL="285750" indent="-285750">
              <a:buFont typeface="Wingdings" panose="05000000000000000000" pitchFamily="2" charset="2"/>
              <a:buChar char="ü"/>
            </a:pPr>
            <a:endParaRPr lang="en-US" dirty="0"/>
          </a:p>
          <a:p>
            <a:pPr marL="742950" lvl="1" indent="-285750">
              <a:buFont typeface="Wingdings" panose="05000000000000000000" pitchFamily="2" charset="2"/>
              <a:buChar char="ü"/>
            </a:pPr>
            <a:r>
              <a:rPr lang="en-US" dirty="0"/>
              <a:t>Gain and feed efficiency data</a:t>
            </a:r>
          </a:p>
          <a:p>
            <a:pPr marL="742950" lvl="1" indent="-285750">
              <a:buFont typeface="Wingdings" panose="05000000000000000000" pitchFamily="2" charset="2"/>
              <a:buChar char="ü"/>
            </a:pPr>
            <a:r>
              <a:rPr lang="en-US" dirty="0"/>
              <a:t>Carcass data</a:t>
            </a:r>
          </a:p>
          <a:p>
            <a:pPr marL="742950" lvl="1" indent="-285750">
              <a:buFont typeface="Wingdings" panose="05000000000000000000" pitchFamily="2" charset="2"/>
              <a:buChar char="ü"/>
            </a:pPr>
            <a:r>
              <a:rPr lang="en-US" dirty="0"/>
              <a:t>Products will be marketed both privately and publicly </a:t>
            </a:r>
            <a:br>
              <a:rPr lang="en-US" dirty="0"/>
            </a:br>
            <a:endParaRPr lang="en-US" dirty="0"/>
          </a:p>
          <a:p>
            <a:pPr marL="285750" indent="-285750">
              <a:buFont typeface="Wingdings" panose="05000000000000000000" pitchFamily="2" charset="2"/>
              <a:buChar char="ü"/>
            </a:pPr>
            <a:endParaRPr lang="en-US" dirty="0"/>
          </a:p>
        </p:txBody>
      </p:sp>
    </p:spTree>
    <p:extLst>
      <p:ext uri="{BB962C8B-B14F-4D97-AF65-F5344CB8AC3E}">
        <p14:creationId xmlns:p14="http://schemas.microsoft.com/office/powerpoint/2010/main" val="179195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New Programming</a:t>
            </a:r>
          </a:p>
        </p:txBody>
      </p:sp>
      <p:sp>
        <p:nvSpPr>
          <p:cNvPr id="8" name="TextBox 7">
            <a:extLst>
              <a:ext uri="{FF2B5EF4-FFF2-40B4-BE49-F238E27FC236}">
                <a16:creationId xmlns:a16="http://schemas.microsoft.com/office/drawing/2014/main" id="{8505ABE6-585B-CF83-01F0-4A49EDBBA13B}"/>
              </a:ext>
            </a:extLst>
          </p:cNvPr>
          <p:cNvSpPr txBox="1"/>
          <p:nvPr/>
        </p:nvSpPr>
        <p:spPr>
          <a:xfrm>
            <a:off x="452761" y="1731146"/>
            <a:ext cx="3986074" cy="2585323"/>
          </a:xfrm>
          <a:prstGeom prst="rect">
            <a:avLst/>
          </a:prstGeom>
          <a:noFill/>
        </p:spPr>
        <p:txBody>
          <a:bodyPr wrap="square" rtlCol="0">
            <a:spAutoFit/>
          </a:bodyPr>
          <a:lstStyle/>
          <a:p>
            <a:pPr marL="285750" indent="-285750">
              <a:buFont typeface="Wingdings" panose="05000000000000000000" pitchFamily="2" charset="2"/>
              <a:buChar char="ü"/>
            </a:pPr>
            <a:r>
              <a:rPr lang="en-US" dirty="0"/>
              <a:t>Hosted by the New Mexico Producers and Marketing Association</a:t>
            </a:r>
          </a:p>
          <a:p>
            <a:pPr marL="285750" indent="-285750">
              <a:buFont typeface="Wingdings" panose="05000000000000000000" pitchFamily="2" charset="2"/>
              <a:buChar char="ü"/>
            </a:pPr>
            <a:r>
              <a:rPr lang="en-US" dirty="0"/>
              <a:t>Bulls will be fed for 60 days at a feedlot facility located near Abiquiu, NM</a:t>
            </a:r>
          </a:p>
          <a:p>
            <a:pPr marL="285750" indent="-285750">
              <a:buFont typeface="Wingdings" panose="05000000000000000000" pitchFamily="2" charset="2"/>
              <a:buChar char="ü"/>
            </a:pPr>
            <a:r>
              <a:rPr lang="en-US" dirty="0"/>
              <a:t>At the end of the feeding period, bulls will be tested for PAP and Fertility</a:t>
            </a:r>
          </a:p>
          <a:p>
            <a:pPr marL="285750" indent="-285750">
              <a:buFont typeface="Wingdings" panose="05000000000000000000" pitchFamily="2" charset="2"/>
              <a:buChar char="ü"/>
            </a:pPr>
            <a:r>
              <a:rPr lang="en-US" dirty="0"/>
              <a:t>Bull sale: SATURDAY MARCH 30, 2024</a:t>
            </a:r>
          </a:p>
        </p:txBody>
      </p:sp>
      <p:pic>
        <p:nvPicPr>
          <p:cNvPr id="5" name="Picture 4" descr="A black and white drawing of a mountain&#10;&#10;Description automatically generated">
            <a:extLst>
              <a:ext uri="{FF2B5EF4-FFF2-40B4-BE49-F238E27FC236}">
                <a16:creationId xmlns:a16="http://schemas.microsoft.com/office/drawing/2014/main" id="{A215877E-90C3-0279-E691-3C66E6266737}"/>
              </a:ext>
            </a:extLst>
          </p:cNvPr>
          <p:cNvPicPr>
            <a:picLocks noChangeAspect="1"/>
          </p:cNvPicPr>
          <p:nvPr/>
        </p:nvPicPr>
        <p:blipFill>
          <a:blip r:embed="rId2"/>
          <a:stretch>
            <a:fillRect/>
          </a:stretch>
        </p:blipFill>
        <p:spPr>
          <a:xfrm>
            <a:off x="4671160" y="1808270"/>
            <a:ext cx="4296792" cy="2416946"/>
          </a:xfrm>
          <a:prstGeom prst="rect">
            <a:avLst/>
          </a:prstGeom>
        </p:spPr>
      </p:pic>
    </p:spTree>
    <p:extLst>
      <p:ext uri="{BB962C8B-B14F-4D97-AF65-F5344CB8AC3E}">
        <p14:creationId xmlns:p14="http://schemas.microsoft.com/office/powerpoint/2010/main" val="135357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New Programming – Range Mgt</a:t>
            </a:r>
          </a:p>
        </p:txBody>
      </p:sp>
      <p:sp>
        <p:nvSpPr>
          <p:cNvPr id="8" name="TextBox 7">
            <a:extLst>
              <a:ext uri="{FF2B5EF4-FFF2-40B4-BE49-F238E27FC236}">
                <a16:creationId xmlns:a16="http://schemas.microsoft.com/office/drawing/2014/main" id="{8505ABE6-585B-CF83-01F0-4A49EDBBA13B}"/>
              </a:ext>
            </a:extLst>
          </p:cNvPr>
          <p:cNvSpPr txBox="1"/>
          <p:nvPr/>
        </p:nvSpPr>
        <p:spPr>
          <a:xfrm>
            <a:off x="4709451" y="1754795"/>
            <a:ext cx="3986074" cy="4247317"/>
          </a:xfrm>
          <a:prstGeom prst="rect">
            <a:avLst/>
          </a:prstGeom>
          <a:noFill/>
        </p:spPr>
        <p:txBody>
          <a:bodyPr wrap="square" rtlCol="0">
            <a:spAutoFit/>
          </a:bodyPr>
          <a:lstStyle/>
          <a:p>
            <a:pPr marL="285750" indent="-285750">
              <a:buFont typeface="Wingdings" panose="05000000000000000000" pitchFamily="2" charset="2"/>
              <a:buChar char="ü"/>
            </a:pPr>
            <a:r>
              <a:rPr lang="en-US" dirty="0"/>
              <a:t>Use of Drone and Satellite Multispectral Imagery to assess rangeland conditions</a:t>
            </a:r>
          </a:p>
          <a:p>
            <a:pPr marL="285750" indent="-285750">
              <a:buFont typeface="Wingdings" panose="05000000000000000000" pitchFamily="2" charset="2"/>
              <a:buChar char="ü"/>
            </a:pPr>
            <a:r>
              <a:rPr lang="en-US" dirty="0"/>
              <a:t>Virtual fence collars tested and used across the state</a:t>
            </a:r>
          </a:p>
          <a:p>
            <a:pPr marL="742950" lvl="1" indent="-285750">
              <a:buFont typeface="Wingdings" panose="05000000000000000000" pitchFamily="2" charset="2"/>
              <a:buChar char="ü"/>
            </a:pPr>
            <a:r>
              <a:rPr lang="en-US" dirty="0"/>
              <a:t>Assessed practicality of use on Gila National Forest post-fire</a:t>
            </a:r>
          </a:p>
          <a:p>
            <a:pPr marL="742950" lvl="1" indent="-285750">
              <a:buFont typeface="Wingdings" panose="05000000000000000000" pitchFamily="2" charset="2"/>
              <a:buChar char="ü"/>
            </a:pPr>
            <a:r>
              <a:rPr lang="en-US" dirty="0"/>
              <a:t>Optimizing vegetation patch use and rotation at Chihuahuan Desert Rangeland Research Center</a:t>
            </a:r>
          </a:p>
          <a:p>
            <a:pPr marL="285750" indent="-285750">
              <a:buFont typeface="Wingdings" panose="05000000000000000000" pitchFamily="2" charset="2"/>
              <a:buChar char="ü"/>
            </a:pPr>
            <a:r>
              <a:rPr lang="en-US" dirty="0"/>
              <a:t>Provide a central location online to view and assess data through virtual fencing dashboard and Rangeland Data and Records Program (</a:t>
            </a:r>
            <a:r>
              <a:rPr lang="en-US" dirty="0" err="1"/>
              <a:t>RaDAR</a:t>
            </a:r>
            <a:r>
              <a:rPr lang="en-US" dirty="0"/>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741" t="23793" r="13707" b="33908"/>
          <a:stretch/>
        </p:blipFill>
        <p:spPr>
          <a:xfrm>
            <a:off x="480849" y="1276794"/>
            <a:ext cx="3753176" cy="2309648"/>
          </a:xfrm>
          <a:prstGeom prst="rect">
            <a:avLst/>
          </a:prstGeom>
        </p:spPr>
      </p:pic>
      <p:sp>
        <p:nvSpPr>
          <p:cNvPr id="3" name="Rectangle 2"/>
          <p:cNvSpPr/>
          <p:nvPr/>
        </p:nvSpPr>
        <p:spPr>
          <a:xfrm>
            <a:off x="480849" y="3775841"/>
            <a:ext cx="3753176" cy="22544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48444" y="4709369"/>
            <a:ext cx="2017986" cy="369332"/>
          </a:xfrm>
          <a:prstGeom prst="rect">
            <a:avLst/>
          </a:prstGeom>
          <a:noFill/>
        </p:spPr>
        <p:txBody>
          <a:bodyPr wrap="square" rtlCol="0">
            <a:spAutoFit/>
          </a:bodyPr>
          <a:lstStyle/>
          <a:p>
            <a:r>
              <a:rPr lang="en-US" dirty="0"/>
              <a:t>Collar image here</a:t>
            </a:r>
          </a:p>
        </p:txBody>
      </p:sp>
      <p:sp>
        <p:nvSpPr>
          <p:cNvPr id="7" name="TextBox 6"/>
          <p:cNvSpPr txBox="1"/>
          <p:nvPr/>
        </p:nvSpPr>
        <p:spPr>
          <a:xfrm>
            <a:off x="4709451" y="1095701"/>
            <a:ext cx="3986074" cy="461665"/>
          </a:xfrm>
          <a:prstGeom prst="rect">
            <a:avLst/>
          </a:prstGeom>
          <a:noFill/>
        </p:spPr>
        <p:txBody>
          <a:bodyPr wrap="square" rtlCol="0">
            <a:spAutoFit/>
          </a:bodyPr>
          <a:lstStyle/>
          <a:p>
            <a:r>
              <a:rPr lang="en-US" sz="2400" dirty="0"/>
              <a:t>Novel Technologies</a:t>
            </a:r>
          </a:p>
        </p:txBody>
      </p:sp>
      <p:pic>
        <p:nvPicPr>
          <p:cNvPr id="9" name="Picture 8">
            <a:extLst>
              <a:ext uri="{FF2B5EF4-FFF2-40B4-BE49-F238E27FC236}">
                <a16:creationId xmlns:a16="http://schemas.microsoft.com/office/drawing/2014/main" id="{24753F61-EB2F-C4D3-D518-E5851A2D53A9}"/>
              </a:ext>
            </a:extLst>
          </p:cNvPr>
          <p:cNvPicPr>
            <a:picLocks noChangeAspect="1"/>
          </p:cNvPicPr>
          <p:nvPr/>
        </p:nvPicPr>
        <p:blipFill>
          <a:blip r:embed="rId3"/>
          <a:stretch>
            <a:fillRect/>
          </a:stretch>
        </p:blipFill>
        <p:spPr>
          <a:xfrm>
            <a:off x="480849" y="3773969"/>
            <a:ext cx="3753176" cy="2335536"/>
          </a:xfrm>
          <a:prstGeom prst="rect">
            <a:avLst/>
          </a:prstGeom>
        </p:spPr>
      </p:pic>
    </p:spTree>
    <p:extLst>
      <p:ext uri="{BB962C8B-B14F-4D97-AF65-F5344CB8AC3E}">
        <p14:creationId xmlns:p14="http://schemas.microsoft.com/office/powerpoint/2010/main" val="180559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83F895-FEB1-4FC3-80BE-F9F982D23D38}"/>
              </a:ext>
            </a:extLst>
          </p:cNvPr>
          <p:cNvSpPr>
            <a:spLocks noGrp="1"/>
          </p:cNvSpPr>
          <p:nvPr>
            <p:ph type="body" sz="quarter" idx="10"/>
          </p:nvPr>
        </p:nvSpPr>
        <p:spPr/>
        <p:txBody>
          <a:bodyPr/>
          <a:lstStyle/>
          <a:p>
            <a:pPr marL="0" indent="0">
              <a:buNone/>
            </a:pPr>
            <a:r>
              <a:rPr lang="en-US" dirty="0"/>
              <a:t>THANK YOU!</a:t>
            </a:r>
          </a:p>
          <a:p>
            <a:pPr marL="0" indent="0">
              <a:buNone/>
            </a:pPr>
            <a:endParaRPr lang="en-US" dirty="0"/>
          </a:p>
          <a:p>
            <a:pPr marL="0" indent="0">
              <a:buNone/>
            </a:pPr>
            <a:r>
              <a:rPr lang="en-US" dirty="0">
                <a:hlinkClick r:id="rId2"/>
              </a:rPr>
              <a:t>maward@nsmu.edu</a:t>
            </a:r>
            <a:endParaRPr lang="en-US" dirty="0"/>
          </a:p>
          <a:p>
            <a:pPr marL="0" indent="0">
              <a:buNone/>
            </a:pPr>
            <a:r>
              <a:rPr lang="en-US" dirty="0"/>
              <a:t>575-644-3379</a:t>
            </a:r>
          </a:p>
        </p:txBody>
      </p:sp>
      <p:pic>
        <p:nvPicPr>
          <p:cNvPr id="4" name="Picture 3">
            <a:extLst>
              <a:ext uri="{FF2B5EF4-FFF2-40B4-BE49-F238E27FC236}">
                <a16:creationId xmlns:a16="http://schemas.microsoft.com/office/drawing/2014/main" id="{B1C89990-746D-459C-AF27-2B538AD37EC0}"/>
              </a:ext>
            </a:extLst>
          </p:cNvPr>
          <p:cNvPicPr>
            <a:picLocks noChangeAspect="1"/>
          </p:cNvPicPr>
          <p:nvPr/>
        </p:nvPicPr>
        <p:blipFill>
          <a:blip r:embed="rId3"/>
          <a:stretch>
            <a:fillRect/>
          </a:stretch>
        </p:blipFill>
        <p:spPr>
          <a:xfrm flipH="1">
            <a:off x="2424" y="3506932"/>
            <a:ext cx="9141575" cy="3371850"/>
          </a:xfrm>
          <a:prstGeom prst="rect">
            <a:avLst/>
          </a:prstGeom>
        </p:spPr>
      </p:pic>
    </p:spTree>
    <p:extLst>
      <p:ext uri="{BB962C8B-B14F-4D97-AF65-F5344CB8AC3E}">
        <p14:creationId xmlns:p14="http://schemas.microsoft.com/office/powerpoint/2010/main" val="2524382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lstStyle/>
          <a:p>
            <a:pPr algn="ctr"/>
            <a:r>
              <a:rPr lang="en-US" dirty="0"/>
              <a:t>Educating Youth In New Mexico</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314548" y="2117395"/>
            <a:ext cx="4557903" cy="3297984"/>
          </a:xfrm>
        </p:spPr>
        <p:txBody>
          <a:bodyPr>
            <a:normAutofit fontScale="77500" lnSpcReduction="20000"/>
          </a:bodyPr>
          <a:lstStyle/>
          <a:p>
            <a:r>
              <a:rPr lang="en-US" dirty="0"/>
              <a:t>Educated over 300 youth since 2010.</a:t>
            </a:r>
          </a:p>
          <a:p>
            <a:r>
              <a:rPr lang="en-US" dirty="0"/>
              <a:t>70% go on to major in Ag related fields in college.</a:t>
            </a:r>
          </a:p>
          <a:p>
            <a:r>
              <a:rPr lang="en-US" dirty="0"/>
              <a:t>Many participants claim it was the experience of attending the camp that helped guide their career choices.</a:t>
            </a:r>
          </a:p>
          <a:p>
            <a:r>
              <a:rPr lang="en-US" dirty="0"/>
              <a:t>Have now had youth from 7 other states attend (from Ca to NY)</a:t>
            </a:r>
          </a:p>
        </p:txBody>
      </p:sp>
      <p:pic>
        <p:nvPicPr>
          <p:cNvPr id="4" name="Picture 3" descr="A logo with text and a silhouette of a mountain&#10;&#10;Description automatically generated">
            <a:extLst>
              <a:ext uri="{FF2B5EF4-FFF2-40B4-BE49-F238E27FC236}">
                <a16:creationId xmlns:a16="http://schemas.microsoft.com/office/drawing/2014/main" id="{E91A297F-B38B-38B3-24A6-3875BD51970E}"/>
              </a:ext>
            </a:extLst>
          </p:cNvPr>
          <p:cNvPicPr>
            <a:picLocks noChangeAspect="1"/>
          </p:cNvPicPr>
          <p:nvPr/>
        </p:nvPicPr>
        <p:blipFill>
          <a:blip r:embed="rId2"/>
          <a:stretch>
            <a:fillRect/>
          </a:stretch>
        </p:blipFill>
        <p:spPr>
          <a:xfrm>
            <a:off x="1225128" y="1633172"/>
            <a:ext cx="2381250" cy="1381125"/>
          </a:xfrm>
          <a:prstGeom prst="rect">
            <a:avLst/>
          </a:prstGeom>
        </p:spPr>
      </p:pic>
      <p:pic>
        <p:nvPicPr>
          <p:cNvPr id="10" name="Picture 9" descr="A group of people in matching outfits&#10;&#10;Description automatically generated">
            <a:extLst>
              <a:ext uri="{FF2B5EF4-FFF2-40B4-BE49-F238E27FC236}">
                <a16:creationId xmlns:a16="http://schemas.microsoft.com/office/drawing/2014/main" id="{3A9F6A46-3099-1F39-5441-4DB32C2F90A9}"/>
              </a:ext>
            </a:extLst>
          </p:cNvPr>
          <p:cNvPicPr>
            <a:picLocks noChangeAspect="1"/>
          </p:cNvPicPr>
          <p:nvPr/>
        </p:nvPicPr>
        <p:blipFill>
          <a:blip r:embed="rId3"/>
          <a:stretch>
            <a:fillRect/>
          </a:stretch>
        </p:blipFill>
        <p:spPr>
          <a:xfrm>
            <a:off x="711240" y="3649858"/>
            <a:ext cx="3409025" cy="1574970"/>
          </a:xfrm>
          <a:prstGeom prst="rect">
            <a:avLst/>
          </a:prstGeom>
        </p:spPr>
      </p:pic>
      <p:sp>
        <p:nvSpPr>
          <p:cNvPr id="12" name="TextBox 11">
            <a:extLst>
              <a:ext uri="{FF2B5EF4-FFF2-40B4-BE49-F238E27FC236}">
                <a16:creationId xmlns:a16="http://schemas.microsoft.com/office/drawing/2014/main" id="{1B827856-E6AB-92B8-239B-DC098F43745E}"/>
              </a:ext>
            </a:extLst>
          </p:cNvPr>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nmyrm.nmsu.edu</a:t>
            </a:r>
          </a:p>
        </p:txBody>
      </p:sp>
    </p:spTree>
    <p:extLst>
      <p:ext uri="{BB962C8B-B14F-4D97-AF65-F5344CB8AC3E}">
        <p14:creationId xmlns:p14="http://schemas.microsoft.com/office/powerpoint/2010/main" val="3007229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lstStyle/>
          <a:p>
            <a:pPr algn="ctr"/>
            <a:r>
              <a:rPr lang="en-US" dirty="0"/>
              <a:t>Educating Youth In New Mexico</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001164" y="2117394"/>
            <a:ext cx="5072808" cy="3373159"/>
          </a:xfrm>
        </p:spPr>
        <p:txBody>
          <a:bodyPr>
            <a:normAutofit fontScale="92500" lnSpcReduction="10000"/>
          </a:bodyPr>
          <a:lstStyle/>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Ages 8 to 18</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Raise a steer to 850 </a:t>
            </a:r>
            <a:r>
              <a:rPr lang="en-US" sz="1400" dirty="0" err="1">
                <a:latin typeface="Arial" panose="020B0604020202020204" pitchFamily="34" charset="0"/>
                <a:cs typeface="Arial" panose="020B0604020202020204" pitchFamily="34" charset="0"/>
              </a:rPr>
              <a:t>lbs</a:t>
            </a:r>
            <a:r>
              <a:rPr lang="en-US" sz="1400" dirty="0">
                <a:latin typeface="Arial" panose="020B0604020202020204" pitchFamily="34" charset="0"/>
                <a:cs typeface="Arial" panose="020B0604020202020204" pitchFamily="34" charset="0"/>
              </a:rPr>
              <a:t> at home</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Steer is finished in a commercial feeding environment.</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Record keeping with Excel©</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Records, carcass, and calf performance are ranking metrics</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Beef advocacy equally important</a:t>
            </a:r>
          </a:p>
          <a:p>
            <a:pPr lvl="1">
              <a:buFont typeface="Wingdings" panose="05000000000000000000" pitchFamily="2" charset="2"/>
              <a:buChar char="Ø"/>
            </a:pPr>
            <a:r>
              <a:rPr lang="en-US" sz="1400" dirty="0">
                <a:latin typeface="Arial" panose="020B0604020202020204" pitchFamily="34" charset="0"/>
                <a:cs typeface="Arial" panose="020B0604020202020204" pitchFamily="34" charset="0"/>
              </a:rPr>
              <a:t>Poster</a:t>
            </a:r>
          </a:p>
          <a:p>
            <a:pPr lvl="1">
              <a:buFont typeface="Wingdings" panose="05000000000000000000" pitchFamily="2" charset="2"/>
              <a:buChar char="Ø"/>
            </a:pPr>
            <a:r>
              <a:rPr lang="en-US" sz="1400" dirty="0">
                <a:latin typeface="Arial" panose="020B0604020202020204" pitchFamily="34" charset="0"/>
                <a:cs typeface="Arial" panose="020B0604020202020204" pitchFamily="34" charset="0"/>
              </a:rPr>
              <a:t>Speech</a:t>
            </a:r>
          </a:p>
          <a:p>
            <a:pPr lvl="1">
              <a:buFont typeface="Wingdings" panose="05000000000000000000" pitchFamily="2" charset="2"/>
              <a:buChar char="Ø"/>
            </a:pPr>
            <a:r>
              <a:rPr lang="en-US" sz="1400" dirty="0">
                <a:latin typeface="Arial" panose="020B0604020202020204" pitchFamily="34" charset="0"/>
                <a:cs typeface="Arial" panose="020B0604020202020204" pitchFamily="34" charset="0"/>
              </a:rPr>
              <a:t>Promotional video</a:t>
            </a:r>
          </a:p>
          <a:p>
            <a:pPr lvl="1">
              <a:buFont typeface="Wingdings" panose="05000000000000000000" pitchFamily="2" charset="2"/>
              <a:buChar char="Ø"/>
            </a:pPr>
            <a:endParaRPr lang="en-US" sz="1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Producer partnerships/family options </a:t>
            </a:r>
          </a:p>
          <a:p>
            <a:pPr>
              <a:buFont typeface="Wingdings" panose="05000000000000000000" pitchFamily="2" charset="2"/>
              <a:buChar char="Ø"/>
            </a:pPr>
            <a:r>
              <a:rPr lang="en-US" sz="1400" dirty="0">
                <a:latin typeface="Arial" panose="020B0604020202020204" pitchFamily="34" charset="0"/>
                <a:cs typeface="Arial" panose="020B0604020202020204" pitchFamily="34" charset="0"/>
              </a:rPr>
              <a:t>Great awards and scholarships available!</a:t>
            </a:r>
            <a:endParaRPr lang="en-US" sz="900" dirty="0">
              <a:latin typeface="Arial" panose="020B0604020202020204" pitchFamily="34" charset="0"/>
              <a:cs typeface="Arial" panose="020B0604020202020204" pitchFamily="34" charset="0"/>
            </a:endParaRPr>
          </a:p>
        </p:txBody>
      </p:sp>
      <p:pic>
        <p:nvPicPr>
          <p:cNvPr id="3" name="Picture 2" descr="A graphic of a cow&#10;&#10;Description automatically generated">
            <a:extLst>
              <a:ext uri="{FF2B5EF4-FFF2-40B4-BE49-F238E27FC236}">
                <a16:creationId xmlns:a16="http://schemas.microsoft.com/office/drawing/2014/main" id="{A53A23CC-5B4D-F032-C230-8C9F97DA91C1}"/>
              </a:ext>
            </a:extLst>
          </p:cNvPr>
          <p:cNvPicPr>
            <a:picLocks noChangeAspect="1"/>
          </p:cNvPicPr>
          <p:nvPr/>
        </p:nvPicPr>
        <p:blipFill>
          <a:blip r:embed="rId2"/>
          <a:stretch>
            <a:fillRect/>
          </a:stretch>
        </p:blipFill>
        <p:spPr>
          <a:xfrm>
            <a:off x="1114844" y="1263754"/>
            <a:ext cx="2177645" cy="1707281"/>
          </a:xfrm>
          <a:prstGeom prst="rect">
            <a:avLst/>
          </a:prstGeom>
        </p:spPr>
      </p:pic>
      <p:pic>
        <p:nvPicPr>
          <p:cNvPr id="7" name="Picture 6" descr="A person holding a certificate&#10;&#10;Description automatically generated">
            <a:extLst>
              <a:ext uri="{FF2B5EF4-FFF2-40B4-BE49-F238E27FC236}">
                <a16:creationId xmlns:a16="http://schemas.microsoft.com/office/drawing/2014/main" id="{DF3E9DB2-7780-A1BF-E7CC-57A4DFFEAAA2}"/>
              </a:ext>
            </a:extLst>
          </p:cNvPr>
          <p:cNvPicPr>
            <a:picLocks noChangeAspect="1"/>
          </p:cNvPicPr>
          <p:nvPr/>
        </p:nvPicPr>
        <p:blipFill>
          <a:blip r:embed="rId3"/>
          <a:stretch>
            <a:fillRect/>
          </a:stretch>
        </p:blipFill>
        <p:spPr>
          <a:xfrm rot="5400000">
            <a:off x="-385800" y="3508535"/>
            <a:ext cx="3373159" cy="1558400"/>
          </a:xfrm>
          <a:prstGeom prst="rect">
            <a:avLst/>
          </a:prstGeom>
        </p:spPr>
      </p:pic>
      <p:pic>
        <p:nvPicPr>
          <p:cNvPr id="10" name="Picture 9" descr="A person standing next to a cow&#10;&#10;Description automatically generated">
            <a:extLst>
              <a:ext uri="{FF2B5EF4-FFF2-40B4-BE49-F238E27FC236}">
                <a16:creationId xmlns:a16="http://schemas.microsoft.com/office/drawing/2014/main" id="{1AD33AC2-8823-81C9-0F75-DC69D66A55D0}"/>
              </a:ext>
            </a:extLst>
          </p:cNvPr>
          <p:cNvPicPr>
            <a:picLocks noChangeAspect="1"/>
          </p:cNvPicPr>
          <p:nvPr/>
        </p:nvPicPr>
        <p:blipFill>
          <a:blip r:embed="rId4"/>
          <a:stretch>
            <a:fillRect/>
          </a:stretch>
        </p:blipFill>
        <p:spPr>
          <a:xfrm rot="5400000">
            <a:off x="1217328" y="3508536"/>
            <a:ext cx="3373158" cy="1558399"/>
          </a:xfrm>
          <a:prstGeom prst="rect">
            <a:avLst/>
          </a:prstGeom>
        </p:spPr>
      </p:pic>
      <p:sp>
        <p:nvSpPr>
          <p:cNvPr id="16" name="TextBox 15">
            <a:extLst>
              <a:ext uri="{FF2B5EF4-FFF2-40B4-BE49-F238E27FC236}">
                <a16:creationId xmlns:a16="http://schemas.microsoft.com/office/drawing/2014/main" id="{8446229F-CA92-3316-12AC-FCE4740F1AFF}"/>
              </a:ext>
            </a:extLst>
          </p:cNvPr>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nmyouthbeef.nmsu.edu</a:t>
            </a:r>
          </a:p>
        </p:txBody>
      </p:sp>
    </p:spTree>
    <p:extLst>
      <p:ext uri="{BB962C8B-B14F-4D97-AF65-F5344CB8AC3E}">
        <p14:creationId xmlns:p14="http://schemas.microsoft.com/office/powerpoint/2010/main" val="1378142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lstStyle/>
          <a:p>
            <a:pPr algn="ctr"/>
            <a:r>
              <a:rPr lang="en-US" dirty="0"/>
              <a:t>Educating Youth In New Mexico</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001164" y="2117394"/>
            <a:ext cx="5072808" cy="3373159"/>
          </a:xfrm>
        </p:spPr>
        <p:txBody>
          <a:bodyPr>
            <a:normAutofit/>
          </a:bodyPr>
          <a:lstStyle/>
          <a:p>
            <a:pPr>
              <a:buFont typeface="Wingdings" panose="05000000000000000000" pitchFamily="2" charset="2"/>
              <a:buChar char="Ø"/>
            </a:pPr>
            <a:r>
              <a:rPr lang="en-US" sz="1800" dirty="0">
                <a:cs typeface="Arial" panose="020B0604020202020204" pitchFamily="34" charset="0"/>
              </a:rPr>
              <a:t>Graduate and Veterinary Students</a:t>
            </a:r>
          </a:p>
          <a:p>
            <a:pPr>
              <a:buFont typeface="Wingdings" panose="05000000000000000000" pitchFamily="2" charset="2"/>
              <a:buChar char="Ø"/>
            </a:pPr>
            <a:r>
              <a:rPr lang="en-US" sz="1800" dirty="0">
                <a:cs typeface="Arial" panose="020B0604020202020204" pitchFamily="34" charset="0"/>
              </a:rPr>
              <a:t>Intensive week of education and hands on training</a:t>
            </a:r>
          </a:p>
          <a:p>
            <a:pPr lvl="1">
              <a:buFont typeface="Wingdings" panose="05000000000000000000" pitchFamily="2" charset="2"/>
              <a:buChar char="Ø"/>
            </a:pPr>
            <a:r>
              <a:rPr lang="en-US" sz="1600" dirty="0">
                <a:cs typeface="Arial" panose="020B0604020202020204" pitchFamily="34" charset="0"/>
              </a:rPr>
              <a:t>Nutrition</a:t>
            </a:r>
          </a:p>
          <a:p>
            <a:pPr lvl="1">
              <a:buFont typeface="Wingdings" panose="05000000000000000000" pitchFamily="2" charset="2"/>
              <a:buChar char="Ø"/>
            </a:pPr>
            <a:r>
              <a:rPr lang="en-US" sz="1600" dirty="0">
                <a:cs typeface="Arial" panose="020B0604020202020204" pitchFamily="34" charset="0"/>
              </a:rPr>
              <a:t>Reproduction</a:t>
            </a:r>
          </a:p>
          <a:p>
            <a:pPr lvl="1">
              <a:buFont typeface="Wingdings" panose="05000000000000000000" pitchFamily="2" charset="2"/>
              <a:buChar char="Ø"/>
            </a:pPr>
            <a:r>
              <a:rPr lang="en-US" sz="1600" dirty="0">
                <a:cs typeface="Arial" panose="020B0604020202020204" pitchFamily="34" charset="0"/>
              </a:rPr>
              <a:t>Genetics</a:t>
            </a:r>
          </a:p>
          <a:p>
            <a:pPr lvl="1">
              <a:buFont typeface="Wingdings" panose="05000000000000000000" pitchFamily="2" charset="2"/>
              <a:buChar char="Ø"/>
            </a:pPr>
            <a:r>
              <a:rPr lang="en-US" sz="1600" dirty="0">
                <a:cs typeface="Arial" panose="020B0604020202020204" pitchFamily="34" charset="0"/>
              </a:rPr>
              <a:t>Carcass fabrication</a:t>
            </a:r>
          </a:p>
          <a:p>
            <a:pPr>
              <a:buFont typeface="Wingdings" panose="05000000000000000000" pitchFamily="2" charset="2"/>
              <a:buChar char="Ø"/>
            </a:pPr>
            <a:r>
              <a:rPr lang="en-US" sz="1800" dirty="0">
                <a:cs typeface="Arial" panose="020B0604020202020204" pitchFamily="34" charset="0"/>
              </a:rPr>
              <a:t>Students from across the US attend.</a:t>
            </a:r>
          </a:p>
          <a:p>
            <a:pPr>
              <a:buFont typeface="Wingdings" panose="05000000000000000000" pitchFamily="2" charset="2"/>
              <a:buChar char="Ø"/>
            </a:pPr>
            <a:r>
              <a:rPr lang="en-US" sz="1800" dirty="0">
                <a:cs typeface="Arial" panose="020B0604020202020204" pitchFamily="34" charset="0"/>
              </a:rPr>
              <a:t>Strong support of industry partners</a:t>
            </a:r>
            <a:endParaRPr lang="en-US" sz="1400" dirty="0">
              <a:cs typeface="Arial" panose="020B0604020202020204" pitchFamily="34" charset="0"/>
            </a:endParaRPr>
          </a:p>
        </p:txBody>
      </p:sp>
      <p:sp>
        <p:nvSpPr>
          <p:cNvPr id="16" name="TextBox 15">
            <a:extLst>
              <a:ext uri="{FF2B5EF4-FFF2-40B4-BE49-F238E27FC236}">
                <a16:creationId xmlns:a16="http://schemas.microsoft.com/office/drawing/2014/main" id="{8446229F-CA92-3316-12AC-FCE4740F1AFF}"/>
              </a:ext>
            </a:extLst>
          </p:cNvPr>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nmyouthbeef.nmsu.edu</a:t>
            </a:r>
          </a:p>
        </p:txBody>
      </p:sp>
      <p:pic>
        <p:nvPicPr>
          <p:cNvPr id="2" name="Picture 1">
            <a:extLst>
              <a:ext uri="{FF2B5EF4-FFF2-40B4-BE49-F238E27FC236}">
                <a16:creationId xmlns:a16="http://schemas.microsoft.com/office/drawing/2014/main" id="{6251A5AE-77E7-89BE-3D70-06A884CCCF61}"/>
              </a:ext>
            </a:extLst>
          </p:cNvPr>
          <p:cNvPicPr>
            <a:picLocks noChangeAspect="1"/>
          </p:cNvPicPr>
          <p:nvPr/>
        </p:nvPicPr>
        <p:blipFill>
          <a:blip r:embed="rId2"/>
          <a:stretch>
            <a:fillRect/>
          </a:stretch>
        </p:blipFill>
        <p:spPr>
          <a:xfrm>
            <a:off x="547549" y="1781569"/>
            <a:ext cx="3219450" cy="1419225"/>
          </a:xfrm>
          <a:prstGeom prst="rect">
            <a:avLst/>
          </a:prstGeom>
        </p:spPr>
      </p:pic>
      <p:pic>
        <p:nvPicPr>
          <p:cNvPr id="3" name="Picture 2">
            <a:extLst>
              <a:ext uri="{FF2B5EF4-FFF2-40B4-BE49-F238E27FC236}">
                <a16:creationId xmlns:a16="http://schemas.microsoft.com/office/drawing/2014/main" id="{CFB6F473-3EE6-9424-A53D-585B4634A62B}"/>
              </a:ext>
            </a:extLst>
          </p:cNvPr>
          <p:cNvPicPr>
            <a:picLocks noChangeAspect="1"/>
          </p:cNvPicPr>
          <p:nvPr/>
        </p:nvPicPr>
        <p:blipFill>
          <a:blip r:embed="rId3"/>
          <a:stretch>
            <a:fillRect/>
          </a:stretch>
        </p:blipFill>
        <p:spPr>
          <a:xfrm>
            <a:off x="923786" y="3429000"/>
            <a:ext cx="2466975" cy="1847850"/>
          </a:xfrm>
          <a:prstGeom prst="rect">
            <a:avLst/>
          </a:prstGeom>
        </p:spPr>
      </p:pic>
    </p:spTree>
    <p:extLst>
      <p:ext uri="{BB962C8B-B14F-4D97-AF65-F5344CB8AC3E}">
        <p14:creationId xmlns:p14="http://schemas.microsoft.com/office/powerpoint/2010/main" val="480976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46229F-CA92-3316-12AC-FCE4740F1AFF}"/>
              </a:ext>
            </a:extLst>
          </p:cNvPr>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nmyouthbeef.nmsu.edu</a:t>
            </a:r>
          </a:p>
        </p:txBody>
      </p:sp>
      <p:sp>
        <p:nvSpPr>
          <p:cNvPr id="4" name="Title 3">
            <a:extLst>
              <a:ext uri="{FF2B5EF4-FFF2-40B4-BE49-F238E27FC236}">
                <a16:creationId xmlns:a16="http://schemas.microsoft.com/office/drawing/2014/main" id="{89C391B2-2996-0486-4D26-D9C137545F90}"/>
              </a:ext>
            </a:extLst>
          </p:cNvPr>
          <p:cNvSpPr>
            <a:spLocks noGrp="1"/>
          </p:cNvSpPr>
          <p:nvPr>
            <p:ph type="title"/>
          </p:nvPr>
        </p:nvSpPr>
        <p:spPr>
          <a:xfrm>
            <a:off x="18835" y="354615"/>
            <a:ext cx="8809640" cy="722269"/>
          </a:xfrm>
        </p:spPr>
        <p:txBody>
          <a:bodyPr>
            <a:normAutofit fontScale="90000"/>
          </a:bodyPr>
          <a:lstStyle/>
          <a:p>
            <a:pPr algn="ctr"/>
            <a:r>
              <a:rPr lang="en-US" dirty="0"/>
              <a:t>US Dairy Education &amp; Training Consortium</a:t>
            </a:r>
            <a:br>
              <a:rPr lang="en-US" dirty="0"/>
            </a:br>
            <a:r>
              <a:rPr lang="en-US" dirty="0"/>
              <a:t>(USDETC)</a:t>
            </a:r>
          </a:p>
        </p:txBody>
      </p:sp>
      <p:pic>
        <p:nvPicPr>
          <p:cNvPr id="6" name="Picture 5">
            <a:extLst>
              <a:ext uri="{FF2B5EF4-FFF2-40B4-BE49-F238E27FC236}">
                <a16:creationId xmlns:a16="http://schemas.microsoft.com/office/drawing/2014/main" id="{972D6B3A-A6DE-0625-D460-B4DEC8F78518}"/>
              </a:ext>
            </a:extLst>
          </p:cNvPr>
          <p:cNvPicPr>
            <a:picLocks noChangeAspect="1"/>
          </p:cNvPicPr>
          <p:nvPr/>
        </p:nvPicPr>
        <p:blipFill>
          <a:blip r:embed="rId2"/>
          <a:srcRect/>
          <a:stretch/>
        </p:blipFill>
        <p:spPr>
          <a:xfrm>
            <a:off x="133416" y="1320584"/>
            <a:ext cx="8834536" cy="4754395"/>
          </a:xfrm>
          <a:prstGeom prst="rect">
            <a:avLst/>
          </a:prstGeom>
        </p:spPr>
      </p:pic>
    </p:spTree>
    <p:extLst>
      <p:ext uri="{BB962C8B-B14F-4D97-AF65-F5344CB8AC3E}">
        <p14:creationId xmlns:p14="http://schemas.microsoft.com/office/powerpoint/2010/main" val="210231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46229F-CA92-3316-12AC-FCE4740F1AFF}"/>
              </a:ext>
            </a:extLst>
          </p:cNvPr>
          <p:cNvSpPr txBox="1"/>
          <p:nvPr/>
        </p:nvSpPr>
        <p:spPr>
          <a:xfrm>
            <a:off x="2467303" y="6246982"/>
            <a:ext cx="6676697" cy="369332"/>
          </a:xfrm>
          <a:prstGeom prst="rect">
            <a:avLst/>
          </a:prstGeom>
          <a:noFill/>
        </p:spPr>
        <p:txBody>
          <a:bodyPr wrap="square" rtlCol="0">
            <a:spAutoFit/>
          </a:bodyPr>
          <a:lstStyle/>
          <a:p>
            <a:pPr algn="ctr"/>
            <a:r>
              <a:rPr lang="en-US" dirty="0">
                <a:solidFill>
                  <a:schemeClr val="bg1"/>
                </a:solidFill>
                <a:latin typeface="Montserrat" pitchFamily="2" charset="77"/>
                <a:cs typeface="Times New Roman" panose="02020603050405020304" pitchFamily="18" charset="0"/>
                <a:hlinkClick r:id="rId2">
                  <a:extLst>
                    <a:ext uri="{A12FA001-AC4F-418D-AE19-62706E023703}">
                      <ahyp:hlinkClr xmlns:ahyp="http://schemas.microsoft.com/office/drawing/2018/hyperlinkcolor" val="tx"/>
                    </a:ext>
                  </a:extLst>
                </a:hlinkClick>
              </a:rPr>
              <a:t>Source: https://usdetc.tamu.edu</a:t>
            </a:r>
            <a:r>
              <a:rPr lang="en-US" dirty="0">
                <a:solidFill>
                  <a:schemeClr val="bg1"/>
                </a:solidFill>
                <a:latin typeface="Montserrat" pitchFamily="2" charset="77"/>
                <a:cs typeface="Times New Roman" panose="02020603050405020304" pitchFamily="18" charset="0"/>
              </a:rPr>
              <a:t> </a:t>
            </a:r>
            <a:endParaRPr lang="en-US" dirty="0">
              <a:solidFill>
                <a:schemeClr val="bg1"/>
              </a:solidFill>
            </a:endParaRPr>
          </a:p>
        </p:txBody>
      </p:sp>
      <p:sp>
        <p:nvSpPr>
          <p:cNvPr id="4" name="Title 3">
            <a:extLst>
              <a:ext uri="{FF2B5EF4-FFF2-40B4-BE49-F238E27FC236}">
                <a16:creationId xmlns:a16="http://schemas.microsoft.com/office/drawing/2014/main" id="{89C391B2-2996-0486-4D26-D9C137545F90}"/>
              </a:ext>
            </a:extLst>
          </p:cNvPr>
          <p:cNvSpPr>
            <a:spLocks noGrp="1"/>
          </p:cNvSpPr>
          <p:nvPr>
            <p:ph type="title"/>
          </p:nvPr>
        </p:nvSpPr>
        <p:spPr>
          <a:xfrm>
            <a:off x="0" y="137423"/>
            <a:ext cx="8809640" cy="1116833"/>
          </a:xfrm>
        </p:spPr>
        <p:txBody>
          <a:bodyPr>
            <a:normAutofit fontScale="90000"/>
          </a:bodyPr>
          <a:lstStyle/>
          <a:p>
            <a:pPr algn="ctr"/>
            <a:r>
              <a:rPr lang="en-US" dirty="0"/>
              <a:t>US Dairy Education &amp; Training Consortium</a:t>
            </a:r>
            <a:br>
              <a:rPr lang="en-US" dirty="0"/>
            </a:br>
            <a:r>
              <a:rPr lang="en-US" dirty="0"/>
              <a:t>(USDETC)</a:t>
            </a:r>
          </a:p>
        </p:txBody>
      </p:sp>
      <p:sp>
        <p:nvSpPr>
          <p:cNvPr id="2" name="TextBox 1">
            <a:extLst>
              <a:ext uri="{FF2B5EF4-FFF2-40B4-BE49-F238E27FC236}">
                <a16:creationId xmlns:a16="http://schemas.microsoft.com/office/drawing/2014/main" id="{4A7F9A11-C43A-5C13-BB8F-21FC74826B69}"/>
              </a:ext>
            </a:extLst>
          </p:cNvPr>
          <p:cNvSpPr txBox="1"/>
          <p:nvPr/>
        </p:nvSpPr>
        <p:spPr>
          <a:xfrm>
            <a:off x="4860148" y="3422837"/>
            <a:ext cx="4107803" cy="84023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852044"/>
            </a:solidFill>
          </a:ln>
        </p:spPr>
        <p:txBody>
          <a:bodyPr wrap="square" rtlCol="0">
            <a:spAutoFit/>
          </a:bodyPr>
          <a:lstStyle/>
          <a:p>
            <a:pPr>
              <a:lnSpc>
                <a:spcPct val="90000"/>
              </a:lnSpc>
            </a:pPr>
            <a:r>
              <a:rPr lang="en-US" b="1" dirty="0">
                <a:latin typeface="Montserrat" pitchFamily="2" charset="77"/>
              </a:rPr>
              <a:t>Total reach in 15 yrs:</a:t>
            </a:r>
          </a:p>
          <a:p>
            <a:pPr>
              <a:lnSpc>
                <a:spcPct val="90000"/>
              </a:lnSpc>
            </a:pPr>
            <a:r>
              <a:rPr lang="en-US" dirty="0">
                <a:latin typeface="Montserrat" pitchFamily="2" charset="77"/>
              </a:rPr>
              <a:t>664 students from </a:t>
            </a:r>
          </a:p>
          <a:p>
            <a:pPr>
              <a:lnSpc>
                <a:spcPct val="90000"/>
              </a:lnSpc>
            </a:pPr>
            <a:r>
              <a:rPr lang="en-US" dirty="0">
                <a:latin typeface="Montserrat" pitchFamily="2" charset="77"/>
              </a:rPr>
              <a:t>62  universities</a:t>
            </a:r>
            <a:endParaRPr lang="en-US" dirty="0">
              <a:latin typeface="Montserrat" pitchFamily="2" charset="77"/>
              <a:ea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84A81B00-BF4E-9CF2-17B3-C555795739B4}"/>
              </a:ext>
            </a:extLst>
          </p:cNvPr>
          <p:cNvSpPr txBox="1"/>
          <p:nvPr/>
        </p:nvSpPr>
        <p:spPr>
          <a:xfrm>
            <a:off x="4860148" y="1353127"/>
            <a:ext cx="4107803" cy="175432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852044"/>
            </a:solidFill>
          </a:ln>
        </p:spPr>
        <p:txBody>
          <a:bodyPr wrap="square" rtlCol="0" anchor="ctr">
            <a:spAutoFit/>
          </a:bodyPr>
          <a:lstStyle/>
          <a:p>
            <a:r>
              <a:rPr lang="en-US" b="1" dirty="0">
                <a:latin typeface="Montserrat" pitchFamily="2" charset="77"/>
                <a:ea typeface="Calibri" panose="020F0502020204030204" pitchFamily="34" charset="0"/>
                <a:cs typeface="Times New Roman" panose="02020603050405020304" pitchFamily="18" charset="0"/>
              </a:rPr>
              <a:t>Program:</a:t>
            </a:r>
          </a:p>
          <a:p>
            <a:pPr marL="171450" indent="-171450">
              <a:buFont typeface="Arial" panose="020B0604020202020204" pitchFamily="34" charset="0"/>
              <a:buChar char="•"/>
            </a:pPr>
            <a:r>
              <a:rPr lang="en-US" dirty="0">
                <a:latin typeface="Montserrat" pitchFamily="2" charset="77"/>
                <a:ea typeface="Calibri" panose="020F0502020204030204" pitchFamily="34" charset="0"/>
                <a:cs typeface="Times New Roman" panose="02020603050405020304" pitchFamily="18" charset="0"/>
              </a:rPr>
              <a:t>6-wk. program in Clovis, NM</a:t>
            </a:r>
          </a:p>
          <a:p>
            <a:pPr marL="171450" indent="-171450">
              <a:buFont typeface="Arial" panose="020B0604020202020204" pitchFamily="34" charset="0"/>
              <a:buChar char="•"/>
            </a:pPr>
            <a:r>
              <a:rPr lang="en-US" dirty="0">
                <a:latin typeface="Montserrat" pitchFamily="2" charset="77"/>
                <a:ea typeface="Calibri" panose="020F0502020204030204" pitchFamily="34" charset="0"/>
                <a:cs typeface="Times New Roman" panose="02020603050405020304" pitchFamily="18" charset="0"/>
              </a:rPr>
              <a:t>Nationally recognized faculty</a:t>
            </a:r>
          </a:p>
          <a:p>
            <a:pPr marL="171450" indent="-171450">
              <a:buFont typeface="Arial" panose="020B0604020202020204" pitchFamily="34" charset="0"/>
              <a:buChar char="•"/>
            </a:pPr>
            <a:r>
              <a:rPr lang="en-US" dirty="0">
                <a:latin typeface="Montserrat" pitchFamily="2" charset="77"/>
                <a:ea typeface="Tahoma" panose="020B0604030504040204" pitchFamily="34" charset="0"/>
                <a:cs typeface="Times New Roman" panose="02020603050405020304" pitchFamily="18" charset="0"/>
              </a:rPr>
              <a:t>Hands-on &amp; classroom teaching</a:t>
            </a:r>
          </a:p>
          <a:p>
            <a:pPr marL="171450" indent="-171450">
              <a:buFont typeface="Arial" panose="020B0604020202020204" pitchFamily="34" charset="0"/>
              <a:buChar char="•"/>
            </a:pPr>
            <a:r>
              <a:rPr lang="en-US" dirty="0">
                <a:latin typeface="Montserrat" pitchFamily="2" charset="77"/>
                <a:ea typeface="Tahoma" panose="020B0604030504040204" pitchFamily="34" charset="0"/>
                <a:cs typeface="Times New Roman" panose="02020603050405020304" pitchFamily="18" charset="0"/>
              </a:rPr>
              <a:t>Internship &amp; job opportunities</a:t>
            </a:r>
          </a:p>
          <a:p>
            <a:pPr marL="171450" indent="-171450">
              <a:buFont typeface="Arial" panose="020B0604020202020204" pitchFamily="34" charset="0"/>
              <a:buChar char="•"/>
            </a:pPr>
            <a:r>
              <a:rPr lang="en-US" dirty="0">
                <a:latin typeface="Montserrat" pitchFamily="2" charset="77"/>
                <a:ea typeface="Tahoma" panose="020B0604030504040204" pitchFamily="34" charset="0"/>
                <a:cs typeface="Times New Roman" panose="02020603050405020304" pitchFamily="18" charset="0"/>
              </a:rPr>
              <a:t>Credit towards Dairy Minor</a:t>
            </a:r>
          </a:p>
        </p:txBody>
      </p:sp>
      <p:sp>
        <p:nvSpPr>
          <p:cNvPr id="5" name="TextBox 4">
            <a:extLst>
              <a:ext uri="{FF2B5EF4-FFF2-40B4-BE49-F238E27FC236}">
                <a16:creationId xmlns:a16="http://schemas.microsoft.com/office/drawing/2014/main" id="{0D1D8CC6-2A83-584E-9E57-2F663A333AFD}"/>
              </a:ext>
            </a:extLst>
          </p:cNvPr>
          <p:cNvSpPr txBox="1"/>
          <p:nvPr/>
        </p:nvSpPr>
        <p:spPr>
          <a:xfrm>
            <a:off x="455884" y="4565699"/>
            <a:ext cx="6676697" cy="147732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solidFill>
              <a:srgbClr val="852044"/>
            </a:solidFill>
          </a:ln>
        </p:spPr>
        <p:txBody>
          <a:bodyPr wrap="square" rtlCol="0">
            <a:spAutoFit/>
          </a:bodyPr>
          <a:lstStyle/>
          <a:p>
            <a:r>
              <a:rPr lang="en-US" b="1" dirty="0">
                <a:solidFill>
                  <a:schemeClr val="bg1"/>
                </a:solidFill>
                <a:latin typeface="Montserrat" pitchFamily="2" charset="77"/>
                <a:ea typeface="Tahoma" panose="020B0604030504040204" pitchFamily="34" charset="0"/>
                <a:cs typeface="Tahoma" panose="020B0604030504040204" pitchFamily="34" charset="0"/>
              </a:rPr>
              <a:t>Impact:</a:t>
            </a:r>
          </a:p>
          <a:p>
            <a:pPr marL="285750" indent="-285750">
              <a:buFont typeface="Arial" panose="020B0604020202020204" pitchFamily="34" charset="0"/>
              <a:buChar char="•"/>
            </a:pPr>
            <a:r>
              <a:rPr lang="en-US" dirty="0">
                <a:solidFill>
                  <a:schemeClr val="bg1"/>
                </a:solidFill>
                <a:latin typeface="Montserrat" pitchFamily="2" charset="77"/>
                <a:ea typeface="Tahoma" panose="020B0604030504040204" pitchFamily="34" charset="0"/>
                <a:cs typeface="Tahoma" panose="020B0604030504040204" pitchFamily="34" charset="0"/>
              </a:rPr>
              <a:t>4 out of 5 students find employment in agriculture</a:t>
            </a:r>
          </a:p>
          <a:p>
            <a:pPr marL="285750" indent="-285750">
              <a:buFont typeface="Arial" panose="020B0604020202020204" pitchFamily="34" charset="0"/>
              <a:buChar char="•"/>
            </a:pPr>
            <a:r>
              <a:rPr lang="en-US" dirty="0">
                <a:solidFill>
                  <a:schemeClr val="bg1"/>
                </a:solidFill>
                <a:latin typeface="Montserrat" pitchFamily="2" charset="77"/>
                <a:ea typeface="Tahoma" panose="020B0604030504040204" pitchFamily="34" charset="0"/>
                <a:cs typeface="Tahoma" panose="020B0604030504040204" pitchFamily="34" charset="0"/>
              </a:rPr>
              <a:t>2 out of 3 students find employment in dairy industry</a:t>
            </a:r>
          </a:p>
          <a:p>
            <a:pPr marL="285750" indent="-285750">
              <a:buFont typeface="Arial" panose="020B0604020202020204" pitchFamily="34" charset="0"/>
              <a:buChar char="•"/>
            </a:pPr>
            <a:r>
              <a:rPr lang="en-US" dirty="0">
                <a:solidFill>
                  <a:schemeClr val="bg1"/>
                </a:solidFill>
                <a:latin typeface="Montserrat" pitchFamily="2" charset="77"/>
                <a:ea typeface="Tahoma" panose="020B0604030504040204" pitchFamily="34" charset="0"/>
                <a:cs typeface="Tahoma" panose="020B0604030504040204" pitchFamily="34" charset="0"/>
              </a:rPr>
              <a:t>1 out of 3 students working on or managing a dairy</a:t>
            </a:r>
          </a:p>
          <a:p>
            <a:pPr marL="285750" indent="-285750">
              <a:buFont typeface="Arial" panose="020B0604020202020204" pitchFamily="34" charset="0"/>
              <a:buChar char="•"/>
            </a:pPr>
            <a:r>
              <a:rPr lang="en-US" dirty="0">
                <a:solidFill>
                  <a:schemeClr val="bg1"/>
                </a:solidFill>
                <a:latin typeface="Montserrat" pitchFamily="2" charset="77"/>
                <a:ea typeface="Tahoma" panose="020B0604030504040204" pitchFamily="34" charset="0"/>
                <a:cs typeface="Tahoma" panose="020B0604030504040204" pitchFamily="34" charset="0"/>
              </a:rPr>
              <a:t>15% goes on to become veterinarians</a:t>
            </a:r>
          </a:p>
        </p:txBody>
      </p:sp>
      <p:sp>
        <p:nvSpPr>
          <p:cNvPr id="8" name="TextBox 7">
            <a:extLst>
              <a:ext uri="{FF2B5EF4-FFF2-40B4-BE49-F238E27FC236}">
                <a16:creationId xmlns:a16="http://schemas.microsoft.com/office/drawing/2014/main" id="{A52C5DA3-E4E2-8A7F-D8A1-566F0C4D325E}"/>
              </a:ext>
            </a:extLst>
          </p:cNvPr>
          <p:cNvSpPr txBox="1"/>
          <p:nvPr/>
        </p:nvSpPr>
        <p:spPr>
          <a:xfrm>
            <a:off x="176048" y="1340317"/>
            <a:ext cx="4185303" cy="313932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852044"/>
            </a:solidFill>
          </a:ln>
        </p:spPr>
        <p:txBody>
          <a:bodyPr wrap="square">
            <a:spAutoFit/>
          </a:bodyPr>
          <a:lstStyle/>
          <a:p>
            <a:pPr marL="0" marR="0">
              <a:spcBef>
                <a:spcPts val="0"/>
              </a:spcBef>
              <a:spcAft>
                <a:spcPts val="0"/>
              </a:spcAft>
            </a:pPr>
            <a:r>
              <a:rPr lang="en-US" sz="1800" b="1" dirty="0">
                <a:effectLst/>
                <a:latin typeface="Montserrat" pitchFamily="2" charset="77"/>
                <a:ea typeface="Calibri" panose="020F0502020204030204" pitchFamily="34" charset="0"/>
                <a:cs typeface="Times New Roman" panose="02020603050405020304" pitchFamily="18" charset="0"/>
              </a:rPr>
              <a:t>Need:</a:t>
            </a:r>
            <a:r>
              <a:rPr lang="en-US" sz="1800" dirty="0">
                <a:effectLst/>
                <a:latin typeface="Montserrat" pitchFamily="2" charset="77"/>
                <a:ea typeface="Calibri" panose="020F0502020204030204" pitchFamily="34" charset="0"/>
                <a:cs typeface="Times New Roman" panose="02020603050405020304" pitchFamily="18" charset="0"/>
              </a:rPr>
              <a:t> without any dairy training resources in the 3</a:t>
            </a:r>
            <a:r>
              <a:rPr lang="en-US" sz="1800" baseline="30000" dirty="0">
                <a:effectLst/>
                <a:latin typeface="Montserrat" pitchFamily="2" charset="77"/>
                <a:ea typeface="Calibri" panose="020F0502020204030204" pitchFamily="34" charset="0"/>
                <a:cs typeface="Times New Roman" panose="02020603050405020304" pitchFamily="18" charset="0"/>
              </a:rPr>
              <a:t>rd</a:t>
            </a:r>
            <a:r>
              <a:rPr lang="en-US" sz="1800" dirty="0">
                <a:effectLst/>
                <a:latin typeface="Montserrat" pitchFamily="2" charset="77"/>
                <a:ea typeface="Calibri" panose="020F0502020204030204" pitchFamily="34" charset="0"/>
                <a:cs typeface="Times New Roman" panose="02020603050405020304" pitchFamily="18" charset="0"/>
              </a:rPr>
              <a:t> largest and rapidly expanding milkshed in the Southwestern US, three universities in 2008 proposed to counter this tide with a multi-university hands-on training program in Clovis, NM in one of the most technologically advanced dairy centers in the US: a model for practical education.</a:t>
            </a:r>
          </a:p>
        </p:txBody>
      </p:sp>
      <p:pic>
        <p:nvPicPr>
          <p:cNvPr id="9" name="Picture 8" descr="Qr code&#10;&#10;Description automatically generated">
            <a:extLst>
              <a:ext uri="{FF2B5EF4-FFF2-40B4-BE49-F238E27FC236}">
                <a16:creationId xmlns:a16="http://schemas.microsoft.com/office/drawing/2014/main" id="{AA3D4279-DEA6-D883-AED2-C3139D50D3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9956" y="4523343"/>
            <a:ext cx="1519684" cy="1519684"/>
          </a:xfrm>
          <a:prstGeom prst="rect">
            <a:avLst/>
          </a:prstGeom>
        </p:spPr>
      </p:pic>
    </p:spTree>
    <p:extLst>
      <p:ext uri="{BB962C8B-B14F-4D97-AF65-F5344CB8AC3E}">
        <p14:creationId xmlns:p14="http://schemas.microsoft.com/office/powerpoint/2010/main" val="41601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446229F-CA92-3316-12AC-FCE4740F1AFF}"/>
              </a:ext>
            </a:extLst>
          </p:cNvPr>
          <p:cNvSpPr txBox="1"/>
          <p:nvPr/>
        </p:nvSpPr>
        <p:spPr>
          <a:xfrm>
            <a:off x="2666999" y="6287379"/>
            <a:ext cx="6676697" cy="369332"/>
          </a:xfrm>
          <a:prstGeom prst="rect">
            <a:avLst/>
          </a:prstGeom>
          <a:noFill/>
        </p:spPr>
        <p:txBody>
          <a:bodyPr wrap="square" rtlCol="0">
            <a:spAutoFit/>
          </a:bodyPr>
          <a:lstStyle/>
          <a:p>
            <a:pPr algn="ctr"/>
            <a:r>
              <a:rPr lang="en-US" dirty="0">
                <a:solidFill>
                  <a:schemeClr val="bg1"/>
                </a:solidFill>
                <a:latin typeface="Montserrat" pitchFamily="2" charset="77"/>
                <a:cs typeface="Times New Roman" panose="02020603050405020304" pitchFamily="18" charset="0"/>
                <a:hlinkClick r:id="rId2">
                  <a:extLst>
                    <a:ext uri="{A12FA001-AC4F-418D-AE19-62706E023703}">
                      <ahyp:hlinkClr xmlns:ahyp="http://schemas.microsoft.com/office/drawing/2018/hyperlinkcolor" val="tx"/>
                    </a:ext>
                  </a:extLst>
                </a:hlinkClick>
              </a:rPr>
              <a:t>Source: </a:t>
            </a:r>
            <a:r>
              <a:rPr lang="en-US" sz="1800" u="sng" dirty="0">
                <a:solidFill>
                  <a:schemeClr val="bg1"/>
                </a:solidFill>
                <a:effectLst/>
                <a:latin typeface="Montserrat" pitchFamily="2" charset="77"/>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https://dairy.nmsu.edu/index.html</a:t>
            </a:r>
            <a:r>
              <a:rPr lang="en-US" sz="1800" dirty="0">
                <a:solidFill>
                  <a:schemeClr val="bg1"/>
                </a:solidFill>
                <a:effectLst/>
                <a:latin typeface="Montserrat" pitchFamily="2" charset="77"/>
                <a:ea typeface="Calibri" panose="020F0502020204030204" pitchFamily="34" charset="0"/>
                <a:cs typeface="Times New Roman" panose="02020603050405020304" pitchFamily="18" charset="0"/>
              </a:rPr>
              <a:t>  </a:t>
            </a:r>
            <a:endParaRPr lang="en-US" dirty="0">
              <a:solidFill>
                <a:schemeClr val="bg1"/>
              </a:solidFill>
            </a:endParaRPr>
          </a:p>
        </p:txBody>
      </p:sp>
      <p:sp>
        <p:nvSpPr>
          <p:cNvPr id="4" name="Title 3">
            <a:extLst>
              <a:ext uri="{FF2B5EF4-FFF2-40B4-BE49-F238E27FC236}">
                <a16:creationId xmlns:a16="http://schemas.microsoft.com/office/drawing/2014/main" id="{89C391B2-2996-0486-4D26-D9C137545F90}"/>
              </a:ext>
            </a:extLst>
          </p:cNvPr>
          <p:cNvSpPr>
            <a:spLocks noGrp="1"/>
          </p:cNvSpPr>
          <p:nvPr>
            <p:ph type="title"/>
          </p:nvPr>
        </p:nvSpPr>
        <p:spPr>
          <a:xfrm>
            <a:off x="0" y="137424"/>
            <a:ext cx="8809640" cy="577280"/>
          </a:xfrm>
        </p:spPr>
        <p:txBody>
          <a:bodyPr>
            <a:normAutofit fontScale="90000"/>
          </a:bodyPr>
          <a:lstStyle/>
          <a:p>
            <a:pPr algn="ctr"/>
            <a:r>
              <a:rPr lang="en-US" dirty="0"/>
              <a:t>Dairy Workforce Development &amp; Training</a:t>
            </a:r>
          </a:p>
        </p:txBody>
      </p:sp>
      <p:sp>
        <p:nvSpPr>
          <p:cNvPr id="3" name="TextBox 2">
            <a:extLst>
              <a:ext uri="{FF2B5EF4-FFF2-40B4-BE49-F238E27FC236}">
                <a16:creationId xmlns:a16="http://schemas.microsoft.com/office/drawing/2014/main" id="{84A81B00-BF4E-9CF2-17B3-C555795739B4}"/>
              </a:ext>
            </a:extLst>
          </p:cNvPr>
          <p:cNvSpPr txBox="1"/>
          <p:nvPr/>
        </p:nvSpPr>
        <p:spPr>
          <a:xfrm>
            <a:off x="3356742" y="820531"/>
            <a:ext cx="5649552" cy="524451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852044"/>
            </a:solidFill>
          </a:ln>
        </p:spPr>
        <p:txBody>
          <a:bodyPr wrap="square" rtlCol="0" anchor="ctr">
            <a:spAutoFit/>
          </a:bodyPr>
          <a:lstStyle/>
          <a:p>
            <a:r>
              <a:rPr lang="en-US" b="1" dirty="0">
                <a:latin typeface="Montserrat" pitchFamily="2" charset="77"/>
                <a:ea typeface="Calibri" panose="020F0502020204030204" pitchFamily="34" charset="0"/>
                <a:cs typeface="Times New Roman" panose="02020603050405020304" pitchFamily="18" charset="0"/>
              </a:rPr>
              <a:t>Program Impact:</a:t>
            </a:r>
          </a:p>
          <a:p>
            <a:pPr marL="171450" indent="-171450">
              <a:lnSpc>
                <a:spcPct val="90000"/>
              </a:lnSpc>
              <a:buFont typeface="Arial" panose="020B0604020202020204" pitchFamily="34" charset="0"/>
              <a:buChar char="•"/>
            </a:pPr>
            <a:r>
              <a:rPr lang="en-US" sz="1600" dirty="0">
                <a:latin typeface="Montserrat" pitchFamily="2" charset="77"/>
              </a:rPr>
              <a:t>Training modules on dairy safety awareness and animal handling</a:t>
            </a:r>
          </a:p>
          <a:p>
            <a:pPr marL="171450" indent="-171450">
              <a:lnSpc>
                <a:spcPct val="90000"/>
              </a:lnSpc>
              <a:buFont typeface="Arial" panose="020B0604020202020204" pitchFamily="34" charset="0"/>
              <a:buChar char="•"/>
            </a:pPr>
            <a:r>
              <a:rPr lang="en-US" sz="1600" dirty="0">
                <a:latin typeface="Montserrat" pitchFamily="2" charset="77"/>
              </a:rPr>
              <a:t>Modules available on mobile devices in </a:t>
            </a:r>
            <a:r>
              <a:rPr lang="en-US" sz="1600" dirty="0">
                <a:latin typeface="Montserrat" pitchFamily="2" charset="77"/>
                <a:ea typeface="Calibri" panose="020F0502020204030204" pitchFamily="34" charset="0"/>
                <a:cs typeface="Calibri" panose="020F0502020204030204" pitchFamily="34" charset="0"/>
              </a:rPr>
              <a:t>English, Spanish &amp; K’iche</a:t>
            </a:r>
            <a:endParaRPr lang="en-US" sz="1600" dirty="0">
              <a:latin typeface="Montserrat" pitchFamily="2" charset="77"/>
            </a:endParaRPr>
          </a:p>
          <a:p>
            <a:pPr marL="171450" indent="-171450">
              <a:lnSpc>
                <a:spcPct val="90000"/>
              </a:lnSpc>
              <a:buFont typeface="Arial" panose="020B0604020202020204" pitchFamily="34" charset="0"/>
              <a:buChar char="•"/>
            </a:pPr>
            <a:r>
              <a:rPr lang="en-US" sz="1600" dirty="0">
                <a:latin typeface="Montserrat" pitchFamily="2" charset="77"/>
              </a:rPr>
              <a:t>One third of New Mexico dairy workforce trained</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Idaho Dairymen’s Association (IDA) adopted program (2017)</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NMPF created Workforce Development Taskforce (2018)</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Taskforce developed Dairy Safety Reference Manual (2019)</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Module Feeds &amp; Feeding developed with Diamond V (2019)</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Feeds &amp; Feeding released on mobile devices for training (2020)</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Maternity &amp; Calf Care developed with IDA (2022)</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Fitness to Transport developed with FARM &amp; Elanco (2022)</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Dairy West implementing program based on developed resources (2023)</a:t>
            </a:r>
          </a:p>
          <a:p>
            <a:pPr marL="171450" indent="-171450">
              <a:lnSpc>
                <a:spcPct val="90000"/>
              </a:lnSpc>
              <a:buFont typeface="Arial" panose="020B0604020202020204" pitchFamily="34" charset="0"/>
              <a:buChar char="•"/>
            </a:pPr>
            <a:r>
              <a:rPr lang="en-US" sz="1600" dirty="0">
                <a:latin typeface="Montserrat" pitchFamily="2" charset="77"/>
                <a:ea typeface="Tahoma" panose="020B0604030504040204" pitchFamily="34" charset="0"/>
                <a:cs typeface="Times New Roman" panose="02020603050405020304" pitchFamily="18" charset="0"/>
              </a:rPr>
              <a:t>CCQA (Calf Care Quality Assurance) being developed (23-2</a:t>
            </a:r>
            <a:r>
              <a:rPr lang="en-US" sz="1400" dirty="0">
                <a:latin typeface="Montserrat" pitchFamily="2" charset="77"/>
                <a:ea typeface="Tahoma" panose="020B0604030504040204" pitchFamily="34" charset="0"/>
                <a:cs typeface="Times New Roman" panose="02020603050405020304" pitchFamily="18" charset="0"/>
              </a:rPr>
              <a:t>4)</a:t>
            </a:r>
          </a:p>
        </p:txBody>
      </p:sp>
      <p:sp>
        <p:nvSpPr>
          <p:cNvPr id="8" name="TextBox 7">
            <a:extLst>
              <a:ext uri="{FF2B5EF4-FFF2-40B4-BE49-F238E27FC236}">
                <a16:creationId xmlns:a16="http://schemas.microsoft.com/office/drawing/2014/main" id="{A52C5DA3-E4E2-8A7F-D8A1-566F0C4D325E}"/>
              </a:ext>
            </a:extLst>
          </p:cNvPr>
          <p:cNvSpPr txBox="1"/>
          <p:nvPr/>
        </p:nvSpPr>
        <p:spPr>
          <a:xfrm>
            <a:off x="137706" y="820531"/>
            <a:ext cx="3070220" cy="3662541"/>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852044"/>
            </a:solidFill>
          </a:ln>
        </p:spPr>
        <p:txBody>
          <a:bodyPr wrap="square">
            <a:spAutoFit/>
          </a:bodyPr>
          <a:lstStyle/>
          <a:p>
            <a:r>
              <a:rPr lang="en-US" sz="1600" b="1" dirty="0">
                <a:latin typeface="Montserrat" pitchFamily="2" charset="77"/>
                <a:ea typeface="Calibri" panose="020F0502020204030204" pitchFamily="34" charset="0"/>
                <a:cs typeface="Times New Roman" panose="02020603050405020304" pitchFamily="18" charset="0"/>
              </a:rPr>
              <a:t>Need:</a:t>
            </a:r>
            <a:r>
              <a:rPr lang="en-US" sz="1600" dirty="0">
                <a:latin typeface="Montserrat" pitchFamily="2" charset="77"/>
                <a:ea typeface="Calibri" panose="020F0502020204030204" pitchFamily="34" charset="0"/>
                <a:cs typeface="Times New Roman" panose="02020603050405020304" pitchFamily="18" charset="0"/>
              </a:rPr>
              <a:t> average herd size of New Mexico dairies is roughly ten times the U.S. average herdsize. Effective training and development of current and future employees is imperative. Middle management development is becoming increasingly important. </a:t>
            </a:r>
          </a:p>
          <a:p>
            <a:endParaRPr lang="en-US" sz="1600" dirty="0">
              <a:latin typeface="Montserrat" pitchFamily="2" charset="77"/>
              <a:ea typeface="Calibri" panose="020F0502020204030204" pitchFamily="34" charset="0"/>
              <a:cs typeface="Times New Roman" panose="02020603050405020304" pitchFamily="18" charset="0"/>
            </a:endParaRPr>
          </a:p>
          <a:p>
            <a:r>
              <a:rPr lang="en-US" sz="1600" b="1" dirty="0">
                <a:latin typeface="Montserrat" pitchFamily="2" charset="77"/>
                <a:ea typeface="Calibri" panose="020F0502020204030204" pitchFamily="34" charset="0"/>
                <a:cs typeface="Times New Roman" panose="02020603050405020304" pitchFamily="18" charset="0"/>
              </a:rPr>
              <a:t>Program goal: </a:t>
            </a:r>
            <a:r>
              <a:rPr lang="en-US" sz="1600" dirty="0">
                <a:latin typeface="Montserrat" pitchFamily="2" charset="77"/>
                <a:ea typeface="Calibri" panose="020F0502020204030204" pitchFamily="34" charset="0"/>
                <a:cs typeface="Times New Roman" panose="02020603050405020304" pitchFamily="18" charset="0"/>
              </a:rPr>
              <a:t>improve employee performance metrics. </a:t>
            </a:r>
          </a:p>
        </p:txBody>
      </p:sp>
      <p:pic>
        <p:nvPicPr>
          <p:cNvPr id="1030" name="Picture 6" descr="National Dairy FARM Program">
            <a:extLst>
              <a:ext uri="{FF2B5EF4-FFF2-40B4-BE49-F238E27FC236}">
                <a16:creationId xmlns:a16="http://schemas.microsoft.com/office/drawing/2014/main" id="{917FA010-75F0-CECB-C514-38139F299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851" y="4941217"/>
            <a:ext cx="994656" cy="982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QA Logo - Black">
            <a:extLst>
              <a:ext uri="{FF2B5EF4-FFF2-40B4-BE49-F238E27FC236}">
                <a16:creationId xmlns:a16="http://schemas.microsoft.com/office/drawing/2014/main" id="{4B4CFEF9-205C-BEA0-C3D3-F2768965A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760" y="4941217"/>
            <a:ext cx="1541584" cy="888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3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nmbeef.nmsu.edu</a:t>
            </a:r>
          </a:p>
        </p:txBody>
      </p:sp>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normAutofit fontScale="90000"/>
          </a:bodyPr>
          <a:lstStyle/>
          <a:p>
            <a:pPr algn="ctr"/>
            <a:r>
              <a:rPr lang="en-US" dirty="0"/>
              <a:t>New Mexico Beef Quality Assurance</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771504" y="2117395"/>
            <a:ext cx="4100947" cy="2487435"/>
          </a:xfrm>
        </p:spPr>
        <p:txBody>
          <a:bodyPr>
            <a:normAutofit fontScale="92500"/>
          </a:bodyPr>
          <a:lstStyle/>
          <a:p>
            <a:r>
              <a:rPr lang="en-US" dirty="0"/>
              <a:t>Have certified over 1000 NM producers </a:t>
            </a:r>
          </a:p>
          <a:p>
            <a:r>
              <a:rPr lang="en-US" dirty="0"/>
              <a:t>Is in the process of transitioning to align with the national BQA program.</a:t>
            </a:r>
          </a:p>
          <a:p>
            <a:r>
              <a:rPr lang="en-US" dirty="0"/>
              <a:t>Stay tuned!</a:t>
            </a:r>
          </a:p>
        </p:txBody>
      </p:sp>
      <p:pic>
        <p:nvPicPr>
          <p:cNvPr id="3" name="Picture 2">
            <a:extLst>
              <a:ext uri="{FF2B5EF4-FFF2-40B4-BE49-F238E27FC236}">
                <a16:creationId xmlns:a16="http://schemas.microsoft.com/office/drawing/2014/main" id="{030F47CA-8886-1DF3-CE44-7AF4F84BCAE2}"/>
              </a:ext>
            </a:extLst>
          </p:cNvPr>
          <p:cNvPicPr>
            <a:picLocks noChangeAspect="1"/>
          </p:cNvPicPr>
          <p:nvPr/>
        </p:nvPicPr>
        <p:blipFill>
          <a:blip r:embed="rId2"/>
          <a:stretch>
            <a:fillRect/>
          </a:stretch>
        </p:blipFill>
        <p:spPr>
          <a:xfrm>
            <a:off x="1049415" y="2406311"/>
            <a:ext cx="2819400" cy="1619250"/>
          </a:xfrm>
          <a:prstGeom prst="rect">
            <a:avLst/>
          </a:prstGeom>
        </p:spPr>
      </p:pic>
    </p:spTree>
    <p:extLst>
      <p:ext uri="{BB962C8B-B14F-4D97-AF65-F5344CB8AC3E}">
        <p14:creationId xmlns:p14="http://schemas.microsoft.com/office/powerpoint/2010/main" val="411593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1255" y="6258912"/>
            <a:ext cx="6676697" cy="461665"/>
          </a:xfrm>
          <a:prstGeom prst="rect">
            <a:avLst/>
          </a:prstGeom>
          <a:noFill/>
        </p:spPr>
        <p:txBody>
          <a:bodyPr wrap="square" rtlCol="0">
            <a:spAutoFit/>
          </a:bodyPr>
          <a:lstStyle/>
          <a:p>
            <a:pPr algn="ctr"/>
            <a:r>
              <a:rPr lang="en-US" sz="2400" dirty="0">
                <a:solidFill>
                  <a:schemeClr val="bg1"/>
                </a:solidFill>
              </a:rPr>
              <a:t>nmbeef.nmsu.edu</a:t>
            </a:r>
          </a:p>
        </p:txBody>
      </p:sp>
      <p:sp>
        <p:nvSpPr>
          <p:cNvPr id="5" name="Title 4">
            <a:extLst>
              <a:ext uri="{FF2B5EF4-FFF2-40B4-BE49-F238E27FC236}">
                <a16:creationId xmlns:a16="http://schemas.microsoft.com/office/drawing/2014/main" id="{7FAF12CA-2AF1-4645-B1DE-810D54943694}"/>
              </a:ext>
            </a:extLst>
          </p:cNvPr>
          <p:cNvSpPr>
            <a:spLocks noGrp="1"/>
          </p:cNvSpPr>
          <p:nvPr>
            <p:ph type="title"/>
          </p:nvPr>
        </p:nvSpPr>
        <p:spPr/>
        <p:txBody>
          <a:bodyPr>
            <a:normAutofit fontScale="90000"/>
          </a:bodyPr>
          <a:lstStyle/>
          <a:p>
            <a:pPr algn="ctr"/>
            <a:r>
              <a:rPr lang="en-US" dirty="0"/>
              <a:t>New Mexico Beef Quality Assurance</a:t>
            </a:r>
          </a:p>
        </p:txBody>
      </p:sp>
      <p:sp>
        <p:nvSpPr>
          <p:cNvPr id="9" name="Text Placeholder 8">
            <a:extLst>
              <a:ext uri="{FF2B5EF4-FFF2-40B4-BE49-F238E27FC236}">
                <a16:creationId xmlns:a16="http://schemas.microsoft.com/office/drawing/2014/main" id="{CAB826B3-C7CF-4139-936E-F87C3882FF38}"/>
              </a:ext>
            </a:extLst>
          </p:cNvPr>
          <p:cNvSpPr>
            <a:spLocks noGrp="1"/>
          </p:cNvSpPr>
          <p:nvPr>
            <p:ph type="body" sz="quarter" idx="10"/>
          </p:nvPr>
        </p:nvSpPr>
        <p:spPr>
          <a:xfrm>
            <a:off x="4181384" y="2117395"/>
            <a:ext cx="4691068" cy="3395638"/>
          </a:xfrm>
        </p:spPr>
        <p:txBody>
          <a:bodyPr>
            <a:normAutofit fontScale="70000" lnSpcReduction="20000"/>
          </a:bodyPr>
          <a:lstStyle/>
          <a:p>
            <a:r>
              <a:rPr lang="en-US" dirty="0"/>
              <a:t>A way for NM producers to add value to their calves.</a:t>
            </a:r>
          </a:p>
          <a:p>
            <a:r>
              <a:rPr lang="en-US" dirty="0"/>
              <a:t>Third party vaccination verification program</a:t>
            </a:r>
          </a:p>
          <a:p>
            <a:r>
              <a:rPr lang="en-US" dirty="0"/>
              <a:t>Producers have averaged approximately $.10 to $.15/</a:t>
            </a:r>
            <a:r>
              <a:rPr lang="en-US" dirty="0" err="1"/>
              <a:t>lb</a:t>
            </a:r>
            <a:r>
              <a:rPr lang="en-US" dirty="0"/>
              <a:t> more than local market average.</a:t>
            </a:r>
          </a:p>
          <a:p>
            <a:r>
              <a:rPr lang="en-US" dirty="0"/>
              <a:t>Annual program schedule</a:t>
            </a:r>
          </a:p>
          <a:p>
            <a:pPr lvl="1"/>
            <a:r>
              <a:rPr lang="en-US" dirty="0"/>
              <a:t>February 1: Enrollment Begins</a:t>
            </a:r>
          </a:p>
          <a:p>
            <a:pPr lvl="1"/>
            <a:r>
              <a:rPr lang="en-US" dirty="0"/>
              <a:t>May 31: Enrollment Ends</a:t>
            </a:r>
          </a:p>
          <a:p>
            <a:pPr lvl="1"/>
            <a:r>
              <a:rPr lang="en-US" dirty="0"/>
              <a:t>First vaccination at branding</a:t>
            </a:r>
          </a:p>
          <a:p>
            <a:pPr lvl="1"/>
            <a:r>
              <a:rPr lang="en-US" dirty="0"/>
              <a:t>Wean by Date: TBD</a:t>
            </a:r>
            <a:br>
              <a:rPr lang="en-US" dirty="0"/>
            </a:br>
            <a:r>
              <a:rPr lang="en-US" dirty="0"/>
              <a:t>(late September / early October)</a:t>
            </a:r>
          </a:p>
          <a:p>
            <a:endParaRPr lang="en-US" dirty="0"/>
          </a:p>
        </p:txBody>
      </p:sp>
      <p:pic>
        <p:nvPicPr>
          <p:cNvPr id="4" name="Picture 3">
            <a:extLst>
              <a:ext uri="{FF2B5EF4-FFF2-40B4-BE49-F238E27FC236}">
                <a16:creationId xmlns:a16="http://schemas.microsoft.com/office/drawing/2014/main" id="{095E4121-9FB5-AFF9-B05A-F728351A5CA3}"/>
              </a:ext>
            </a:extLst>
          </p:cNvPr>
          <p:cNvPicPr>
            <a:picLocks noChangeAspect="1"/>
          </p:cNvPicPr>
          <p:nvPr/>
        </p:nvPicPr>
        <p:blipFill>
          <a:blip r:embed="rId2"/>
          <a:stretch>
            <a:fillRect/>
          </a:stretch>
        </p:blipFill>
        <p:spPr>
          <a:xfrm>
            <a:off x="954888" y="2206302"/>
            <a:ext cx="2989433" cy="2046101"/>
          </a:xfrm>
          <a:prstGeom prst="rect">
            <a:avLst/>
          </a:prstGeom>
        </p:spPr>
      </p:pic>
    </p:spTree>
    <p:extLst>
      <p:ext uri="{BB962C8B-B14F-4D97-AF65-F5344CB8AC3E}">
        <p14:creationId xmlns:p14="http://schemas.microsoft.com/office/powerpoint/2010/main" val="15072170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TotalTime>
  <Words>889</Words>
  <Application>Microsoft Office PowerPoint</Application>
  <PresentationFormat>On-screen Show (4:3)</PresentationFormat>
  <Paragraphs>128</Paragraphs>
  <Slides>16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Montserrat</vt:lpstr>
      <vt:lpstr>Wingdings</vt:lpstr>
      <vt:lpstr>Office Theme</vt:lpstr>
      <vt:lpstr>Marcy Ward</vt:lpstr>
      <vt:lpstr>Educating Youth In New Mexico</vt:lpstr>
      <vt:lpstr>Educating Youth In New Mexico</vt:lpstr>
      <vt:lpstr>Educating Youth In New Mexico</vt:lpstr>
      <vt:lpstr>US Dairy Education &amp; Training Consortium (USDETC)</vt:lpstr>
      <vt:lpstr>US Dairy Education &amp; Training Consortium (USDETC)</vt:lpstr>
      <vt:lpstr>Dairy Workforce Development &amp; Training</vt:lpstr>
      <vt:lpstr>New Mexico Beef Quality Assurance</vt:lpstr>
      <vt:lpstr>New Mexico Beef Quality Assurance</vt:lpstr>
      <vt:lpstr>Artificial Insemination Schools</vt:lpstr>
      <vt:lpstr>Tucumcari Bull Test</vt:lpstr>
      <vt:lpstr>PowerPoint Presentation</vt:lpstr>
      <vt:lpstr>New Programming</vt:lpstr>
      <vt:lpstr>New Programming</vt:lpstr>
      <vt:lpstr>New Programming – Range Mgt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Marcy Ward</cp:lastModifiedBy>
  <cp:revision>78</cp:revision>
  <cp:lastPrinted>2023-12-11T20:56:19Z</cp:lastPrinted>
  <dcterms:created xsi:type="dcterms:W3CDTF">2017-02-21T20:50:35Z</dcterms:created>
  <dcterms:modified xsi:type="dcterms:W3CDTF">2023-12-11T20:58:17Z</dcterms:modified>
</cp:coreProperties>
</file>