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9" r:id="rId4"/>
  </p:sldMasterIdLst>
  <p:notesMasterIdLst>
    <p:notesMasterId r:id="rId32"/>
  </p:notesMasterIdLst>
  <p:handoutMasterIdLst>
    <p:handoutMasterId r:id="rId33"/>
  </p:handoutMasterIdLst>
  <p:sldIdLst>
    <p:sldId id="256" r:id="rId5"/>
    <p:sldId id="266" r:id="rId6"/>
    <p:sldId id="294" r:id="rId7"/>
    <p:sldId id="288" r:id="rId8"/>
    <p:sldId id="278" r:id="rId9"/>
    <p:sldId id="285" r:id="rId10"/>
    <p:sldId id="277" r:id="rId11"/>
    <p:sldId id="275" r:id="rId12"/>
    <p:sldId id="289" r:id="rId13"/>
    <p:sldId id="271" r:id="rId14"/>
    <p:sldId id="272" r:id="rId15"/>
    <p:sldId id="273" r:id="rId16"/>
    <p:sldId id="274" r:id="rId17"/>
    <p:sldId id="284" r:id="rId18"/>
    <p:sldId id="276" r:id="rId19"/>
    <p:sldId id="295" r:id="rId20"/>
    <p:sldId id="290" r:id="rId21"/>
    <p:sldId id="281" r:id="rId22"/>
    <p:sldId id="280" r:id="rId23"/>
    <p:sldId id="296" r:id="rId24"/>
    <p:sldId id="286" r:id="rId25"/>
    <p:sldId id="282" r:id="rId26"/>
    <p:sldId id="283" r:id="rId27"/>
    <p:sldId id="279" r:id="rId28"/>
    <p:sldId id="287" r:id="rId29"/>
    <p:sldId id="268" r:id="rId30"/>
    <p:sldId id="267" r:id="rId31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69" autoAdjust="0"/>
    <p:restoredTop sz="94660"/>
  </p:normalViewPr>
  <p:slideViewPr>
    <p:cSldViewPr snapToGrid="0">
      <p:cViewPr varScale="1">
        <p:scale>
          <a:sx n="81" d="100"/>
          <a:sy n="81" d="100"/>
        </p:scale>
        <p:origin x="46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F56CDF-BD40-4900-B877-10840C9C7D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BA2B09-69F2-400B-A8BF-47A708025F0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71A0687F-6B73-44D2-AAB9-33B39DEEFA70}" type="datetimeFigureOut">
              <a:rPr lang="en-US" smtClean="0"/>
              <a:t>12/14/2023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6E4A3E-6F6F-4CD3-808A-CB9C25DF7B4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0ABDE6-06A6-48CC-868E-1E7AEBC4408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A07BBCCF-E6D4-407C-B292-C0A7DA1A2D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1901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774364D-1B19-43C7-BBB1-2799EC83BD75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90976B2-F4FA-4695-98C9-8AD90BC66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74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Valuable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0976B2-F4FA-4695-98C9-8AD90BC66C9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20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814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669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933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139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5911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494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107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531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14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15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584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115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993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370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12/14/2023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382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703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566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en/sign-triangle-road-warning-symbol-305573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esciclopedia.org/wiki/Taxman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ublicdomainpictures.net/view-image.php?image=10822&amp;picture=dont-go-out-after-dark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jeramiah.net/2013/09/whiptail-the-truth-the-whole-truthoh-who-am-i-kidding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view-image.php?image=42219&amp;picture=victory-sign-silhouette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2D1E8-4C1D-4F0D-B5A2-EBC1979757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4341" y="3193100"/>
            <a:ext cx="9630561" cy="1646302"/>
          </a:xfrm>
        </p:spPr>
        <p:txBody>
          <a:bodyPr/>
          <a:lstStyle/>
          <a:p>
            <a:pPr algn="ctr"/>
            <a:r>
              <a:rPr lang="en-US" sz="7200" b="1" dirty="0">
                <a:solidFill>
                  <a:schemeClr val="tx2"/>
                </a:solidFill>
              </a:rPr>
              <a:t>Basic Estate and Succession Planning</a:t>
            </a:r>
            <a:br>
              <a:rPr lang="en-US" sz="7200" b="1" dirty="0">
                <a:solidFill>
                  <a:schemeClr val="tx2"/>
                </a:solidFill>
              </a:rPr>
            </a:br>
            <a:r>
              <a:rPr lang="en-US" sz="3600" b="1" dirty="0">
                <a:solidFill>
                  <a:schemeClr val="tx2"/>
                </a:solidFill>
              </a:rPr>
              <a:t>R. Max Best</a:t>
            </a:r>
            <a:endParaRPr lang="en-US" sz="7200" b="1" dirty="0">
              <a:solidFill>
                <a:schemeClr val="tx2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4476D0-AA59-40A8-9BD3-1922CFC41F5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617865" y="246678"/>
            <a:ext cx="5335829" cy="1497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471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784D5-D3B3-45EC-80FF-04F3C4F9E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197" y="582958"/>
            <a:ext cx="3663775" cy="5224724"/>
          </a:xfrm>
        </p:spPr>
        <p:txBody>
          <a:bodyPr anchor="ctr">
            <a:normAutofit/>
          </a:bodyPr>
          <a:lstStyle/>
          <a:p>
            <a:pPr algn="ctr"/>
            <a:r>
              <a:rPr lang="en-US" sz="5400" dirty="0">
                <a:solidFill>
                  <a:schemeClr val="tx2"/>
                </a:solidFill>
              </a:rPr>
              <a:t>AVOIDANCE OF PROBATE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DBBA5-DF92-46C4-A284-4717D034D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9636" y="816638"/>
            <a:ext cx="5930775" cy="5224724"/>
          </a:xfrm>
        </p:spPr>
        <p:txBody>
          <a:bodyPr anchor="ctr">
            <a:noAutofit/>
          </a:bodyPr>
          <a:lstStyle/>
          <a:p>
            <a:r>
              <a:rPr lang="en-US" sz="2800" dirty="0"/>
              <a:t>Probate is a judicial proceedings lasting a minimum of six months  to a year</a:t>
            </a:r>
          </a:p>
          <a:p>
            <a:r>
              <a:rPr lang="en-US" sz="2800" dirty="0"/>
              <a:t>Privacy - proceedings &amp; documents such as your Will, become public record</a:t>
            </a:r>
          </a:p>
          <a:p>
            <a:pPr marL="285750" lvl="1"/>
            <a:r>
              <a:rPr lang="en-US" sz="2800" dirty="0"/>
              <a:t>Costly –incur legal fees &amp; court costs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0ABAC0-7045-4806-BAF6-C897F25426C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00123" y="5901159"/>
            <a:ext cx="2371911" cy="66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705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4D115-5CE1-43B3-A91E-02076CE68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43" y="582958"/>
            <a:ext cx="3858416" cy="5224724"/>
          </a:xfrm>
        </p:spPr>
        <p:txBody>
          <a:bodyPr anchor="ctr">
            <a:normAutofit/>
          </a:bodyPr>
          <a:lstStyle/>
          <a:p>
            <a:pPr algn="ctr"/>
            <a:r>
              <a:rPr lang="en-US" sz="5400" dirty="0">
                <a:solidFill>
                  <a:schemeClr val="tx2"/>
                </a:solidFill>
              </a:rPr>
              <a:t>PROBATE AVOIDANCE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D55DD-C7F7-4CCC-B589-82DC1B8B7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4" y="816638"/>
            <a:ext cx="5019541" cy="5224724"/>
          </a:xfrm>
        </p:spPr>
        <p:txBody>
          <a:bodyPr anchor="ctr">
            <a:normAutofit lnSpcReduction="10000"/>
          </a:bodyPr>
          <a:lstStyle/>
          <a:p>
            <a:r>
              <a:rPr lang="en-US" sz="2000" dirty="0"/>
              <a:t>Joint Tenants with Right of Survivorship</a:t>
            </a:r>
          </a:p>
          <a:p>
            <a:pPr lvl="1"/>
            <a:r>
              <a:rPr lang="en-US" sz="2000" dirty="0"/>
              <a:t>Title to real properties, bank &amp; security accounts</a:t>
            </a:r>
          </a:p>
          <a:p>
            <a:pPr lvl="1"/>
            <a:r>
              <a:rPr lang="en-US" sz="2000" dirty="0"/>
              <a:t>Caution-creditor protection issues if joint tenant is a child. </a:t>
            </a:r>
          </a:p>
          <a:p>
            <a:r>
              <a:rPr lang="en-US" sz="2000" dirty="0"/>
              <a:t>Payable on Death Accounts - CD’s, Bank Accounts &amp; </a:t>
            </a:r>
            <a:r>
              <a:rPr lang="en-US" sz="2000" dirty="0" err="1"/>
              <a:t>Securites</a:t>
            </a:r>
            <a:endParaRPr lang="en-US" sz="2000" dirty="0"/>
          </a:p>
          <a:p>
            <a:pPr lvl="1"/>
            <a:r>
              <a:rPr lang="en-US" sz="2000" dirty="0"/>
              <a:t>Beneficiary has no interest in accounts until owner’s death (creditor protection)</a:t>
            </a:r>
          </a:p>
          <a:p>
            <a:pPr marL="341313" lvl="1" indent="-341313"/>
            <a:r>
              <a:rPr lang="en-US" sz="2000" dirty="0"/>
              <a:t>Transfer on Death Deeds – Real Properties</a:t>
            </a:r>
          </a:p>
          <a:p>
            <a:pPr marL="741363" lvl="2" indent="-341313"/>
            <a:r>
              <a:rPr lang="en-US" sz="2000" dirty="0"/>
              <a:t>Beneficiary has no interest in property until owner’s death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E700E0-867D-4297-BCBB-A3748471367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00123" y="5901159"/>
            <a:ext cx="2371911" cy="66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27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53102-7ECE-44E0-B99D-5C2DE4FF8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921" y="816638"/>
            <a:ext cx="3839906" cy="5224724"/>
          </a:xfrm>
        </p:spPr>
        <p:txBody>
          <a:bodyPr anchor="ctr">
            <a:normAutofit/>
          </a:bodyPr>
          <a:lstStyle/>
          <a:p>
            <a:pPr algn="ctr"/>
            <a:r>
              <a:rPr lang="en-US" sz="5400" dirty="0">
                <a:solidFill>
                  <a:schemeClr val="tx2"/>
                </a:solidFill>
              </a:rPr>
              <a:t>ADDITIONAL PROBATE AVOIDANCE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A071C-C156-4B03-887B-D0963D16B4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816638"/>
            <a:ext cx="4619706" cy="5224724"/>
          </a:xfrm>
        </p:spPr>
        <p:txBody>
          <a:bodyPr anchor="ctr">
            <a:noAutofit/>
          </a:bodyPr>
          <a:lstStyle/>
          <a:p>
            <a:r>
              <a:rPr lang="en-US" sz="2800" dirty="0"/>
              <a:t>Transfers by contract</a:t>
            </a:r>
          </a:p>
          <a:p>
            <a:pPr lvl="1"/>
            <a:r>
              <a:rPr lang="en-US" sz="2800" dirty="0"/>
              <a:t>Life Insurance Policy and Annuity Proceeds</a:t>
            </a:r>
          </a:p>
          <a:p>
            <a:pPr lvl="1"/>
            <a:r>
              <a:rPr lang="en-US" sz="2800" dirty="0"/>
              <a:t>Retirement Funds – IRA Accounts</a:t>
            </a:r>
          </a:p>
          <a:p>
            <a:r>
              <a:rPr lang="en-US" sz="2800" dirty="0"/>
              <a:t>Trusts</a:t>
            </a:r>
          </a:p>
          <a:p>
            <a:pPr lvl="1"/>
            <a:r>
              <a:rPr lang="en-US" sz="2800" dirty="0"/>
              <a:t>Irrevocable Trust - Taxable Gift – Income Tax Consequence</a:t>
            </a:r>
          </a:p>
          <a:p>
            <a:pPr lvl="1"/>
            <a:r>
              <a:rPr lang="en-US" sz="2800" dirty="0"/>
              <a:t>Revocable Trust – Living Trust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F79850-50FE-4AA5-9B21-974EA3AC8C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00123" y="5901159"/>
            <a:ext cx="2260873" cy="634723"/>
          </a:xfrm>
          <a:prstGeom prst="rect">
            <a:avLst/>
          </a:prstGeom>
        </p:spPr>
      </p:pic>
      <p:pic>
        <p:nvPicPr>
          <p:cNvPr id="6" name="Picture 5" descr="A yellow and red triangle sign&#10;&#10;Description automatically generated">
            <a:extLst>
              <a:ext uri="{FF2B5EF4-FFF2-40B4-BE49-F238E27FC236}">
                <a16:creationId xmlns:a16="http://schemas.microsoft.com/office/drawing/2014/main" id="{85DDF4CA-79AA-53B0-40E1-C19E6263C8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0500851" y="703217"/>
            <a:ext cx="846021" cy="704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254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4C6D9-09DA-462F-BFAC-DAEE08E8A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923" y="816638"/>
            <a:ext cx="3839904" cy="5224724"/>
          </a:xfrm>
        </p:spPr>
        <p:txBody>
          <a:bodyPr anchor="ctr">
            <a:normAutofit/>
          </a:bodyPr>
          <a:lstStyle/>
          <a:p>
            <a:pPr algn="ctr"/>
            <a:r>
              <a:rPr lang="en-US" sz="5400" dirty="0">
                <a:solidFill>
                  <a:schemeClr val="tx2"/>
                </a:solidFill>
              </a:rPr>
              <a:t>REVOCABLE LIVING TRUST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7297D-E6D7-4830-828F-6BDDBAE82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7382" y="376014"/>
            <a:ext cx="5147729" cy="6323888"/>
          </a:xfrm>
        </p:spPr>
        <p:txBody>
          <a:bodyPr anchor="ctr">
            <a:normAutofit/>
          </a:bodyPr>
          <a:lstStyle/>
          <a:p>
            <a:r>
              <a:rPr lang="en-US" sz="2000" dirty="0"/>
              <a:t>Advantages</a:t>
            </a:r>
          </a:p>
          <a:p>
            <a:pPr lvl="1"/>
            <a:r>
              <a:rPr lang="en-US" sz="2000" dirty="0"/>
              <a:t>A. Avoid probate – particularly useful if you own real properties in several states</a:t>
            </a:r>
          </a:p>
          <a:p>
            <a:pPr lvl="1"/>
            <a:r>
              <a:rPr lang="en-US" sz="2000" dirty="0"/>
              <a:t>B. Property transfer to heirs &amp; beneficiaries is private</a:t>
            </a:r>
          </a:p>
          <a:p>
            <a:pPr lvl="1"/>
            <a:r>
              <a:rPr lang="en-US" sz="2000" dirty="0"/>
              <a:t>C.  Shortens period of administration – after administrative expenses are paid, assets can be immediately transferred to beneficiaries usually within 1-2 months after Settler’s death</a:t>
            </a:r>
          </a:p>
          <a:p>
            <a:r>
              <a:rPr lang="en-US" sz="2000" dirty="0"/>
              <a:t>Disadvantages</a:t>
            </a:r>
          </a:p>
          <a:p>
            <a:pPr lvl="1"/>
            <a:r>
              <a:rPr lang="en-US" sz="2000" dirty="0"/>
              <a:t>A. Cost - more expensive than a Will</a:t>
            </a:r>
          </a:p>
          <a:p>
            <a:pPr lvl="1"/>
            <a:r>
              <a:rPr lang="en-US" sz="2000" dirty="0"/>
              <a:t>B.  Assets subject to probate must be transferred to trust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08D352-7748-44E1-ABEB-74F5B8E699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00124" y="5901159"/>
            <a:ext cx="2297886" cy="64511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DE145D4-26C1-A422-5968-79C7E1178D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0348" y="816638"/>
            <a:ext cx="875812" cy="732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42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3392B-88E4-6E14-CB65-EFEC296A1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pPr algn="ctr"/>
            <a:r>
              <a:rPr lang="en-US" sz="5400" dirty="0">
                <a:solidFill>
                  <a:schemeClr val="tx2"/>
                </a:solidFill>
                <a:latin typeface="Trebuchet MS" panose="020B0603020202020204"/>
              </a:rPr>
              <a:t>BUSINESS ENTITIES	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3494B-5B69-9A1C-3015-78A09ADF7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816638"/>
            <a:ext cx="4619706" cy="5224724"/>
          </a:xfrm>
        </p:spPr>
        <p:txBody>
          <a:bodyPr anchor="ctr">
            <a:normAutofit/>
          </a:bodyPr>
          <a:lstStyle/>
          <a:p>
            <a:r>
              <a:rPr lang="en-US" sz="2800" dirty="0"/>
              <a:t>Partnerships</a:t>
            </a:r>
          </a:p>
          <a:p>
            <a:r>
              <a:rPr lang="en-US" sz="2800" dirty="0"/>
              <a:t>Corporation</a:t>
            </a:r>
          </a:p>
          <a:p>
            <a:r>
              <a:rPr lang="en-US" sz="2800" dirty="0"/>
              <a:t>LLCs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Formation, liability, control of the business, continuity, and distributions of income differ, but all can be useful  as transition  and succession planning tools.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AB4E6BA-4CC6-A7C4-7264-9B5DF2719D1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00123" y="5901159"/>
            <a:ext cx="2260873" cy="63472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146DE02-4EBD-29F6-27B2-459FBAC4D6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309" y="1812241"/>
            <a:ext cx="866459" cy="87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716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FA090-4784-4E67-B5BF-FF752C2B2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Autofit/>
          </a:bodyPr>
          <a:lstStyle/>
          <a:p>
            <a:r>
              <a:rPr lang="en-US" sz="5400" dirty="0">
                <a:solidFill>
                  <a:schemeClr val="tx2"/>
                </a:solidFill>
              </a:rPr>
              <a:t>ESTATE &amp; GIFT TAX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9B779-0807-4BFB-8CDB-01F739419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3160" y="2160589"/>
            <a:ext cx="5207839" cy="3880773"/>
          </a:xfrm>
        </p:spPr>
        <p:txBody>
          <a:bodyPr>
            <a:normAutofit/>
          </a:bodyPr>
          <a:lstStyle/>
          <a:p>
            <a:r>
              <a:rPr lang="en-US" dirty="0"/>
              <a:t>Current Exceptions - $12,920,000 per person in 2023, $13,610,000 per person in 2024</a:t>
            </a:r>
          </a:p>
          <a:p>
            <a:r>
              <a:rPr lang="en-US" dirty="0"/>
              <a:t>2026 it is expected to revert back to $6,200,000 per person.</a:t>
            </a:r>
          </a:p>
          <a:p>
            <a:r>
              <a:rPr lang="en-US" dirty="0"/>
              <a:t>Portability – By filing an estate tax return on the estate of the first spouse, their unused exemption will be transferred to the surviving spouse</a:t>
            </a:r>
          </a:p>
          <a:p>
            <a:r>
              <a:rPr lang="en-US" dirty="0"/>
              <a:t>Protecting your estate &amp; heirs from estate tax requires more sophisticated documents and language in your Will or trust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B058B0-D949-45FF-8611-E138F66C38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547310" y="5633126"/>
            <a:ext cx="2915973" cy="816472"/>
          </a:xfrm>
          <a:prstGeom prst="rect">
            <a:avLst/>
          </a:prstGeom>
        </p:spPr>
      </p:pic>
      <p:pic>
        <p:nvPicPr>
          <p:cNvPr id="6" name="Picture 5" descr="A cartoon of a person holding a briefcase&#10;&#10;Description automatically generated">
            <a:extLst>
              <a:ext uri="{FF2B5EF4-FFF2-40B4-BE49-F238E27FC236}">
                <a16:creationId xmlns:a16="http://schemas.microsoft.com/office/drawing/2014/main" id="{54873171-25EF-95A4-D172-30670DA61B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496200" y="2649396"/>
            <a:ext cx="1424801" cy="174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60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B876F-563E-CC32-01A4-41558B24F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en-US" sz="4400" dirty="0">
                <a:solidFill>
                  <a:schemeClr val="tx2"/>
                </a:solidFill>
              </a:rPr>
              <a:t>INCOME TAX PLANNING</a:t>
            </a:r>
            <a:br>
              <a:rPr lang="en-US" sz="3600" dirty="0">
                <a:solidFill>
                  <a:schemeClr val="tx2"/>
                </a:solidFill>
              </a:rPr>
            </a:b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FCD7D-E717-FE2B-1501-4D9C97B16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anchor="ctr">
            <a:normAutofit lnSpcReduction="10000"/>
          </a:bodyPr>
          <a:lstStyle/>
          <a:p>
            <a:r>
              <a:rPr lang="en-US" dirty="0"/>
              <a:t>With rising land values, it is also important to consider income tax issues when creating your estate or succession plan!</a:t>
            </a:r>
          </a:p>
          <a:p>
            <a:endParaRPr lang="en-US" dirty="0"/>
          </a:p>
          <a:p>
            <a:r>
              <a:rPr lang="en-US" dirty="0"/>
              <a:t>IRS Section 1014 provides for a step up in basis for assets held by a decedent at his or her death.</a:t>
            </a:r>
          </a:p>
          <a:p>
            <a:endParaRPr lang="en-US" dirty="0"/>
          </a:p>
          <a:p>
            <a:r>
              <a:rPr lang="en-US" dirty="0"/>
              <a:t>In NM, as a community property state, both the deceased spouse and the surviving spouse’s half of the community estate get a step up in basis to the FMV of the assets at the death of the first spouse. </a:t>
            </a:r>
          </a:p>
          <a:p>
            <a:endParaRPr lang="en-US" dirty="0"/>
          </a:p>
          <a:p>
            <a:r>
              <a:rPr lang="en-US" dirty="0"/>
              <a:t>It is important to structure your documents and plan to  preserve this important tax benefit especially if it is possible that the ranch may sell in the future.</a:t>
            </a:r>
          </a:p>
        </p:txBody>
      </p:sp>
    </p:spTree>
    <p:extLst>
      <p:ext uri="{BB962C8B-B14F-4D97-AF65-F5344CB8AC3E}">
        <p14:creationId xmlns:p14="http://schemas.microsoft.com/office/powerpoint/2010/main" val="1120461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EFEA6-78FB-C891-7898-8F87E99E8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621" y="2343390"/>
            <a:ext cx="2840289" cy="2162751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THE BIG PICTURE-SUCCESSION PLANNING</a:t>
            </a:r>
          </a:p>
        </p:txBody>
      </p:sp>
      <p:pic>
        <p:nvPicPr>
          <p:cNvPr id="5" name="Content Placeholder 4" descr="A cartoon of two men standing next to a fence&#10;&#10;Description automatically generated">
            <a:extLst>
              <a:ext uri="{FF2B5EF4-FFF2-40B4-BE49-F238E27FC236}">
                <a16:creationId xmlns:a16="http://schemas.microsoft.com/office/drawing/2014/main" id="{85EE5A82-59C5-C5C8-C60E-A5FB56333D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84888" y="768646"/>
            <a:ext cx="4099801" cy="5733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936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AB65B-5A62-26A1-DA13-59AB833E2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dirty="0">
                <a:solidFill>
                  <a:schemeClr val="tx2"/>
                </a:solidFill>
              </a:rPr>
              <a:t>PLAN FOR TRANSITION, NOT JUST DEATH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EE19F-E6C9-DACB-B897-651F45885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816638"/>
            <a:ext cx="4619706" cy="5224724"/>
          </a:xfrm>
        </p:spPr>
        <p:txBody>
          <a:bodyPr anchor="ctr">
            <a:normAutofit fontScale="92500" lnSpcReduction="1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Start the planning process now.</a:t>
            </a:r>
          </a:p>
          <a:p>
            <a:pPr lvl="1" indent="-342900">
              <a:defRPr/>
            </a:pP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Identify goals and milestones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</a:p>
          <a:p>
            <a:pPr lvl="1" indent="-342900"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Have a current or recent financial statement with accurate values of the ranch and its assets</a:t>
            </a:r>
          </a:p>
          <a:p>
            <a:pPr lvl="1" indent="-342900">
              <a:defRPr/>
            </a:pP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Have a plan for how key people will grow into new roles within the ranch business </a:t>
            </a:r>
          </a:p>
          <a:p>
            <a:pPr lvl="1" indent="-342900">
              <a:defRPr/>
            </a:pP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Identify your planning team, including key family members, tax advisor, financial advisor, lenders and your attorney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Where you are today, where you stand on values and goals, where you want to go. </a:t>
            </a:r>
          </a:p>
          <a:p>
            <a:pPr marL="400050" lvl="1" indent="0">
              <a:buClr>
                <a:srgbClr val="90C226"/>
              </a:buClr>
              <a:buNone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80BB4A-CE7C-6D27-8843-5C5A171AE48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00123" y="5901159"/>
            <a:ext cx="2260873" cy="63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699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470CA-1B8C-6581-C432-703AC6366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chemeClr val="tx2"/>
                </a:solidFill>
              </a:rPr>
              <a:t>WHY DO RANCH TRANSITIONS FAIL?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74110-DC74-DF5B-442E-65E8D1361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9432" y="749147"/>
            <a:ext cx="7109541" cy="6025288"/>
          </a:xfrm>
        </p:spPr>
        <p:txBody>
          <a:bodyPr anchor="ctr">
            <a:normAutofit fontScale="925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Inadequate Communication 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and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Conflict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Inadequate Estate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, Financial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and Retirement Planning</a:t>
            </a:r>
          </a:p>
          <a:p>
            <a:pPr lvl="1" indent="-342900">
              <a:defRPr/>
            </a:pP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Failure to plan for financing ranch succession and parent’s retirement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Insufficient Capitalization</a:t>
            </a:r>
          </a:p>
          <a:p>
            <a:pPr lvl="1" indent="-342900"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Failure to create inter</a:t>
            </a: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mediate and long-term business plans for the ranching operations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Failure to prepare the next generation properly </a:t>
            </a:r>
          </a:p>
          <a:p>
            <a:pPr lvl="1" indent="-342900">
              <a:defRPr/>
            </a:pP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Management development, including spouses</a:t>
            </a:r>
          </a:p>
          <a:p>
            <a:pPr marL="400050" lvl="1" indent="0">
              <a:buClr>
                <a:srgbClr val="90C226"/>
              </a:buClr>
              <a:buNone/>
              <a:defRPr/>
            </a:pPr>
            <a:endParaRPr lang="en-US" sz="2600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  <a:p>
            <a:pPr marL="400050" lvl="1" indent="0">
              <a:buClr>
                <a:srgbClr val="90C226"/>
              </a:buClr>
              <a:buNone/>
              <a:defRPr/>
            </a:pPr>
            <a:endParaRPr lang="en-US" sz="2600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  <a:p>
            <a:pPr>
              <a:buClr>
                <a:srgbClr val="90C226"/>
              </a:buClr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lvl="8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7A1C24-E4AA-8D8C-B051-8536C59E076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00123" y="5901159"/>
            <a:ext cx="2260873" cy="63472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AB806EB-9F79-83D3-C8D7-0E3EEF2B0828}"/>
              </a:ext>
            </a:extLst>
          </p:cNvPr>
          <p:cNvSpPr txBox="1"/>
          <p:nvPr/>
        </p:nvSpPr>
        <p:spPr>
          <a:xfrm>
            <a:off x="2812386" y="5564189"/>
            <a:ext cx="6776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SOMETIMES FAIR ISN’T EQUAL, SOMETIMES EQUAL ISN’T FAIR.</a:t>
            </a:r>
          </a:p>
        </p:txBody>
      </p:sp>
    </p:spTree>
    <p:extLst>
      <p:ext uri="{BB962C8B-B14F-4D97-AF65-F5344CB8AC3E}">
        <p14:creationId xmlns:p14="http://schemas.microsoft.com/office/powerpoint/2010/main" val="952489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9A6B5CD-41BF-42CC-94A3-0CECB79F6E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00123" y="5901159"/>
            <a:ext cx="2260873" cy="63472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7812597-AFA9-4C3B-A90E-92415F2BC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257" y="1221218"/>
            <a:ext cx="3347301" cy="3552162"/>
          </a:xfrm>
        </p:spPr>
        <p:txBody>
          <a:bodyPr anchor="ctr">
            <a:normAutofit/>
          </a:bodyPr>
          <a:lstStyle/>
          <a:p>
            <a:pPr algn="ctr"/>
            <a:r>
              <a:rPr lang="en-US" sz="4800" dirty="0">
                <a:solidFill>
                  <a:schemeClr val="tx2"/>
                </a:solidFill>
              </a:rPr>
              <a:t>GOALS AND PURPOSES OF ESTATE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F8105-E0F3-40D1-8F74-FC2ECB45F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8050" y="816638"/>
            <a:ext cx="5447979" cy="5224724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/>
              <a:t>Arrangement of one’s estate for disposition and management of property at death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The purpose of estate planning is to preserve and transfer the maximum amount of wealth for your beneficiaries and to reduce the stress of management for your heirs and beneficiaries, </a:t>
            </a:r>
          </a:p>
          <a:p>
            <a:pPr marL="0" indent="0">
              <a:buNone/>
            </a:pPr>
            <a:r>
              <a:rPr lang="en-US" sz="2800" dirty="0"/>
              <a:t>Also to reduce loss of assets to taxes and administrative expenses.</a:t>
            </a:r>
          </a:p>
        </p:txBody>
      </p:sp>
      <p:pic>
        <p:nvPicPr>
          <p:cNvPr id="11" name="Picture 10" descr="A watch with a white face&#10;&#10;Description automatically generated with medium confidence">
            <a:extLst>
              <a:ext uri="{FF2B5EF4-FFF2-40B4-BE49-F238E27FC236}">
                <a16:creationId xmlns:a16="http://schemas.microsoft.com/office/drawing/2014/main" id="{A32C0C64-0910-5117-C52E-BEE4DCBF61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0308520" y="821584"/>
            <a:ext cx="1028074" cy="1277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723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3D4EC-69ED-B430-B0B3-B4003EE25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OTHER SUCCESSION PLANNING OPTIONS AND TOOLS</a:t>
            </a:r>
            <a:br>
              <a:rPr lang="en-US" sz="3600" dirty="0">
                <a:solidFill>
                  <a:schemeClr val="tx2"/>
                </a:solidFill>
              </a:rPr>
            </a:b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260256-DAE2-B67B-CBA9-1B1E4B21F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anchor="ctr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LIFE INSURANCE FOR NON-RANCH HEIRS OR TO PROVIDE FUNDS FOR BUY-OUT.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USE OF BUSINESS ENTITIES (LLC or PARTNERSHIP) WITH VOTING AND NON-VOTING RIGHTS, AS WELL AS BUY-OUT TERMS.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BUYOUT TERMS IN WILL OR TRUST OR THROUGH A BUSINESS, WITH LONG-TERM NOTES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81187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99FDC-D267-3AF9-888D-79972E76C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2938468" cy="5431762"/>
          </a:xfrm>
        </p:spPr>
        <p:txBody>
          <a:bodyPr anchor="ctr">
            <a:normAutofit/>
          </a:bodyPr>
          <a:lstStyle/>
          <a:p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HYPOTHETICAL SCENARIO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0188F007-B550-0558-1866-38D0756C5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6889" y="609602"/>
            <a:ext cx="5424112" cy="5615352"/>
          </a:xfrm>
        </p:spPr>
        <p:txBody>
          <a:bodyPr>
            <a:normAutofit lnSpcReduction="10000"/>
          </a:bodyPr>
          <a:lstStyle/>
          <a:p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Family didn’t think about the future.  Parents position is “ Let them work it out”!</a:t>
            </a:r>
          </a:p>
          <a:p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Assumes “what we love will aways be there”</a:t>
            </a:r>
          </a:p>
          <a:p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Brother gives up college to help dad at the ranch. </a:t>
            </a:r>
          </a:p>
          <a:p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Sister moves to city, marries city boy. </a:t>
            </a:r>
          </a:p>
          <a:p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Dad dies, mom is old, brother left to take care of things. </a:t>
            </a:r>
          </a:p>
          <a:p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 Mom dies. </a:t>
            </a:r>
            <a:r>
              <a:rPr lang="en-US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Parents’ Wills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gives sister half, brother half.</a:t>
            </a:r>
          </a:p>
          <a:p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Brother has lack of liquidity to buy sister out. </a:t>
            </a:r>
          </a:p>
          <a:p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Brother forced to sell 20 sections to buy sister’s half, or alternatively, brother and sister can’t agree on price and spends two years in lawsuit (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judicial partition proceeding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).  </a:t>
            </a:r>
          </a:p>
          <a:p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Could not generate enough income with remaining land to pay mortgage = foreclosure. </a:t>
            </a:r>
            <a:endParaRPr lang="en-US" sz="1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A331DE3-9DD7-8E27-E058-4B91F25731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462789" y="5569904"/>
            <a:ext cx="3367558" cy="94291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D9DD2C-1FA7-F54B-4A5E-DD9BC60FB0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1591" y="3816605"/>
            <a:ext cx="752130" cy="62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713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A5135-5BE2-A592-06D9-16868CCB4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dirty="0">
                <a:solidFill>
                  <a:schemeClr val="tx2"/>
                </a:solidFill>
              </a:rPr>
              <a:t>FINAL NOTES: </a:t>
            </a:r>
            <a:r>
              <a:rPr lang="en-US" sz="4000" dirty="0">
                <a:solidFill>
                  <a:schemeClr val="tx2"/>
                </a:solidFill>
              </a:rPr>
              <a:t>TRANSITION PLANNNING IS A PROCESS</a:t>
            </a:r>
            <a:endParaRPr lang="en-US" sz="44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36381-76B6-76A9-8961-70F0486A1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816638"/>
            <a:ext cx="4619706" cy="5224724"/>
          </a:xfrm>
        </p:spPr>
        <p:txBody>
          <a:bodyPr anchor="ctr">
            <a:normAutofit/>
          </a:bodyPr>
          <a:lstStyle/>
          <a:p>
            <a:r>
              <a:rPr lang="en-US" sz="2400" dirty="0"/>
              <a:t>Select your transition team </a:t>
            </a:r>
          </a:p>
          <a:p>
            <a:r>
              <a:rPr lang="en-US" sz="2400" dirty="0"/>
              <a:t>Communicate with all stakeholders –Family Meetings</a:t>
            </a:r>
          </a:p>
          <a:p>
            <a:r>
              <a:rPr lang="en-US" sz="2400" dirty="0"/>
              <a:t>Plan for transition- what human resources are needed, how new stakeholders will be integrated </a:t>
            </a:r>
          </a:p>
          <a:p>
            <a:r>
              <a:rPr lang="en-US" sz="2400" dirty="0"/>
              <a:t>Estate Planning Documents are coordinated with the succession plan</a:t>
            </a:r>
          </a:p>
          <a:p>
            <a:r>
              <a:rPr lang="en-US" sz="2400" dirty="0"/>
              <a:t>Put Plan into Action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B1F742-B6E0-C890-37B6-FA584D8E40B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00123" y="5901159"/>
            <a:ext cx="2260873" cy="63472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50B3F67-AA2F-1F71-EB16-BFBAF44106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1052" y="724122"/>
            <a:ext cx="1030313" cy="1274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439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8EFE1-E6B4-B9CC-9462-E7DE30CFB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DEVELOPING A TRANSITION OR SUCCESSION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3F789-EA2F-34B3-13C2-3A1B46248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816638"/>
            <a:ext cx="4619706" cy="5224724"/>
          </a:xfrm>
        </p:spPr>
        <p:txBody>
          <a:bodyPr anchor="ctr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Know your value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s, financial situation, and financial goals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Identify internal and external factors that could cause the plan to fail-financial,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divorce,disability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80000"/>
              <a:buFont typeface="Wingdings 3" charset="2"/>
              <a:buChar char=""/>
              <a:tabLst/>
              <a:defRPr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Family meetings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46C629-0212-4E26-D2C6-EC5DA426B6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00123" y="5901159"/>
            <a:ext cx="2260873" cy="63472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0CE7301-5DCC-38DE-4C00-0BC75408F6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9153" y="589487"/>
            <a:ext cx="1030313" cy="1274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651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BB136-BE86-4FD4-B67D-E9968F78C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pPr algn="ctr"/>
            <a:r>
              <a:rPr lang="en-US" sz="5400" dirty="0">
                <a:solidFill>
                  <a:schemeClr val="tx2"/>
                </a:solidFill>
              </a:rPr>
              <a:t>HELPFUL HINTS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B63FC-324F-4014-8133-EC3D0E3BE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4" y="816638"/>
            <a:ext cx="5147727" cy="5224724"/>
          </a:xfrm>
        </p:spPr>
        <p:txBody>
          <a:bodyPr anchor="ctr">
            <a:noAutofit/>
          </a:bodyPr>
          <a:lstStyle/>
          <a:p>
            <a:r>
              <a:rPr lang="en-US" sz="2400" dirty="0"/>
              <a:t>Let your loved ones know where your original documents are located (deposit box, safe or with attorney)</a:t>
            </a:r>
          </a:p>
          <a:p>
            <a:r>
              <a:rPr lang="en-US" sz="2400" dirty="0"/>
              <a:t>Share your digital passwords with trusted family members, such as access to your bank accounts, credit card accounts, social media, etc.</a:t>
            </a:r>
          </a:p>
          <a:p>
            <a:r>
              <a:rPr lang="en-US" sz="2400" dirty="0"/>
              <a:t>Discuss your plans with family members</a:t>
            </a:r>
          </a:p>
          <a:p>
            <a:r>
              <a:rPr lang="en-US" sz="2400" b="1" dirty="0"/>
              <a:t>REVIEW &amp; UPDATE </a:t>
            </a:r>
            <a:r>
              <a:rPr lang="en-US" sz="2400" dirty="0"/>
              <a:t>your estate planning documents every 5 – 7 years, or in the event of a death, divorce or major event within the family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2E5F77-1267-4687-997F-2FDFB083CBF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00124" y="5901159"/>
            <a:ext cx="2401696" cy="67425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A4CE67C-361E-62EC-D7C7-B2A70E4986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4510" y="4954220"/>
            <a:ext cx="749873" cy="627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395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393CA-C5AA-441A-E0DA-9F38BC1FE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b="1" dirty="0">
                <a:solidFill>
                  <a:schemeClr val="tx2"/>
                </a:solidFill>
              </a:rPr>
              <a:t>DISCLAIMER</a:t>
            </a:r>
            <a:endParaRPr lang="en-US" sz="44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055ED-2773-0420-846D-EDEF33B14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816638"/>
            <a:ext cx="4619706" cy="522472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 dirty="0"/>
              <a:t>This presentation is for educational purposes only as well as to give general information and a general understanding of the law, not to provide specific legal advice. This presentation does not create an attorney/client relationship and should not be used as a substitute for the advice of a licensed attorney.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31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14F1EF5-120C-4748-AC13-245ABF36BC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867008" y="2671771"/>
            <a:ext cx="6248879" cy="175432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2705B0F-1264-4A3F-BD9E-FC7247A70286}"/>
              </a:ext>
            </a:extLst>
          </p:cNvPr>
          <p:cNvSpPr/>
          <p:nvPr/>
        </p:nvSpPr>
        <p:spPr>
          <a:xfrm>
            <a:off x="3274142" y="5014452"/>
            <a:ext cx="3428661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700" dirty="0"/>
              <a:t>908 Colonial Parkway</a:t>
            </a:r>
          </a:p>
          <a:p>
            <a:pPr algn="ctr"/>
            <a:r>
              <a:rPr lang="en-US" sz="1700" dirty="0"/>
              <a:t>Clovis, New Mexico 88101</a:t>
            </a:r>
          </a:p>
          <a:p>
            <a:pPr algn="ctr"/>
            <a:r>
              <a:rPr lang="en-US" sz="1700" dirty="0"/>
              <a:t>Phone (575) 762-7748</a:t>
            </a:r>
          </a:p>
          <a:p>
            <a:pPr algn="ctr"/>
            <a:r>
              <a:rPr lang="en-US" sz="1700" dirty="0"/>
              <a:t>Fax (575) 763-5434</a:t>
            </a:r>
          </a:p>
          <a:p>
            <a:pPr algn="ctr"/>
            <a:r>
              <a:rPr lang="en-US" sz="1700" dirty="0"/>
              <a:t>www.rmaxlaw.com</a:t>
            </a:r>
          </a:p>
          <a:p>
            <a:pPr algn="ctr"/>
            <a:r>
              <a:rPr lang="en-US" sz="1700" dirty="0"/>
              <a:t>max@rmaxlaw.com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3E8A0E-1732-4C61-AD33-507F524597E8}"/>
              </a:ext>
            </a:extLst>
          </p:cNvPr>
          <p:cNvSpPr/>
          <p:nvPr/>
        </p:nvSpPr>
        <p:spPr>
          <a:xfrm>
            <a:off x="2007765" y="798862"/>
            <a:ext cx="6096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4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Thank you</a:t>
            </a:r>
          </a:p>
          <a:p>
            <a:pPr algn="ctr"/>
            <a:r>
              <a:rPr lang="en-US" sz="4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for your participation!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72AC93-BA86-57F1-A35E-9931D10B5632}"/>
              </a:ext>
            </a:extLst>
          </p:cNvPr>
          <p:cNvSpPr txBox="1"/>
          <p:nvPr/>
        </p:nvSpPr>
        <p:spPr>
          <a:xfrm>
            <a:off x="2096255" y="4580437"/>
            <a:ext cx="68530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Special thanks to Morgan Pettit for her help preparing this presentation. </a:t>
            </a:r>
          </a:p>
        </p:txBody>
      </p:sp>
    </p:spTree>
    <p:extLst>
      <p:ext uri="{BB962C8B-B14F-4D97-AF65-F5344CB8AC3E}">
        <p14:creationId xmlns:p14="http://schemas.microsoft.com/office/powerpoint/2010/main" val="3991793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0700F1F-AD62-4E71-9DE4-305C8BFEB8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6255" y="91229"/>
            <a:ext cx="8610800" cy="6027560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41AC3DA-54DE-4E31-956C-F8471F5D6131}"/>
              </a:ext>
            </a:extLst>
          </p:cNvPr>
          <p:cNvSpPr txBox="1"/>
          <p:nvPr/>
        </p:nvSpPr>
        <p:spPr>
          <a:xfrm>
            <a:off x="5913690" y="3762286"/>
            <a:ext cx="1589517" cy="10156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Arial Black" panose="020B0A04020102020204" pitchFamily="34" charset="0"/>
              </a:rPr>
              <a:t>Questions for</a:t>
            </a:r>
          </a:p>
          <a:p>
            <a:pPr algn="ctr"/>
            <a:r>
              <a:rPr lang="en-US" sz="2000" b="1" dirty="0">
                <a:latin typeface="Arial Black" panose="020B0A04020102020204" pitchFamily="34" charset="0"/>
              </a:rPr>
              <a:t> Max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0C6446-8402-45C7-9639-3233F74A0D2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95728" y="6012254"/>
            <a:ext cx="1830030" cy="513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426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950C5-8A99-FD9B-AF9F-EBE8151E5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pPr algn="ctr"/>
            <a:r>
              <a:rPr lang="en-US" sz="4400" b="1" dirty="0">
                <a:solidFill>
                  <a:schemeClr val="tx2"/>
                </a:solidFill>
              </a:rPr>
              <a:t>DON’T WAIT UNTIL ITS TOO LATE!</a:t>
            </a:r>
            <a:br>
              <a:rPr lang="en-US" sz="4400" dirty="0">
                <a:solidFill>
                  <a:schemeClr val="tx2"/>
                </a:solidFill>
              </a:rPr>
            </a:br>
            <a:endParaRPr lang="en-US" sz="44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3C642-724C-B5F3-9F57-FD83110A6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anchor="ctr">
            <a:normAutofit/>
          </a:bodyPr>
          <a:lstStyle/>
          <a:p>
            <a:r>
              <a:rPr lang="en-US" dirty="0"/>
              <a:t>According to a 2023 Survey from CARING.COM, </a:t>
            </a:r>
            <a:r>
              <a:rPr lang="en-US" sz="2400" dirty="0"/>
              <a:t>42% of Americans don’t have a Will!!</a:t>
            </a:r>
            <a:endParaRPr lang="en-US" sz="2000" dirty="0"/>
          </a:p>
          <a:p>
            <a:r>
              <a:rPr lang="en-US" sz="2000" dirty="0"/>
              <a:t>Essential Estate Planning Document Checklist.</a:t>
            </a:r>
          </a:p>
          <a:p>
            <a:pPr marL="342900" indent="-342900">
              <a:buAutoNum type="arabicPeriod"/>
            </a:pPr>
            <a:r>
              <a:rPr lang="en-US" sz="1800" dirty="0"/>
              <a:t>Will</a:t>
            </a:r>
          </a:p>
          <a:p>
            <a:pPr marL="342900" indent="-342900">
              <a:buAutoNum type="arabicPeriod"/>
            </a:pPr>
            <a:r>
              <a:rPr lang="en-US" sz="1800" dirty="0"/>
              <a:t>Business Power of Attorney</a:t>
            </a:r>
          </a:p>
          <a:p>
            <a:pPr marL="342900" indent="-342900">
              <a:buAutoNum type="arabicPeriod"/>
            </a:pPr>
            <a:r>
              <a:rPr lang="en-US" sz="1800" dirty="0"/>
              <a:t>Healthcare Power of Attorney</a:t>
            </a:r>
          </a:p>
          <a:p>
            <a:pPr marL="342900" indent="-342900">
              <a:buAutoNum type="arabicPeriod"/>
            </a:pPr>
            <a:r>
              <a:rPr lang="en-US" sz="1800" dirty="0"/>
              <a:t>Advanced Directive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105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9CAD1-EAB6-AF48-B01B-113B15DD2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7" y="1578133"/>
            <a:ext cx="4335468" cy="2875534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Step 1: </a:t>
            </a:r>
            <a:r>
              <a:rPr lang="en-US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Basic Estate Planning-Planning for Death and Disability</a:t>
            </a:r>
          </a:p>
        </p:txBody>
      </p:sp>
      <p:pic>
        <p:nvPicPr>
          <p:cNvPr id="5" name="Picture 4" descr="A close-up of a hand&#10;&#10;Description automatically generated">
            <a:extLst>
              <a:ext uri="{FF2B5EF4-FFF2-40B4-BE49-F238E27FC236}">
                <a16:creationId xmlns:a16="http://schemas.microsoft.com/office/drawing/2014/main" id="{FBB7B119-7F18-6428-9DE4-FF5D93DAEE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480023" y="1578133"/>
            <a:ext cx="2512563" cy="3972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16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B5293-7D42-449C-8097-7E71E8276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015" y="816638"/>
            <a:ext cx="3728812" cy="5224724"/>
          </a:xfrm>
        </p:spPr>
        <p:txBody>
          <a:bodyPr anchor="t" anchorCtr="0">
            <a:normAutofit/>
          </a:bodyPr>
          <a:lstStyle/>
          <a:p>
            <a:pPr algn="ctr"/>
            <a:br>
              <a:rPr lang="en-US" sz="5400" dirty="0">
                <a:solidFill>
                  <a:schemeClr val="tx2"/>
                </a:solidFill>
              </a:rPr>
            </a:br>
            <a:r>
              <a:rPr lang="en-US" sz="5400" dirty="0">
                <a:solidFill>
                  <a:schemeClr val="tx2"/>
                </a:solidFill>
              </a:rPr>
              <a:t>WHY DO I NEED A WILL?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B9CD7-21AD-4BEC-A939-39F9E65446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9630" y="538385"/>
            <a:ext cx="5341120" cy="6161517"/>
          </a:xfrm>
        </p:spPr>
        <p:txBody>
          <a:bodyPr anchor="ctr">
            <a:normAutofit/>
          </a:bodyPr>
          <a:lstStyle/>
          <a:p>
            <a:r>
              <a:rPr lang="en-US" sz="2400" dirty="0"/>
              <a:t>Avoid intestate statutes</a:t>
            </a:r>
          </a:p>
          <a:p>
            <a:pPr lvl="1"/>
            <a:r>
              <a:rPr lang="en-US" sz="2400" dirty="0"/>
              <a:t>A. Community Property:  All to spouse</a:t>
            </a:r>
          </a:p>
          <a:p>
            <a:pPr lvl="1"/>
            <a:r>
              <a:rPr lang="en-US" sz="2400" dirty="0"/>
              <a:t>B.  Separate Property – ¼ to spouse ¾ to children</a:t>
            </a:r>
          </a:p>
          <a:p>
            <a:pPr marL="341313" lvl="1"/>
            <a:r>
              <a:rPr lang="en-US" sz="2400" dirty="0"/>
              <a:t>Appoint your own executor-personal representative</a:t>
            </a:r>
          </a:p>
          <a:p>
            <a:pPr marL="341313" lvl="1"/>
            <a:r>
              <a:rPr lang="en-US" sz="2400" dirty="0"/>
              <a:t>Avoid guardianship and conservator proceedings</a:t>
            </a:r>
          </a:p>
          <a:p>
            <a:pPr marL="741363" lvl="2"/>
            <a:r>
              <a:rPr lang="en-US" sz="2400" dirty="0"/>
              <a:t> using trusts &amp; appointment of guardians  through your Will</a:t>
            </a:r>
          </a:p>
          <a:p>
            <a:pPr marL="341313" lvl="2"/>
            <a:r>
              <a:rPr lang="en-US" sz="2400" dirty="0"/>
              <a:t>Preservation of Property</a:t>
            </a:r>
          </a:p>
          <a:p>
            <a:pPr marL="798513" lvl="3"/>
            <a:r>
              <a:rPr lang="en-US" sz="2400" dirty="0"/>
              <a:t>contingent trusts for children &amp; grandchildren</a:t>
            </a:r>
          </a:p>
          <a:p>
            <a:pPr marL="741363" lvl="2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634B75-BB37-4B9C-99BB-57EE64935C7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00124" y="5901159"/>
            <a:ext cx="2260874" cy="63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908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3C34A-8267-6127-9EDD-31920E26A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REQUIREMENTS FOR EXECUTING A WILL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F56DE-E337-D6A2-951A-A1B8FB23C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816638"/>
            <a:ext cx="4619706" cy="5224724"/>
          </a:xfrm>
          <a:noFill/>
        </p:spPr>
        <p:txBody>
          <a:bodyPr anchor="ctr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80000"/>
              <a:buFont typeface="Wingdings 3" charset="2"/>
              <a:buChar char=""/>
              <a:tabLst/>
              <a:defRPr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Testator is legal age (18 years or older)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Mentally competent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80000"/>
              <a:buFont typeface="Wingdings 3" charset="2"/>
              <a:buChar char=""/>
              <a:tabLst/>
              <a:defRPr/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Free from fraud, duress, or undue influence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80000"/>
              <a:buFont typeface="Wingdings 3" charset="2"/>
              <a:buChar char="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Be in writ</a:t>
            </a:r>
            <a:r>
              <a:rPr lang="en-US" sz="2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ing</a:t>
            </a: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, signed, acknowledged, two unrelated witnesses sign.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296680-BD8D-6515-095A-7BD9A987440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00123" y="5901159"/>
            <a:ext cx="2260873" cy="63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9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01AEF-A15C-42B2-919F-E40DA9857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55" y="594447"/>
            <a:ext cx="3367359" cy="5224724"/>
          </a:xfrm>
        </p:spPr>
        <p:txBody>
          <a:bodyPr anchor="ctr">
            <a:normAutofit/>
          </a:bodyPr>
          <a:lstStyle/>
          <a:p>
            <a:pPr algn="ctr"/>
            <a:r>
              <a:rPr lang="en-US" sz="5400" dirty="0">
                <a:solidFill>
                  <a:schemeClr val="tx2"/>
                </a:solidFill>
              </a:rPr>
              <a:t>EXCUSES FOR NOT HAVING A WILL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03575-F222-4E43-949D-B9F61396A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816638"/>
            <a:ext cx="5267372" cy="5224724"/>
          </a:xfrm>
        </p:spPr>
        <p:txBody>
          <a:bodyPr anchor="ctr">
            <a:normAutofit/>
          </a:bodyPr>
          <a:lstStyle/>
          <a:p>
            <a:r>
              <a:rPr lang="en-US" sz="2800" dirty="0"/>
              <a:t>Failure to face mortality (Bad bet!)</a:t>
            </a:r>
          </a:p>
          <a:p>
            <a:r>
              <a:rPr lang="en-US" sz="2800" dirty="0"/>
              <a:t>Procrastination</a:t>
            </a:r>
          </a:p>
          <a:p>
            <a:r>
              <a:rPr lang="en-US" sz="2800" dirty="0"/>
              <a:t>Misinformed</a:t>
            </a:r>
          </a:p>
          <a:p>
            <a:r>
              <a:rPr lang="en-US" sz="2800" dirty="0"/>
              <a:t>Joint Tenants with Right of Survivorship</a:t>
            </a:r>
          </a:p>
          <a:p>
            <a:r>
              <a:rPr lang="en-US" sz="2800" dirty="0"/>
              <a:t>Belief that spouse will inherit everything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6361F1-E797-4329-93B5-3110C726A38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00123" y="5901159"/>
            <a:ext cx="2260873" cy="63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430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0B77F-3B05-4877-9AA6-0E135D184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5" y="816638"/>
            <a:ext cx="3706022" cy="5224724"/>
          </a:xfrm>
        </p:spPr>
        <p:txBody>
          <a:bodyPr anchor="ctr">
            <a:normAutofit/>
          </a:bodyPr>
          <a:lstStyle/>
          <a:p>
            <a:pPr algn="ctr"/>
            <a:r>
              <a:rPr lang="en-US" sz="4800" dirty="0">
                <a:solidFill>
                  <a:schemeClr val="tx2"/>
                </a:solidFill>
              </a:rPr>
              <a:t>PLANNING AHEAD FOR POTENTIAL INCAPACITY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814F1-4735-4036-81C6-5B4E9AFCF7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4" y="205099"/>
            <a:ext cx="5062271" cy="6469165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2000" dirty="0"/>
              <a:t>POWERS OF ATTORNEY &amp; LIVING WILLS</a:t>
            </a:r>
          </a:p>
          <a:p>
            <a:r>
              <a:rPr lang="en-US" sz="2000" dirty="0"/>
              <a:t>Eliminate need for costly guardianship (person) and conservatorship (property)</a:t>
            </a:r>
          </a:p>
          <a:p>
            <a:r>
              <a:rPr lang="en-US" sz="2000" dirty="0"/>
              <a:t>Flexibility – can limit your agent or Power of Attorney’s power to certain areas-NM Form-Check the Box</a:t>
            </a:r>
          </a:p>
          <a:p>
            <a:r>
              <a:rPr lang="en-US" sz="2000" dirty="0"/>
              <a:t>Healthcare Power of Attorney – authorizes your agent to make healthcare decisions on your behalf and to have access to your medical records</a:t>
            </a:r>
          </a:p>
          <a:p>
            <a:r>
              <a:rPr lang="en-US" sz="2000" dirty="0"/>
              <a:t>Advanced Directive – Living Wills – provide your wishes as to end of life care</a:t>
            </a:r>
          </a:p>
          <a:p>
            <a:r>
              <a:rPr lang="en-US" sz="2000" dirty="0"/>
              <a:t>DNR – Do not resuscitate directive</a:t>
            </a:r>
          </a:p>
          <a:p>
            <a:r>
              <a:rPr lang="en-US" sz="2000" dirty="0"/>
              <a:t>Organ Donation – provide your wishes as relates to donating your organs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2E2364-2B64-4C42-AAB1-F0E6FC243E9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00123" y="5901159"/>
            <a:ext cx="2482945" cy="697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372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D3FB6-A6DE-FCFC-8CBC-DFB2AFDE5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7" y="1578133"/>
            <a:ext cx="4335468" cy="287553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r"/>
            <a:r>
              <a:rPr lang="en-US" sz="54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Step 2: Consider  Probate Avoidance Options </a:t>
            </a:r>
          </a:p>
        </p:txBody>
      </p:sp>
      <p:pic>
        <p:nvPicPr>
          <p:cNvPr id="5" name="Content Placeholder 4" descr="A hand making a peace sign&#10;&#10;Description automatically generated">
            <a:extLst>
              <a:ext uri="{FF2B5EF4-FFF2-40B4-BE49-F238E27FC236}">
                <a16:creationId xmlns:a16="http://schemas.microsoft.com/office/drawing/2014/main" id="{FB266C58-B54F-21E5-BDA3-2200677382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095998" y="1924043"/>
            <a:ext cx="3280613" cy="3280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86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bc3f53c-a713-4745-a2ca-45a5af90a7d1">
      <Terms xmlns="http://schemas.microsoft.com/office/infopath/2007/PartnerControls"/>
    </lcf76f155ced4ddcb4097134ff3c332f>
    <TaxCatchAll xmlns="da46021a-492a-4594-8f0d-e8d82251f07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CF5FBCEC27CE4FB150A022F120BF8E" ma:contentTypeVersion="16" ma:contentTypeDescription="Create a new document." ma:contentTypeScope="" ma:versionID="42e183513bbab26ba5a8a8a6a0608112">
  <xsd:schema xmlns:xsd="http://www.w3.org/2001/XMLSchema" xmlns:xs="http://www.w3.org/2001/XMLSchema" xmlns:p="http://schemas.microsoft.com/office/2006/metadata/properties" xmlns:ns2="4bc3f53c-a713-4745-a2ca-45a5af90a7d1" xmlns:ns3="da46021a-492a-4594-8f0d-e8d82251f079" targetNamespace="http://schemas.microsoft.com/office/2006/metadata/properties" ma:root="true" ma:fieldsID="2c7745b9a40614e2711207e25d6f50bc" ns2:_="" ns3:_="">
    <xsd:import namespace="4bc3f53c-a713-4745-a2ca-45a5af90a7d1"/>
    <xsd:import namespace="da46021a-492a-4594-8f0d-e8d82251f0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c3f53c-a713-4745-a2ca-45a5af90a7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cca3f39-85bf-4950-9f26-e10a0849d5d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46021a-492a-4594-8f0d-e8d82251f07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20eafec-4dfe-4fbb-81a4-3e0bd0455432}" ma:internalName="TaxCatchAll" ma:showField="CatchAllData" ma:web="da46021a-492a-4594-8f0d-e8d82251f0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270576-1F85-4BAC-B0B3-F4F31020362B}">
  <ds:schemaRefs>
    <ds:schemaRef ds:uri="4bc3f53c-a713-4745-a2ca-45a5af90a7d1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terms/"/>
    <ds:schemaRef ds:uri="da46021a-492a-4594-8f0d-e8d82251f079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E00CCC2-9F3C-4DD5-BF5E-BD132E8B36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c3f53c-a713-4745-a2ca-45a5af90a7d1"/>
    <ds:schemaRef ds:uri="da46021a-492a-4594-8f0d-e8d82251f0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4CE0BD0-225C-4FDC-9657-817386693E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756</TotalTime>
  <Words>1419</Words>
  <Application>Microsoft Office PowerPoint</Application>
  <PresentationFormat>Widescreen</PresentationFormat>
  <Paragraphs>154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Arial Black</vt:lpstr>
      <vt:lpstr>Bookman Old Style</vt:lpstr>
      <vt:lpstr>Calibri</vt:lpstr>
      <vt:lpstr>Trebuchet MS</vt:lpstr>
      <vt:lpstr>Wingdings</vt:lpstr>
      <vt:lpstr>Wingdings 3</vt:lpstr>
      <vt:lpstr>Facet</vt:lpstr>
      <vt:lpstr>Basic Estate and Succession Planning R. Max Best</vt:lpstr>
      <vt:lpstr>GOALS AND PURPOSES OF ESTATE PLANNING</vt:lpstr>
      <vt:lpstr>DON’T WAIT UNTIL ITS TOO LATE! </vt:lpstr>
      <vt:lpstr>Step 1: Basic Estate Planning-Planning for Death and Disability</vt:lpstr>
      <vt:lpstr> WHY DO I NEED A WILL?</vt:lpstr>
      <vt:lpstr>REQUIREMENTS FOR EXECUTING A WILL</vt:lpstr>
      <vt:lpstr>EXCUSES FOR NOT HAVING A WILL</vt:lpstr>
      <vt:lpstr>PLANNING AHEAD FOR POTENTIAL INCAPACITY</vt:lpstr>
      <vt:lpstr>Step 2: Consider  Probate Avoidance Options </vt:lpstr>
      <vt:lpstr>AVOIDANCE OF PROBATE</vt:lpstr>
      <vt:lpstr>PROBATE AVOIDANCE OPTIONS</vt:lpstr>
      <vt:lpstr>ADDITIONAL PROBATE AVOIDANCE OPTIONS</vt:lpstr>
      <vt:lpstr>REVOCABLE LIVING TRUST</vt:lpstr>
      <vt:lpstr>BUSINESS ENTITIES </vt:lpstr>
      <vt:lpstr>ESTATE &amp; GIFT TAX PLANNING</vt:lpstr>
      <vt:lpstr>INCOME TAX PLANNING </vt:lpstr>
      <vt:lpstr>THE BIG PICTURE-SUCCESSION PLANNING</vt:lpstr>
      <vt:lpstr>PLAN FOR TRANSITION, NOT JUST DEATH</vt:lpstr>
      <vt:lpstr>WHY DO RANCH TRANSITIONS FAIL? </vt:lpstr>
      <vt:lpstr>OTHER SUCCESSION PLANNING OPTIONS AND TOOLS </vt:lpstr>
      <vt:lpstr>HYPOTHETICAL SCENARIO</vt:lpstr>
      <vt:lpstr>FINAL NOTES: TRANSITION PLANNNING IS A PROCESS</vt:lpstr>
      <vt:lpstr>DEVELOPING A TRANSITION OR SUCCESSION PLAN</vt:lpstr>
      <vt:lpstr>HELPFUL HINTS</vt:lpstr>
      <vt:lpstr>DISCLAIMER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Estate Planning</dc:title>
  <dc:creator>Gina</dc:creator>
  <cp:lastModifiedBy>R. Max Best</cp:lastModifiedBy>
  <cp:revision>62</cp:revision>
  <cp:lastPrinted>2023-12-06T22:45:34Z</cp:lastPrinted>
  <dcterms:created xsi:type="dcterms:W3CDTF">2017-10-27T21:08:35Z</dcterms:created>
  <dcterms:modified xsi:type="dcterms:W3CDTF">2023-12-14T17:07:25Z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0x01010083CF5FBCEC27CE4FB150A022F120BF8E</vt:lpwstr>
  </property>
</Properties>
</file>