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</p:sldMasterIdLst>
  <p:notesMasterIdLst>
    <p:notesMasterId r:id="rId24"/>
  </p:notesMasterIdLst>
  <p:handoutMasterIdLst>
    <p:handoutMasterId r:id="rId25"/>
  </p:handoutMasterIdLst>
  <p:sldIdLst>
    <p:sldId id="1891" r:id="rId3"/>
    <p:sldId id="1878" r:id="rId4"/>
    <p:sldId id="1870" r:id="rId5"/>
    <p:sldId id="1865" r:id="rId6"/>
    <p:sldId id="1888" r:id="rId7"/>
    <p:sldId id="1866" r:id="rId8"/>
    <p:sldId id="1889" r:id="rId9"/>
    <p:sldId id="1867" r:id="rId10"/>
    <p:sldId id="1890" r:id="rId11"/>
    <p:sldId id="1868" r:id="rId12"/>
    <p:sldId id="1874" r:id="rId13"/>
    <p:sldId id="1875" r:id="rId14"/>
    <p:sldId id="1876" r:id="rId15"/>
    <p:sldId id="1886" r:id="rId16"/>
    <p:sldId id="1887" r:id="rId17"/>
    <p:sldId id="1877" r:id="rId18"/>
    <p:sldId id="1883" r:id="rId19"/>
    <p:sldId id="1882" r:id="rId20"/>
    <p:sldId id="1881" r:id="rId21"/>
    <p:sldId id="1885" r:id="rId22"/>
    <p:sldId id="265" r:id="rId2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E9DE"/>
    <a:srgbClr val="951823"/>
    <a:srgbClr val="DED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97" autoAdjust="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47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Cutter Cow Price Trends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983523817109741"/>
          <c:y val="0.16983803470218387"/>
          <c:w val="0.75567522534062115"/>
          <c:h val="0.65061386869238791"/>
        </c:manualLayout>
      </c:layout>
      <c:lineChart>
        <c:grouping val="standard"/>
        <c:varyColors val="0"/>
        <c:ser>
          <c:idx val="0"/>
          <c:order val="0"/>
          <c:tx>
            <c:v>2016</c:v>
          </c:tx>
          <c:spPr>
            <a:ln w="12700" cap="rnd" cmpd="sng" algn="ctr">
              <a:solidFill>
                <a:srgbClr val="FF0000"/>
              </a:solidFill>
              <a:prstDash val="lgDashDotDot"/>
              <a:round/>
            </a:ln>
            <a:effectLst/>
          </c:spPr>
          <c:marker>
            <c:symbol val="none"/>
          </c:marker>
          <c:cat>
            <c:strRef>
              <c:f>Sheet1!$A$2:$A$49</c:f>
              <c:strCache>
                <c:ptCount val="48"/>
                <c:pt idx="0">
                  <c:v>Jan</c:v>
                </c:pt>
                <c:pt idx="1">
                  <c:v>Jan</c:v>
                </c:pt>
                <c:pt idx="2">
                  <c:v>Jan</c:v>
                </c:pt>
                <c:pt idx="3">
                  <c:v>Jan</c:v>
                </c:pt>
                <c:pt idx="4">
                  <c:v>Feb</c:v>
                </c:pt>
                <c:pt idx="5">
                  <c:v>Feb</c:v>
                </c:pt>
                <c:pt idx="6">
                  <c:v>Feb</c:v>
                </c:pt>
                <c:pt idx="7">
                  <c:v>Feb</c:v>
                </c:pt>
                <c:pt idx="8">
                  <c:v>Mar</c:v>
                </c:pt>
                <c:pt idx="9">
                  <c:v>Mar</c:v>
                </c:pt>
                <c:pt idx="10">
                  <c:v>Mar</c:v>
                </c:pt>
                <c:pt idx="11">
                  <c:v>Mar</c:v>
                </c:pt>
                <c:pt idx="12">
                  <c:v>Apr</c:v>
                </c:pt>
                <c:pt idx="13">
                  <c:v>Apr</c:v>
                </c:pt>
                <c:pt idx="14">
                  <c:v>Apr</c:v>
                </c:pt>
                <c:pt idx="15">
                  <c:v>Apr</c:v>
                </c:pt>
                <c:pt idx="16">
                  <c:v>May</c:v>
                </c:pt>
                <c:pt idx="17">
                  <c:v>May</c:v>
                </c:pt>
                <c:pt idx="18">
                  <c:v>May</c:v>
                </c:pt>
                <c:pt idx="19">
                  <c:v>May</c:v>
                </c:pt>
                <c:pt idx="20">
                  <c:v>Jun</c:v>
                </c:pt>
                <c:pt idx="21">
                  <c:v>Jun</c:v>
                </c:pt>
                <c:pt idx="22">
                  <c:v>Jun</c:v>
                </c:pt>
                <c:pt idx="23">
                  <c:v>Jun</c:v>
                </c:pt>
                <c:pt idx="24">
                  <c:v>Jul</c:v>
                </c:pt>
                <c:pt idx="25">
                  <c:v>Jul</c:v>
                </c:pt>
                <c:pt idx="26">
                  <c:v>Jul</c:v>
                </c:pt>
                <c:pt idx="27">
                  <c:v>Jul</c:v>
                </c:pt>
                <c:pt idx="28">
                  <c:v>Aug</c:v>
                </c:pt>
                <c:pt idx="29">
                  <c:v>Aug</c:v>
                </c:pt>
                <c:pt idx="30">
                  <c:v>Aug</c:v>
                </c:pt>
                <c:pt idx="31">
                  <c:v>Aug</c:v>
                </c:pt>
                <c:pt idx="32">
                  <c:v>Sep</c:v>
                </c:pt>
                <c:pt idx="33">
                  <c:v>Sep</c:v>
                </c:pt>
                <c:pt idx="34">
                  <c:v>Sep</c:v>
                </c:pt>
                <c:pt idx="35">
                  <c:v>Sep</c:v>
                </c:pt>
                <c:pt idx="36">
                  <c:v>Oct</c:v>
                </c:pt>
                <c:pt idx="37">
                  <c:v>Oct</c:v>
                </c:pt>
                <c:pt idx="38">
                  <c:v>Oct</c:v>
                </c:pt>
                <c:pt idx="39">
                  <c:v>Oct</c:v>
                </c:pt>
                <c:pt idx="40">
                  <c:v>Nov</c:v>
                </c:pt>
                <c:pt idx="41">
                  <c:v>Nov</c:v>
                </c:pt>
                <c:pt idx="42">
                  <c:v>Nov</c:v>
                </c:pt>
                <c:pt idx="43">
                  <c:v>Nov</c:v>
                </c:pt>
                <c:pt idx="44">
                  <c:v>Dec</c:v>
                </c:pt>
                <c:pt idx="45">
                  <c:v>Dec</c:v>
                </c:pt>
                <c:pt idx="46">
                  <c:v>Dec</c:v>
                </c:pt>
                <c:pt idx="47">
                  <c:v>Dec</c:v>
                </c:pt>
              </c:strCache>
            </c:strRef>
          </c:cat>
          <c:val>
            <c:numRef>
              <c:f>Sheet1!$B$2:$B$49</c:f>
              <c:numCache>
                <c:formatCode>0.00</c:formatCode>
                <c:ptCount val="48"/>
                <c:pt idx="0">
                  <c:v>1.5</c:v>
                </c:pt>
                <c:pt idx="1">
                  <c:v>1.5</c:v>
                </c:pt>
                <c:pt idx="2">
                  <c:v>1.48</c:v>
                </c:pt>
                <c:pt idx="3">
                  <c:v>1.56</c:v>
                </c:pt>
                <c:pt idx="4">
                  <c:v>1.6</c:v>
                </c:pt>
                <c:pt idx="5">
                  <c:v>1.6</c:v>
                </c:pt>
                <c:pt idx="6">
                  <c:v>1.6</c:v>
                </c:pt>
                <c:pt idx="7">
                  <c:v>1.6</c:v>
                </c:pt>
                <c:pt idx="8">
                  <c:v>1.64</c:v>
                </c:pt>
                <c:pt idx="9">
                  <c:v>1.66</c:v>
                </c:pt>
                <c:pt idx="10">
                  <c:v>1.66</c:v>
                </c:pt>
                <c:pt idx="11">
                  <c:v>1.7</c:v>
                </c:pt>
                <c:pt idx="12">
                  <c:v>1.66</c:v>
                </c:pt>
                <c:pt idx="13">
                  <c:v>1.61</c:v>
                </c:pt>
                <c:pt idx="14">
                  <c:v>1.63</c:v>
                </c:pt>
                <c:pt idx="15">
                  <c:v>1.66</c:v>
                </c:pt>
                <c:pt idx="16">
                  <c:v>1.63</c:v>
                </c:pt>
                <c:pt idx="17">
                  <c:v>1.59</c:v>
                </c:pt>
                <c:pt idx="18">
                  <c:v>1.59</c:v>
                </c:pt>
                <c:pt idx="19">
                  <c:v>1.63</c:v>
                </c:pt>
                <c:pt idx="20">
                  <c:v>1.67</c:v>
                </c:pt>
                <c:pt idx="21">
                  <c:v>1.65</c:v>
                </c:pt>
                <c:pt idx="22">
                  <c:v>1.67</c:v>
                </c:pt>
                <c:pt idx="23">
                  <c:v>1.67</c:v>
                </c:pt>
                <c:pt idx="24">
                  <c:v>1.67</c:v>
                </c:pt>
                <c:pt idx="25">
                  <c:v>1.66</c:v>
                </c:pt>
                <c:pt idx="26">
                  <c:v>1.57</c:v>
                </c:pt>
                <c:pt idx="27">
                  <c:v>1.61</c:v>
                </c:pt>
                <c:pt idx="28">
                  <c:v>1.61</c:v>
                </c:pt>
                <c:pt idx="29">
                  <c:v>1.65</c:v>
                </c:pt>
                <c:pt idx="30">
                  <c:v>1.61</c:v>
                </c:pt>
                <c:pt idx="31">
                  <c:v>1.63</c:v>
                </c:pt>
                <c:pt idx="32">
                  <c:v>1.54</c:v>
                </c:pt>
                <c:pt idx="33">
                  <c:v>1.52</c:v>
                </c:pt>
                <c:pt idx="34">
                  <c:v>1.45</c:v>
                </c:pt>
                <c:pt idx="35">
                  <c:v>1.37</c:v>
                </c:pt>
                <c:pt idx="36">
                  <c:v>1.33</c:v>
                </c:pt>
                <c:pt idx="37">
                  <c:v>1.26</c:v>
                </c:pt>
                <c:pt idx="38">
                  <c:v>1.26</c:v>
                </c:pt>
                <c:pt idx="39">
                  <c:v>1.26</c:v>
                </c:pt>
                <c:pt idx="40">
                  <c:v>1.26</c:v>
                </c:pt>
                <c:pt idx="41">
                  <c:v>1.26</c:v>
                </c:pt>
                <c:pt idx="42">
                  <c:v>1.26</c:v>
                </c:pt>
                <c:pt idx="43">
                  <c:v>1.29</c:v>
                </c:pt>
                <c:pt idx="44">
                  <c:v>1.25</c:v>
                </c:pt>
                <c:pt idx="45">
                  <c:v>1.22</c:v>
                </c:pt>
                <c:pt idx="46">
                  <c:v>1.22</c:v>
                </c:pt>
                <c:pt idx="47">
                  <c:v>1.26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413-490F-AE7D-1FCCE901A7AB}"/>
            </c:ext>
          </c:extLst>
        </c:ser>
        <c:ser>
          <c:idx val="1"/>
          <c:order val="1"/>
          <c:tx>
            <c:v>Avg 2017 to 2019</c:v>
          </c:tx>
          <c:spPr>
            <a:ln w="50800" cap="rnd" cmpd="sng" algn="ctr">
              <a:solidFill>
                <a:srgbClr val="00206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Sheet1!$A$2:$A$49</c:f>
              <c:strCache>
                <c:ptCount val="48"/>
                <c:pt idx="0">
                  <c:v>Jan</c:v>
                </c:pt>
                <c:pt idx="1">
                  <c:v>Jan</c:v>
                </c:pt>
                <c:pt idx="2">
                  <c:v>Jan</c:v>
                </c:pt>
                <c:pt idx="3">
                  <c:v>Jan</c:v>
                </c:pt>
                <c:pt idx="4">
                  <c:v>Feb</c:v>
                </c:pt>
                <c:pt idx="5">
                  <c:v>Feb</c:v>
                </c:pt>
                <c:pt idx="6">
                  <c:v>Feb</c:v>
                </c:pt>
                <c:pt idx="7">
                  <c:v>Feb</c:v>
                </c:pt>
                <c:pt idx="8">
                  <c:v>Mar</c:v>
                </c:pt>
                <c:pt idx="9">
                  <c:v>Mar</c:v>
                </c:pt>
                <c:pt idx="10">
                  <c:v>Mar</c:v>
                </c:pt>
                <c:pt idx="11">
                  <c:v>Mar</c:v>
                </c:pt>
                <c:pt idx="12">
                  <c:v>Apr</c:v>
                </c:pt>
                <c:pt idx="13">
                  <c:v>Apr</c:v>
                </c:pt>
                <c:pt idx="14">
                  <c:v>Apr</c:v>
                </c:pt>
                <c:pt idx="15">
                  <c:v>Apr</c:v>
                </c:pt>
                <c:pt idx="16">
                  <c:v>May</c:v>
                </c:pt>
                <c:pt idx="17">
                  <c:v>May</c:v>
                </c:pt>
                <c:pt idx="18">
                  <c:v>May</c:v>
                </c:pt>
                <c:pt idx="19">
                  <c:v>May</c:v>
                </c:pt>
                <c:pt idx="20">
                  <c:v>Jun</c:v>
                </c:pt>
                <c:pt idx="21">
                  <c:v>Jun</c:v>
                </c:pt>
                <c:pt idx="22">
                  <c:v>Jun</c:v>
                </c:pt>
                <c:pt idx="23">
                  <c:v>Jun</c:v>
                </c:pt>
                <c:pt idx="24">
                  <c:v>Jul</c:v>
                </c:pt>
                <c:pt idx="25">
                  <c:v>Jul</c:v>
                </c:pt>
                <c:pt idx="26">
                  <c:v>Jul</c:v>
                </c:pt>
                <c:pt idx="27">
                  <c:v>Jul</c:v>
                </c:pt>
                <c:pt idx="28">
                  <c:v>Aug</c:v>
                </c:pt>
                <c:pt idx="29">
                  <c:v>Aug</c:v>
                </c:pt>
                <c:pt idx="30">
                  <c:v>Aug</c:v>
                </c:pt>
                <c:pt idx="31">
                  <c:v>Aug</c:v>
                </c:pt>
                <c:pt idx="32">
                  <c:v>Sep</c:v>
                </c:pt>
                <c:pt idx="33">
                  <c:v>Sep</c:v>
                </c:pt>
                <c:pt idx="34">
                  <c:v>Sep</c:v>
                </c:pt>
                <c:pt idx="35">
                  <c:v>Sep</c:v>
                </c:pt>
                <c:pt idx="36">
                  <c:v>Oct</c:v>
                </c:pt>
                <c:pt idx="37">
                  <c:v>Oct</c:v>
                </c:pt>
                <c:pt idx="38">
                  <c:v>Oct</c:v>
                </c:pt>
                <c:pt idx="39">
                  <c:v>Oct</c:v>
                </c:pt>
                <c:pt idx="40">
                  <c:v>Nov</c:v>
                </c:pt>
                <c:pt idx="41">
                  <c:v>Nov</c:v>
                </c:pt>
                <c:pt idx="42">
                  <c:v>Nov</c:v>
                </c:pt>
                <c:pt idx="43">
                  <c:v>Nov</c:v>
                </c:pt>
                <c:pt idx="44">
                  <c:v>Dec</c:v>
                </c:pt>
                <c:pt idx="45">
                  <c:v>Dec</c:v>
                </c:pt>
                <c:pt idx="46">
                  <c:v>Dec</c:v>
                </c:pt>
                <c:pt idx="47">
                  <c:v>Dec</c:v>
                </c:pt>
              </c:strCache>
            </c:strRef>
          </c:cat>
          <c:val>
            <c:numRef>
              <c:f>Sheet1!$C$2:$C$49</c:f>
              <c:numCache>
                <c:formatCode>0.00</c:formatCode>
                <c:ptCount val="48"/>
                <c:pt idx="0">
                  <c:v>1.18</c:v>
                </c:pt>
                <c:pt idx="1">
                  <c:v>1.2</c:v>
                </c:pt>
                <c:pt idx="2">
                  <c:v>1.1933333333333334</c:v>
                </c:pt>
                <c:pt idx="3">
                  <c:v>1.21</c:v>
                </c:pt>
                <c:pt idx="4">
                  <c:v>1.2533333333333334</c:v>
                </c:pt>
                <c:pt idx="5">
                  <c:v>1.2833333333333334</c:v>
                </c:pt>
                <c:pt idx="6">
                  <c:v>1.3466666666666667</c:v>
                </c:pt>
                <c:pt idx="7">
                  <c:v>1.3766666666666667</c:v>
                </c:pt>
                <c:pt idx="8">
                  <c:v>1.39</c:v>
                </c:pt>
                <c:pt idx="9">
                  <c:v>1.38</c:v>
                </c:pt>
                <c:pt idx="10">
                  <c:v>1.3566666666666667</c:v>
                </c:pt>
                <c:pt idx="11">
                  <c:v>1.3499999999999999</c:v>
                </c:pt>
                <c:pt idx="12">
                  <c:v>1.3699999999999999</c:v>
                </c:pt>
                <c:pt idx="13">
                  <c:v>1.3666666666666665</c:v>
                </c:pt>
                <c:pt idx="14">
                  <c:v>1.3266666666666667</c:v>
                </c:pt>
                <c:pt idx="15">
                  <c:v>1.32</c:v>
                </c:pt>
                <c:pt idx="16">
                  <c:v>1.3166666666666667</c:v>
                </c:pt>
                <c:pt idx="17">
                  <c:v>1.3233333333333333</c:v>
                </c:pt>
                <c:pt idx="18">
                  <c:v>1.33</c:v>
                </c:pt>
                <c:pt idx="19">
                  <c:v>1.3233333333333333</c:v>
                </c:pt>
                <c:pt idx="20">
                  <c:v>1.3166666666666667</c:v>
                </c:pt>
                <c:pt idx="21">
                  <c:v>1.3233333333333333</c:v>
                </c:pt>
                <c:pt idx="22">
                  <c:v>1.3233333333333333</c:v>
                </c:pt>
                <c:pt idx="23">
                  <c:v>1.3366666666666667</c:v>
                </c:pt>
                <c:pt idx="24">
                  <c:v>1.3499999999999999</c:v>
                </c:pt>
                <c:pt idx="25">
                  <c:v>1.3566666666666667</c:v>
                </c:pt>
                <c:pt idx="26">
                  <c:v>1.3099999999999998</c:v>
                </c:pt>
                <c:pt idx="27">
                  <c:v>1.32</c:v>
                </c:pt>
                <c:pt idx="28">
                  <c:v>1.3433333333333335</c:v>
                </c:pt>
                <c:pt idx="29">
                  <c:v>1.3466666666666667</c:v>
                </c:pt>
                <c:pt idx="30">
                  <c:v>1.3266666666666669</c:v>
                </c:pt>
                <c:pt idx="31">
                  <c:v>1.3133333333333335</c:v>
                </c:pt>
                <c:pt idx="32">
                  <c:v>1.2933333333333332</c:v>
                </c:pt>
                <c:pt idx="33">
                  <c:v>1.26</c:v>
                </c:pt>
                <c:pt idx="34">
                  <c:v>1.2366666666666666</c:v>
                </c:pt>
                <c:pt idx="35">
                  <c:v>1.2133333333333332</c:v>
                </c:pt>
                <c:pt idx="36">
                  <c:v>1.21</c:v>
                </c:pt>
                <c:pt idx="37">
                  <c:v>1.2</c:v>
                </c:pt>
                <c:pt idx="38">
                  <c:v>1.1766666666666667</c:v>
                </c:pt>
                <c:pt idx="39">
                  <c:v>1.1466666666666667</c:v>
                </c:pt>
                <c:pt idx="40">
                  <c:v>1.0999999999999999</c:v>
                </c:pt>
                <c:pt idx="41">
                  <c:v>1.1033333333333333</c:v>
                </c:pt>
                <c:pt idx="42">
                  <c:v>1.1199999999999999</c:v>
                </c:pt>
                <c:pt idx="43">
                  <c:v>1.1266666666666667</c:v>
                </c:pt>
                <c:pt idx="44">
                  <c:v>1.1266666666666667</c:v>
                </c:pt>
                <c:pt idx="45">
                  <c:v>1.1033333333333333</c:v>
                </c:pt>
                <c:pt idx="46">
                  <c:v>1.1066666666666667</c:v>
                </c:pt>
                <c:pt idx="47">
                  <c:v>1.1133333333333335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413-490F-AE7D-1FCCE901A7AB}"/>
            </c:ext>
          </c:extLst>
        </c:ser>
        <c:ser>
          <c:idx val="2"/>
          <c:order val="2"/>
          <c:tx>
            <c:v>2020</c:v>
          </c:tx>
          <c:spPr>
            <a:ln w="50800" cap="rnd" cmpd="sng" algn="ctr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Sheet1!$A$2:$A$49</c:f>
              <c:strCache>
                <c:ptCount val="48"/>
                <c:pt idx="0">
                  <c:v>Jan</c:v>
                </c:pt>
                <c:pt idx="1">
                  <c:v>Jan</c:v>
                </c:pt>
                <c:pt idx="2">
                  <c:v>Jan</c:v>
                </c:pt>
                <c:pt idx="3">
                  <c:v>Jan</c:v>
                </c:pt>
                <c:pt idx="4">
                  <c:v>Feb</c:v>
                </c:pt>
                <c:pt idx="5">
                  <c:v>Feb</c:v>
                </c:pt>
                <c:pt idx="6">
                  <c:v>Feb</c:v>
                </c:pt>
                <c:pt idx="7">
                  <c:v>Feb</c:v>
                </c:pt>
                <c:pt idx="8">
                  <c:v>Mar</c:v>
                </c:pt>
                <c:pt idx="9">
                  <c:v>Mar</c:v>
                </c:pt>
                <c:pt idx="10">
                  <c:v>Mar</c:v>
                </c:pt>
                <c:pt idx="11">
                  <c:v>Mar</c:v>
                </c:pt>
                <c:pt idx="12">
                  <c:v>Apr</c:v>
                </c:pt>
                <c:pt idx="13">
                  <c:v>Apr</c:v>
                </c:pt>
                <c:pt idx="14">
                  <c:v>Apr</c:v>
                </c:pt>
                <c:pt idx="15">
                  <c:v>Apr</c:v>
                </c:pt>
                <c:pt idx="16">
                  <c:v>May</c:v>
                </c:pt>
                <c:pt idx="17">
                  <c:v>May</c:v>
                </c:pt>
                <c:pt idx="18">
                  <c:v>May</c:v>
                </c:pt>
                <c:pt idx="19">
                  <c:v>May</c:v>
                </c:pt>
                <c:pt idx="20">
                  <c:v>Jun</c:v>
                </c:pt>
                <c:pt idx="21">
                  <c:v>Jun</c:v>
                </c:pt>
                <c:pt idx="22">
                  <c:v>Jun</c:v>
                </c:pt>
                <c:pt idx="23">
                  <c:v>Jun</c:v>
                </c:pt>
                <c:pt idx="24">
                  <c:v>Jul</c:v>
                </c:pt>
                <c:pt idx="25">
                  <c:v>Jul</c:v>
                </c:pt>
                <c:pt idx="26">
                  <c:v>Jul</c:v>
                </c:pt>
                <c:pt idx="27">
                  <c:v>Jul</c:v>
                </c:pt>
                <c:pt idx="28">
                  <c:v>Aug</c:v>
                </c:pt>
                <c:pt idx="29">
                  <c:v>Aug</c:v>
                </c:pt>
                <c:pt idx="30">
                  <c:v>Aug</c:v>
                </c:pt>
                <c:pt idx="31">
                  <c:v>Aug</c:v>
                </c:pt>
                <c:pt idx="32">
                  <c:v>Sep</c:v>
                </c:pt>
                <c:pt idx="33">
                  <c:v>Sep</c:v>
                </c:pt>
                <c:pt idx="34">
                  <c:v>Sep</c:v>
                </c:pt>
                <c:pt idx="35">
                  <c:v>Sep</c:v>
                </c:pt>
                <c:pt idx="36">
                  <c:v>Oct</c:v>
                </c:pt>
                <c:pt idx="37">
                  <c:v>Oct</c:v>
                </c:pt>
                <c:pt idx="38">
                  <c:v>Oct</c:v>
                </c:pt>
                <c:pt idx="39">
                  <c:v>Oct</c:v>
                </c:pt>
                <c:pt idx="40">
                  <c:v>Nov</c:v>
                </c:pt>
                <c:pt idx="41">
                  <c:v>Nov</c:v>
                </c:pt>
                <c:pt idx="42">
                  <c:v>Nov</c:v>
                </c:pt>
                <c:pt idx="43">
                  <c:v>Nov</c:v>
                </c:pt>
                <c:pt idx="44">
                  <c:v>Dec</c:v>
                </c:pt>
                <c:pt idx="45">
                  <c:v>Dec</c:v>
                </c:pt>
                <c:pt idx="46">
                  <c:v>Dec</c:v>
                </c:pt>
                <c:pt idx="47">
                  <c:v>Dec</c:v>
                </c:pt>
              </c:strCache>
            </c:strRef>
          </c:cat>
          <c:val>
            <c:numRef>
              <c:f>Sheet1!$D$2:$D$49</c:f>
              <c:numCache>
                <c:formatCode>0.00</c:formatCode>
                <c:ptCount val="48"/>
                <c:pt idx="0">
                  <c:v>1.1000000000000001</c:v>
                </c:pt>
                <c:pt idx="1">
                  <c:v>1.1200000000000001</c:v>
                </c:pt>
                <c:pt idx="2">
                  <c:v>1.1499999999999999</c:v>
                </c:pt>
                <c:pt idx="3">
                  <c:v>1.26</c:v>
                </c:pt>
                <c:pt idx="4">
                  <c:v>1.28</c:v>
                </c:pt>
                <c:pt idx="5">
                  <c:v>1.28</c:v>
                </c:pt>
                <c:pt idx="6">
                  <c:v>1.28</c:v>
                </c:pt>
                <c:pt idx="7">
                  <c:v>1.28</c:v>
                </c:pt>
                <c:pt idx="8">
                  <c:v>1.26</c:v>
                </c:pt>
                <c:pt idx="9">
                  <c:v>1.24</c:v>
                </c:pt>
                <c:pt idx="10">
                  <c:v>1.24</c:v>
                </c:pt>
                <c:pt idx="11">
                  <c:v>1.4</c:v>
                </c:pt>
                <c:pt idx="12">
                  <c:v>1.25</c:v>
                </c:pt>
                <c:pt idx="13">
                  <c:v>1.23</c:v>
                </c:pt>
                <c:pt idx="14">
                  <c:v>1.3</c:v>
                </c:pt>
                <c:pt idx="15">
                  <c:v>1.37</c:v>
                </c:pt>
                <c:pt idx="16">
                  <c:v>1.35</c:v>
                </c:pt>
                <c:pt idx="17">
                  <c:v>1.39</c:v>
                </c:pt>
                <c:pt idx="18">
                  <c:v>1.39</c:v>
                </c:pt>
                <c:pt idx="19">
                  <c:v>1.39</c:v>
                </c:pt>
                <c:pt idx="20">
                  <c:v>1.39</c:v>
                </c:pt>
                <c:pt idx="21">
                  <c:v>1.37</c:v>
                </c:pt>
                <c:pt idx="22">
                  <c:v>1.35</c:v>
                </c:pt>
                <c:pt idx="23">
                  <c:v>1.37</c:v>
                </c:pt>
                <c:pt idx="24">
                  <c:v>1.35</c:v>
                </c:pt>
                <c:pt idx="25">
                  <c:v>1.33</c:v>
                </c:pt>
                <c:pt idx="26">
                  <c:v>1.33</c:v>
                </c:pt>
                <c:pt idx="27">
                  <c:v>1.39</c:v>
                </c:pt>
                <c:pt idx="28">
                  <c:v>1.43</c:v>
                </c:pt>
                <c:pt idx="29">
                  <c:v>1.39</c:v>
                </c:pt>
                <c:pt idx="30">
                  <c:v>1.31</c:v>
                </c:pt>
                <c:pt idx="31">
                  <c:v>1.31</c:v>
                </c:pt>
                <c:pt idx="32">
                  <c:v>1.33</c:v>
                </c:pt>
                <c:pt idx="33">
                  <c:v>1.29</c:v>
                </c:pt>
                <c:pt idx="34">
                  <c:v>1.25</c:v>
                </c:pt>
                <c:pt idx="35">
                  <c:v>1.21</c:v>
                </c:pt>
                <c:pt idx="36">
                  <c:v>1.19</c:v>
                </c:pt>
                <c:pt idx="37">
                  <c:v>1.17</c:v>
                </c:pt>
                <c:pt idx="38">
                  <c:v>1.1399999999999999</c:v>
                </c:pt>
                <c:pt idx="39">
                  <c:v>1.1299999999999999</c:v>
                </c:pt>
                <c:pt idx="40">
                  <c:v>1.1499999999999999</c:v>
                </c:pt>
                <c:pt idx="41">
                  <c:v>1.1499999999999999</c:v>
                </c:pt>
                <c:pt idx="42">
                  <c:v>1.1399999999999999</c:v>
                </c:pt>
                <c:pt idx="43">
                  <c:v>1.24</c:v>
                </c:pt>
                <c:pt idx="44">
                  <c:v>1.1299999999999999</c:v>
                </c:pt>
                <c:pt idx="45">
                  <c:v>1.1299999999999999</c:v>
                </c:pt>
                <c:pt idx="46">
                  <c:v>1.1299999999999999</c:v>
                </c:pt>
                <c:pt idx="47">
                  <c:v>1.1299999999999999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413-490F-AE7D-1FCCE901A7AB}"/>
            </c:ext>
          </c:extLst>
        </c:ser>
        <c:ser>
          <c:idx val="3"/>
          <c:order val="3"/>
          <c:tx>
            <c:v>2021</c:v>
          </c:tx>
          <c:spPr>
            <a:ln w="50800" cap="rnd" cmpd="sng" algn="ctr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Sheet1!$A$2:$A$49</c:f>
              <c:strCache>
                <c:ptCount val="48"/>
                <c:pt idx="0">
                  <c:v>Jan</c:v>
                </c:pt>
                <c:pt idx="1">
                  <c:v>Jan</c:v>
                </c:pt>
                <c:pt idx="2">
                  <c:v>Jan</c:v>
                </c:pt>
                <c:pt idx="3">
                  <c:v>Jan</c:v>
                </c:pt>
                <c:pt idx="4">
                  <c:v>Feb</c:v>
                </c:pt>
                <c:pt idx="5">
                  <c:v>Feb</c:v>
                </c:pt>
                <c:pt idx="6">
                  <c:v>Feb</c:v>
                </c:pt>
                <c:pt idx="7">
                  <c:v>Feb</c:v>
                </c:pt>
                <c:pt idx="8">
                  <c:v>Mar</c:v>
                </c:pt>
                <c:pt idx="9">
                  <c:v>Mar</c:v>
                </c:pt>
                <c:pt idx="10">
                  <c:v>Mar</c:v>
                </c:pt>
                <c:pt idx="11">
                  <c:v>Mar</c:v>
                </c:pt>
                <c:pt idx="12">
                  <c:v>Apr</c:v>
                </c:pt>
                <c:pt idx="13">
                  <c:v>Apr</c:v>
                </c:pt>
                <c:pt idx="14">
                  <c:v>Apr</c:v>
                </c:pt>
                <c:pt idx="15">
                  <c:v>Apr</c:v>
                </c:pt>
                <c:pt idx="16">
                  <c:v>May</c:v>
                </c:pt>
                <c:pt idx="17">
                  <c:v>May</c:v>
                </c:pt>
                <c:pt idx="18">
                  <c:v>May</c:v>
                </c:pt>
                <c:pt idx="19">
                  <c:v>May</c:v>
                </c:pt>
                <c:pt idx="20">
                  <c:v>Jun</c:v>
                </c:pt>
                <c:pt idx="21">
                  <c:v>Jun</c:v>
                </c:pt>
                <c:pt idx="22">
                  <c:v>Jun</c:v>
                </c:pt>
                <c:pt idx="23">
                  <c:v>Jun</c:v>
                </c:pt>
                <c:pt idx="24">
                  <c:v>Jul</c:v>
                </c:pt>
                <c:pt idx="25">
                  <c:v>Jul</c:v>
                </c:pt>
                <c:pt idx="26">
                  <c:v>Jul</c:v>
                </c:pt>
                <c:pt idx="27">
                  <c:v>Jul</c:v>
                </c:pt>
                <c:pt idx="28">
                  <c:v>Aug</c:v>
                </c:pt>
                <c:pt idx="29">
                  <c:v>Aug</c:v>
                </c:pt>
                <c:pt idx="30">
                  <c:v>Aug</c:v>
                </c:pt>
                <c:pt idx="31">
                  <c:v>Aug</c:v>
                </c:pt>
                <c:pt idx="32">
                  <c:v>Sep</c:v>
                </c:pt>
                <c:pt idx="33">
                  <c:v>Sep</c:v>
                </c:pt>
                <c:pt idx="34">
                  <c:v>Sep</c:v>
                </c:pt>
                <c:pt idx="35">
                  <c:v>Sep</c:v>
                </c:pt>
                <c:pt idx="36">
                  <c:v>Oct</c:v>
                </c:pt>
                <c:pt idx="37">
                  <c:v>Oct</c:v>
                </c:pt>
                <c:pt idx="38">
                  <c:v>Oct</c:v>
                </c:pt>
                <c:pt idx="39">
                  <c:v>Oct</c:v>
                </c:pt>
                <c:pt idx="40">
                  <c:v>Nov</c:v>
                </c:pt>
                <c:pt idx="41">
                  <c:v>Nov</c:v>
                </c:pt>
                <c:pt idx="42">
                  <c:v>Nov</c:v>
                </c:pt>
                <c:pt idx="43">
                  <c:v>Nov</c:v>
                </c:pt>
                <c:pt idx="44">
                  <c:v>Dec</c:v>
                </c:pt>
                <c:pt idx="45">
                  <c:v>Dec</c:v>
                </c:pt>
                <c:pt idx="46">
                  <c:v>Dec</c:v>
                </c:pt>
                <c:pt idx="47">
                  <c:v>Dec</c:v>
                </c:pt>
              </c:strCache>
            </c:strRef>
          </c:cat>
          <c:val>
            <c:numRef>
              <c:f>Sheet1!$E$2:$E$49</c:f>
              <c:numCache>
                <c:formatCode>0.00</c:formatCode>
                <c:ptCount val="48"/>
                <c:pt idx="0">
                  <c:v>1.1299999999999999</c:v>
                </c:pt>
                <c:pt idx="1">
                  <c:v>1.1299999999999999</c:v>
                </c:pt>
                <c:pt idx="2">
                  <c:v>1.1399999999999999</c:v>
                </c:pt>
                <c:pt idx="3">
                  <c:v>1.1599999999999999</c:v>
                </c:pt>
                <c:pt idx="4">
                  <c:v>1.26</c:v>
                </c:pt>
                <c:pt idx="5">
                  <c:v>1.28</c:v>
                </c:pt>
                <c:pt idx="6">
                  <c:v>1.32</c:v>
                </c:pt>
                <c:pt idx="7">
                  <c:v>1.36</c:v>
                </c:pt>
                <c:pt idx="8">
                  <c:v>1.3</c:v>
                </c:pt>
                <c:pt idx="9">
                  <c:v>1.3</c:v>
                </c:pt>
                <c:pt idx="10">
                  <c:v>1.3</c:v>
                </c:pt>
                <c:pt idx="11">
                  <c:v>1.3</c:v>
                </c:pt>
                <c:pt idx="12">
                  <c:v>1.4</c:v>
                </c:pt>
                <c:pt idx="13">
                  <c:v>1.4</c:v>
                </c:pt>
                <c:pt idx="14">
                  <c:v>1.38</c:v>
                </c:pt>
                <c:pt idx="15">
                  <c:v>1.4</c:v>
                </c:pt>
                <c:pt idx="16">
                  <c:v>1.4</c:v>
                </c:pt>
                <c:pt idx="17">
                  <c:v>1.38</c:v>
                </c:pt>
                <c:pt idx="18">
                  <c:v>1.38</c:v>
                </c:pt>
                <c:pt idx="19">
                  <c:v>1.48</c:v>
                </c:pt>
                <c:pt idx="20">
                  <c:v>1.52</c:v>
                </c:pt>
                <c:pt idx="21">
                  <c:v>1.52</c:v>
                </c:pt>
                <c:pt idx="22">
                  <c:v>1.52</c:v>
                </c:pt>
                <c:pt idx="23">
                  <c:v>1.52</c:v>
                </c:pt>
                <c:pt idx="24">
                  <c:v>1.52</c:v>
                </c:pt>
                <c:pt idx="25">
                  <c:v>1.56</c:v>
                </c:pt>
                <c:pt idx="26">
                  <c:v>1.54</c:v>
                </c:pt>
                <c:pt idx="27">
                  <c:v>1.54</c:v>
                </c:pt>
                <c:pt idx="28">
                  <c:v>1.58</c:v>
                </c:pt>
                <c:pt idx="29">
                  <c:v>1.6</c:v>
                </c:pt>
                <c:pt idx="30">
                  <c:v>1.52</c:v>
                </c:pt>
                <c:pt idx="31">
                  <c:v>1.47</c:v>
                </c:pt>
                <c:pt idx="32">
                  <c:v>1.47</c:v>
                </c:pt>
                <c:pt idx="33">
                  <c:v>1.47</c:v>
                </c:pt>
                <c:pt idx="34">
                  <c:v>1.47</c:v>
                </c:pt>
                <c:pt idx="35">
                  <c:v>1.47</c:v>
                </c:pt>
                <c:pt idx="36">
                  <c:v>1.45</c:v>
                </c:pt>
                <c:pt idx="37">
                  <c:v>1.45</c:v>
                </c:pt>
                <c:pt idx="38">
                  <c:v>1.45</c:v>
                </c:pt>
                <c:pt idx="39">
                  <c:v>1.45</c:v>
                </c:pt>
                <c:pt idx="40">
                  <c:v>1.43</c:v>
                </c:pt>
                <c:pt idx="41">
                  <c:v>1.43</c:v>
                </c:pt>
                <c:pt idx="42">
                  <c:v>1.41</c:v>
                </c:pt>
                <c:pt idx="43">
                  <c:v>1.41</c:v>
                </c:pt>
                <c:pt idx="44">
                  <c:v>1.43</c:v>
                </c:pt>
                <c:pt idx="45">
                  <c:v>1.43</c:v>
                </c:pt>
                <c:pt idx="46">
                  <c:v>1.43</c:v>
                </c:pt>
                <c:pt idx="47">
                  <c:v>1.43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9413-490F-AE7D-1FCCE901A7AB}"/>
            </c:ext>
          </c:extLst>
        </c:ser>
        <c:ser>
          <c:idx val="4"/>
          <c:order val="4"/>
          <c:tx>
            <c:v>2022</c:v>
          </c:tx>
          <c:spPr>
            <a:ln w="50800" cap="rnd" cmpd="thickThin" algn="ctr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Sheet1!$A$2:$A$49</c:f>
              <c:strCache>
                <c:ptCount val="48"/>
                <c:pt idx="0">
                  <c:v>Jan</c:v>
                </c:pt>
                <c:pt idx="1">
                  <c:v>Jan</c:v>
                </c:pt>
                <c:pt idx="2">
                  <c:v>Jan</c:v>
                </c:pt>
                <c:pt idx="3">
                  <c:v>Jan</c:v>
                </c:pt>
                <c:pt idx="4">
                  <c:v>Feb</c:v>
                </c:pt>
                <c:pt idx="5">
                  <c:v>Feb</c:v>
                </c:pt>
                <c:pt idx="6">
                  <c:v>Feb</c:v>
                </c:pt>
                <c:pt idx="7">
                  <c:v>Feb</c:v>
                </c:pt>
                <c:pt idx="8">
                  <c:v>Mar</c:v>
                </c:pt>
                <c:pt idx="9">
                  <c:v>Mar</c:v>
                </c:pt>
                <c:pt idx="10">
                  <c:v>Mar</c:v>
                </c:pt>
                <c:pt idx="11">
                  <c:v>Mar</c:v>
                </c:pt>
                <c:pt idx="12">
                  <c:v>Apr</c:v>
                </c:pt>
                <c:pt idx="13">
                  <c:v>Apr</c:v>
                </c:pt>
                <c:pt idx="14">
                  <c:v>Apr</c:v>
                </c:pt>
                <c:pt idx="15">
                  <c:v>Apr</c:v>
                </c:pt>
                <c:pt idx="16">
                  <c:v>May</c:v>
                </c:pt>
                <c:pt idx="17">
                  <c:v>May</c:v>
                </c:pt>
                <c:pt idx="18">
                  <c:v>May</c:v>
                </c:pt>
                <c:pt idx="19">
                  <c:v>May</c:v>
                </c:pt>
                <c:pt idx="20">
                  <c:v>Jun</c:v>
                </c:pt>
                <c:pt idx="21">
                  <c:v>Jun</c:v>
                </c:pt>
                <c:pt idx="22">
                  <c:v>Jun</c:v>
                </c:pt>
                <c:pt idx="23">
                  <c:v>Jun</c:v>
                </c:pt>
                <c:pt idx="24">
                  <c:v>Jul</c:v>
                </c:pt>
                <c:pt idx="25">
                  <c:v>Jul</c:v>
                </c:pt>
                <c:pt idx="26">
                  <c:v>Jul</c:v>
                </c:pt>
                <c:pt idx="27">
                  <c:v>Jul</c:v>
                </c:pt>
                <c:pt idx="28">
                  <c:v>Aug</c:v>
                </c:pt>
                <c:pt idx="29">
                  <c:v>Aug</c:v>
                </c:pt>
                <c:pt idx="30">
                  <c:v>Aug</c:v>
                </c:pt>
                <c:pt idx="31">
                  <c:v>Aug</c:v>
                </c:pt>
                <c:pt idx="32">
                  <c:v>Sep</c:v>
                </c:pt>
                <c:pt idx="33">
                  <c:v>Sep</c:v>
                </c:pt>
                <c:pt idx="34">
                  <c:v>Sep</c:v>
                </c:pt>
                <c:pt idx="35">
                  <c:v>Sep</c:v>
                </c:pt>
                <c:pt idx="36">
                  <c:v>Oct</c:v>
                </c:pt>
                <c:pt idx="37">
                  <c:v>Oct</c:v>
                </c:pt>
                <c:pt idx="38">
                  <c:v>Oct</c:v>
                </c:pt>
                <c:pt idx="39">
                  <c:v>Oct</c:v>
                </c:pt>
                <c:pt idx="40">
                  <c:v>Nov</c:v>
                </c:pt>
                <c:pt idx="41">
                  <c:v>Nov</c:v>
                </c:pt>
                <c:pt idx="42">
                  <c:v>Nov</c:v>
                </c:pt>
                <c:pt idx="43">
                  <c:v>Nov</c:v>
                </c:pt>
                <c:pt idx="44">
                  <c:v>Dec</c:v>
                </c:pt>
                <c:pt idx="45">
                  <c:v>Dec</c:v>
                </c:pt>
                <c:pt idx="46">
                  <c:v>Dec</c:v>
                </c:pt>
                <c:pt idx="47">
                  <c:v>Dec</c:v>
                </c:pt>
              </c:strCache>
            </c:strRef>
          </c:cat>
          <c:val>
            <c:numRef>
              <c:f>Sheet1!$F$2:$F$49</c:f>
              <c:numCache>
                <c:formatCode>0.00</c:formatCode>
                <c:ptCount val="48"/>
                <c:pt idx="0">
                  <c:v>1.45</c:v>
                </c:pt>
                <c:pt idx="1">
                  <c:v>1.45</c:v>
                </c:pt>
                <c:pt idx="2">
                  <c:v>1.45</c:v>
                </c:pt>
                <c:pt idx="3">
                  <c:v>1.58</c:v>
                </c:pt>
                <c:pt idx="4">
                  <c:v>1.63</c:v>
                </c:pt>
                <c:pt idx="5">
                  <c:v>1.67</c:v>
                </c:pt>
                <c:pt idx="6">
                  <c:v>1.65</c:v>
                </c:pt>
                <c:pt idx="7">
                  <c:v>1.73</c:v>
                </c:pt>
                <c:pt idx="8">
                  <c:v>1.75</c:v>
                </c:pt>
                <c:pt idx="9">
                  <c:v>1.77</c:v>
                </c:pt>
                <c:pt idx="10">
                  <c:v>1.8</c:v>
                </c:pt>
                <c:pt idx="11">
                  <c:v>1.8</c:v>
                </c:pt>
                <c:pt idx="12">
                  <c:v>1.8</c:v>
                </c:pt>
                <c:pt idx="13">
                  <c:v>1.8</c:v>
                </c:pt>
                <c:pt idx="14">
                  <c:v>1.78</c:v>
                </c:pt>
                <c:pt idx="15">
                  <c:v>1.74</c:v>
                </c:pt>
                <c:pt idx="16">
                  <c:v>1.72</c:v>
                </c:pt>
                <c:pt idx="17">
                  <c:v>1.7</c:v>
                </c:pt>
                <c:pt idx="18">
                  <c:v>1.67</c:v>
                </c:pt>
                <c:pt idx="19">
                  <c:v>1.71</c:v>
                </c:pt>
                <c:pt idx="20">
                  <c:v>1.75</c:v>
                </c:pt>
                <c:pt idx="21">
                  <c:v>1.8</c:v>
                </c:pt>
                <c:pt idx="22">
                  <c:v>1.84</c:v>
                </c:pt>
                <c:pt idx="23">
                  <c:v>1.82</c:v>
                </c:pt>
                <c:pt idx="24">
                  <c:v>1.6</c:v>
                </c:pt>
                <c:pt idx="25">
                  <c:v>1.6</c:v>
                </c:pt>
                <c:pt idx="26">
                  <c:v>1.5</c:v>
                </c:pt>
                <c:pt idx="27">
                  <c:v>1.47</c:v>
                </c:pt>
                <c:pt idx="28">
                  <c:v>1.62</c:v>
                </c:pt>
                <c:pt idx="29">
                  <c:v>1.72</c:v>
                </c:pt>
                <c:pt idx="30">
                  <c:v>1.7</c:v>
                </c:pt>
                <c:pt idx="31">
                  <c:v>1.8</c:v>
                </c:pt>
                <c:pt idx="32">
                  <c:v>1.75</c:v>
                </c:pt>
                <c:pt idx="33">
                  <c:v>1.75</c:v>
                </c:pt>
                <c:pt idx="34">
                  <c:v>1.69</c:v>
                </c:pt>
                <c:pt idx="35">
                  <c:v>1.67</c:v>
                </c:pt>
                <c:pt idx="36">
                  <c:v>1.59</c:v>
                </c:pt>
                <c:pt idx="37">
                  <c:v>1.51</c:v>
                </c:pt>
                <c:pt idx="38">
                  <c:v>1.49</c:v>
                </c:pt>
                <c:pt idx="39">
                  <c:v>1.49</c:v>
                </c:pt>
                <c:pt idx="40">
                  <c:v>1.51</c:v>
                </c:pt>
                <c:pt idx="41">
                  <c:v>1.5</c:v>
                </c:pt>
                <c:pt idx="42">
                  <c:v>1.52</c:v>
                </c:pt>
                <c:pt idx="43">
                  <c:v>1.52</c:v>
                </c:pt>
                <c:pt idx="44">
                  <c:v>1.52</c:v>
                </c:pt>
                <c:pt idx="45">
                  <c:v>1.5</c:v>
                </c:pt>
                <c:pt idx="46">
                  <c:v>1.52</c:v>
                </c:pt>
                <c:pt idx="47">
                  <c:v>1.52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9413-490F-AE7D-1FCCE901A7AB}"/>
            </c:ext>
          </c:extLst>
        </c:ser>
        <c:ser>
          <c:idx val="5"/>
          <c:order val="5"/>
          <c:tx>
            <c:v>2023</c:v>
          </c:tx>
          <c:spPr>
            <a:ln w="50800" cap="rnd" cmpd="sng" algn="ctr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Sheet1!$A$2:$A$49</c:f>
              <c:strCache>
                <c:ptCount val="48"/>
                <c:pt idx="0">
                  <c:v>Jan</c:v>
                </c:pt>
                <c:pt idx="1">
                  <c:v>Jan</c:v>
                </c:pt>
                <c:pt idx="2">
                  <c:v>Jan</c:v>
                </c:pt>
                <c:pt idx="3">
                  <c:v>Jan</c:v>
                </c:pt>
                <c:pt idx="4">
                  <c:v>Feb</c:v>
                </c:pt>
                <c:pt idx="5">
                  <c:v>Feb</c:v>
                </c:pt>
                <c:pt idx="6">
                  <c:v>Feb</c:v>
                </c:pt>
                <c:pt idx="7">
                  <c:v>Feb</c:v>
                </c:pt>
                <c:pt idx="8">
                  <c:v>Mar</c:v>
                </c:pt>
                <c:pt idx="9">
                  <c:v>Mar</c:v>
                </c:pt>
                <c:pt idx="10">
                  <c:v>Mar</c:v>
                </c:pt>
                <c:pt idx="11">
                  <c:v>Mar</c:v>
                </c:pt>
                <c:pt idx="12">
                  <c:v>Apr</c:v>
                </c:pt>
                <c:pt idx="13">
                  <c:v>Apr</c:v>
                </c:pt>
                <c:pt idx="14">
                  <c:v>Apr</c:v>
                </c:pt>
                <c:pt idx="15">
                  <c:v>Apr</c:v>
                </c:pt>
                <c:pt idx="16">
                  <c:v>May</c:v>
                </c:pt>
                <c:pt idx="17">
                  <c:v>May</c:v>
                </c:pt>
                <c:pt idx="18">
                  <c:v>May</c:v>
                </c:pt>
                <c:pt idx="19">
                  <c:v>May</c:v>
                </c:pt>
                <c:pt idx="20">
                  <c:v>Jun</c:v>
                </c:pt>
                <c:pt idx="21">
                  <c:v>Jun</c:v>
                </c:pt>
                <c:pt idx="22">
                  <c:v>Jun</c:v>
                </c:pt>
                <c:pt idx="23">
                  <c:v>Jun</c:v>
                </c:pt>
                <c:pt idx="24">
                  <c:v>Jul</c:v>
                </c:pt>
                <c:pt idx="25">
                  <c:v>Jul</c:v>
                </c:pt>
                <c:pt idx="26">
                  <c:v>Jul</c:v>
                </c:pt>
                <c:pt idx="27">
                  <c:v>Jul</c:v>
                </c:pt>
                <c:pt idx="28">
                  <c:v>Aug</c:v>
                </c:pt>
                <c:pt idx="29">
                  <c:v>Aug</c:v>
                </c:pt>
                <c:pt idx="30">
                  <c:v>Aug</c:v>
                </c:pt>
                <c:pt idx="31">
                  <c:v>Aug</c:v>
                </c:pt>
                <c:pt idx="32">
                  <c:v>Sep</c:v>
                </c:pt>
                <c:pt idx="33">
                  <c:v>Sep</c:v>
                </c:pt>
                <c:pt idx="34">
                  <c:v>Sep</c:v>
                </c:pt>
                <c:pt idx="35">
                  <c:v>Sep</c:v>
                </c:pt>
                <c:pt idx="36">
                  <c:v>Oct</c:v>
                </c:pt>
                <c:pt idx="37">
                  <c:v>Oct</c:v>
                </c:pt>
                <c:pt idx="38">
                  <c:v>Oct</c:v>
                </c:pt>
                <c:pt idx="39">
                  <c:v>Oct</c:v>
                </c:pt>
                <c:pt idx="40">
                  <c:v>Nov</c:v>
                </c:pt>
                <c:pt idx="41">
                  <c:v>Nov</c:v>
                </c:pt>
                <c:pt idx="42">
                  <c:v>Nov</c:v>
                </c:pt>
                <c:pt idx="43">
                  <c:v>Nov</c:v>
                </c:pt>
                <c:pt idx="44">
                  <c:v>Dec</c:v>
                </c:pt>
                <c:pt idx="45">
                  <c:v>Dec</c:v>
                </c:pt>
                <c:pt idx="46">
                  <c:v>Dec</c:v>
                </c:pt>
                <c:pt idx="47">
                  <c:v>Dec</c:v>
                </c:pt>
              </c:strCache>
            </c:strRef>
          </c:cat>
          <c:val>
            <c:numRef>
              <c:f>Sheet1!$G$2:$G$49</c:f>
              <c:numCache>
                <c:formatCode>0.00</c:formatCode>
                <c:ptCount val="48"/>
                <c:pt idx="0">
                  <c:v>1.52</c:v>
                </c:pt>
                <c:pt idx="1">
                  <c:v>1.6</c:v>
                </c:pt>
                <c:pt idx="2">
                  <c:v>1.6</c:v>
                </c:pt>
                <c:pt idx="3">
                  <c:v>1.78</c:v>
                </c:pt>
                <c:pt idx="4">
                  <c:v>1.8</c:v>
                </c:pt>
                <c:pt idx="5">
                  <c:v>1.83</c:v>
                </c:pt>
                <c:pt idx="6">
                  <c:v>1.85</c:v>
                </c:pt>
                <c:pt idx="7">
                  <c:v>1.92</c:v>
                </c:pt>
                <c:pt idx="8">
                  <c:v>1.95</c:v>
                </c:pt>
                <c:pt idx="9">
                  <c:v>1.9</c:v>
                </c:pt>
                <c:pt idx="10">
                  <c:v>1.95</c:v>
                </c:pt>
                <c:pt idx="11">
                  <c:v>2</c:v>
                </c:pt>
                <c:pt idx="12">
                  <c:v>1.98</c:v>
                </c:pt>
                <c:pt idx="13">
                  <c:v>2</c:v>
                </c:pt>
                <c:pt idx="14">
                  <c:v>1.94</c:v>
                </c:pt>
                <c:pt idx="15">
                  <c:v>1.94</c:v>
                </c:pt>
                <c:pt idx="16">
                  <c:v>1.96</c:v>
                </c:pt>
                <c:pt idx="17">
                  <c:v>1.96</c:v>
                </c:pt>
                <c:pt idx="18">
                  <c:v>2</c:v>
                </c:pt>
                <c:pt idx="19">
                  <c:v>2.0499999999999998</c:v>
                </c:pt>
                <c:pt idx="20">
                  <c:v>2.08</c:v>
                </c:pt>
                <c:pt idx="21">
                  <c:v>2.08</c:v>
                </c:pt>
                <c:pt idx="22">
                  <c:v>2.08</c:v>
                </c:pt>
                <c:pt idx="23">
                  <c:v>2.1</c:v>
                </c:pt>
                <c:pt idx="24">
                  <c:v>2.1</c:v>
                </c:pt>
                <c:pt idx="25">
                  <c:v>2.12</c:v>
                </c:pt>
                <c:pt idx="26">
                  <c:v>2.12</c:v>
                </c:pt>
                <c:pt idx="27">
                  <c:v>2.15</c:v>
                </c:pt>
                <c:pt idx="28">
                  <c:v>2.2000000000000002</c:v>
                </c:pt>
                <c:pt idx="29">
                  <c:v>2.1800000000000002</c:v>
                </c:pt>
                <c:pt idx="30">
                  <c:v>2.16</c:v>
                </c:pt>
                <c:pt idx="31">
                  <c:v>2.1800000000000002</c:v>
                </c:pt>
                <c:pt idx="32">
                  <c:v>2.1800000000000002</c:v>
                </c:pt>
                <c:pt idx="33">
                  <c:v>2.1800000000000002</c:v>
                </c:pt>
                <c:pt idx="34">
                  <c:v>2.2000000000000002</c:v>
                </c:pt>
                <c:pt idx="35">
                  <c:v>2.12</c:v>
                </c:pt>
                <c:pt idx="36">
                  <c:v>2.0499999999999998</c:v>
                </c:pt>
                <c:pt idx="37">
                  <c:v>2.0699999999999998</c:v>
                </c:pt>
                <c:pt idx="38">
                  <c:v>2.02</c:v>
                </c:pt>
                <c:pt idx="39">
                  <c:v>1.96</c:v>
                </c:pt>
                <c:pt idx="40">
                  <c:v>2.0499999999999998</c:v>
                </c:pt>
                <c:pt idx="41">
                  <c:v>1.99</c:v>
                </c:pt>
                <c:pt idx="42">
                  <c:v>1.92</c:v>
                </c:pt>
                <c:pt idx="43">
                  <c:v>1.96</c:v>
                </c:pt>
                <c:pt idx="44">
                  <c:v>1.92</c:v>
                </c:pt>
                <c:pt idx="45">
                  <c:v>1.87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413-490F-AE7D-1FCCE901A7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dropLines>
        <c:smooth val="0"/>
        <c:axId val="-874251568"/>
        <c:axId val="-874242320"/>
      </c:lineChart>
      <c:catAx>
        <c:axId val="-8742515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74242320"/>
        <c:crosses val="autoZero"/>
        <c:auto val="1"/>
        <c:lblAlgn val="ctr"/>
        <c:lblOffset val="100"/>
        <c:noMultiLvlLbl val="0"/>
      </c:catAx>
      <c:valAx>
        <c:axId val="-874242320"/>
        <c:scaling>
          <c:orientation val="minMax"/>
          <c:min val="0.8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74251568"/>
        <c:crosses val="autoZero"/>
        <c:crossBetween val="midCat"/>
        <c:majorUnit val="5.000000000000001E-2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523349601056864"/>
          <c:y val="0.90002253808892885"/>
          <c:w val="0.79727111987525445"/>
          <c:h val="7.32914525033314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38100" cap="sq" cmpd="sng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1EAFF-6670-41A7-A18B-00717DA9A1AC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ABCBE-38A9-41E0-AE17-BE1D3C0BC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49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2E3A9-656D-455D-9DC2-6E1C3803815C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35E3B-8E65-48D8-A778-0ED614576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1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35E3B-8E65-48D8-A778-0ED614576F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27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35E3B-8E65-48D8-A778-0ED614576F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95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35E3B-8E65-48D8-A778-0ED614576F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69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518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2653489"/>
            <a:ext cx="9144000" cy="42045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146228"/>
            <a:ext cx="6400800" cy="637565"/>
          </a:xfrm>
        </p:spPr>
        <p:txBody>
          <a:bodyPr>
            <a:noAutofit/>
          </a:bodyPr>
          <a:lstStyle>
            <a:lvl1pPr marL="0" indent="0" algn="ctr">
              <a:buNone/>
              <a:defRPr sz="3600" baseline="0">
                <a:solidFill>
                  <a:srgbClr val="951823"/>
                </a:solidFill>
                <a:latin typeface="Rockwell"/>
                <a:cs typeface="Rockwel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920203" y="4950346"/>
            <a:ext cx="3308350" cy="528638"/>
          </a:xfrm>
        </p:spPr>
        <p:txBody>
          <a:bodyPr>
            <a:normAutofit/>
          </a:bodyPr>
          <a:lstStyle>
            <a:lvl1pPr algn="ctr">
              <a:defRPr sz="1800"/>
            </a:lvl1pPr>
          </a:lstStyle>
          <a:p>
            <a:pPr lvl="0"/>
            <a:r>
              <a:rPr lang="en-US" dirty="0"/>
              <a:t>Presenter: Name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30258" y="6402387"/>
            <a:ext cx="1684068" cy="34752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Date:</a:t>
            </a:r>
          </a:p>
        </p:txBody>
      </p:sp>
      <p:pic>
        <p:nvPicPr>
          <p:cNvPr id="2" name="Picture 1" descr="CavinessBeef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1757906"/>
            <a:ext cx="4803648" cy="224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04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2405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247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AAED4C-05EA-624B-AC71-65A376419909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8FCD54-E9DF-4A4A-B160-A10AE5C524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0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AAED4C-05EA-624B-AC71-65A376419909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8FCD54-E9DF-4A4A-B160-A10AE5C524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341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AAED4C-05EA-624B-AC71-65A376419909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8FCD54-E9DF-4A4A-B160-A10AE5C524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29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AAED4C-05EA-624B-AC71-65A376419909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8FCD54-E9DF-4A4A-B160-A10AE5C524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439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AAED4C-05EA-624B-AC71-65A376419909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8FCD54-E9DF-4A4A-B160-A10AE5C524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875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806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3976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56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1046" y="355090"/>
            <a:ext cx="8515975" cy="563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3611172" cy="3766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 descr="cattle_bar_black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3056"/>
            <a:ext cx="9144000" cy="69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6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txStyles>
    <p:titleStyle>
      <a:lvl1pPr marL="0" indent="0" algn="l" defTabSz="4572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951823"/>
          </a:solidFill>
          <a:latin typeface="Rockwell"/>
          <a:ea typeface="+mj-ea"/>
          <a:cs typeface="Rockwell"/>
        </a:defRPr>
      </a:lvl1pPr>
    </p:titleStyle>
    <p:bodyStyle>
      <a:lvl1pPr marL="0" indent="0" algn="l" defTabSz="457200" rtl="0" eaLnBrk="1" latinLnBrk="0" hangingPunct="1">
        <a:spcBef>
          <a:spcPts val="0"/>
        </a:spcBef>
        <a:spcAft>
          <a:spcPts val="1200"/>
        </a:spcAft>
        <a:buFont typeface="Arial"/>
        <a:buNone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455613" indent="-225425" algn="l" defTabSz="457200" rtl="0" eaLnBrk="1" latinLnBrk="0" hangingPunct="1">
        <a:spcBef>
          <a:spcPct val="20000"/>
        </a:spcBef>
        <a:buFont typeface="Arial"/>
        <a:buChar char="•"/>
        <a:tabLst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915988" indent="-230188" algn="l" defTabSz="457200" rtl="0" eaLnBrk="1" latinLnBrk="0" hangingPunct="1">
        <a:spcBef>
          <a:spcPct val="20000"/>
        </a:spcBef>
        <a:buFont typeface="Lucida Grande"/>
        <a:buChar char="-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>
              <a:alpha val="9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86940" y="2148840"/>
            <a:ext cx="4646675" cy="2508504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2176272" y="2145792"/>
            <a:ext cx="4668520" cy="2513330"/>
          </a:xfrm>
          <a:custGeom>
            <a:avLst/>
            <a:gdLst/>
            <a:ahLst/>
            <a:cxnLst/>
            <a:rect l="l" t="t" r="r" b="b"/>
            <a:pathLst>
              <a:path w="4668520" h="2513329">
                <a:moveTo>
                  <a:pt x="4668012" y="0"/>
                </a:moveTo>
                <a:lnTo>
                  <a:pt x="0" y="0"/>
                </a:lnTo>
                <a:lnTo>
                  <a:pt x="0" y="2513075"/>
                </a:lnTo>
                <a:lnTo>
                  <a:pt x="4668012" y="2513075"/>
                </a:lnTo>
                <a:lnTo>
                  <a:pt x="4668012" y="0"/>
                </a:lnTo>
                <a:close/>
              </a:path>
            </a:pathLst>
          </a:custGeom>
          <a:solidFill>
            <a:srgbClr val="0D0D0D">
              <a:alpha val="870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6804" y="5948171"/>
            <a:ext cx="1133856" cy="7757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2205" y="245109"/>
            <a:ext cx="5819140" cy="733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56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6E21CC-EFDD-D65D-8770-246684D65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8" y="51619"/>
            <a:ext cx="9033387" cy="589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51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4DAAB0-C273-453B-A3A9-E788E4646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Breaking Utility Cow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E08DCB-CA3A-47C1-92AE-ADC01111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0" y="1422400"/>
            <a:ext cx="4397829" cy="345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20B361-5CBF-4A95-AF7F-0DB41B8EE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943" y="918964"/>
            <a:ext cx="4149077" cy="51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07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xmlns="" id="{27592453-56A1-6E17-6186-D248365561B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754911" y="1342103"/>
            <a:ext cx="9405310" cy="4054475"/>
            <a:chOff x="-116" y="467"/>
            <a:chExt cx="5622" cy="2554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xmlns="" id="{4E2A2D66-C910-681F-E51D-A30523F1A61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116" y="667"/>
              <a:ext cx="5622" cy="2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xmlns="" id="{7541EFCD-B3E4-BA94-4713-2B62C317C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" y="467"/>
              <a:ext cx="71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Bulls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xmlns="" id="{FB415C24-E00C-9205-20DE-49476A0DB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7" y="467"/>
              <a:ext cx="217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xmlns="" id="{582A1AB1-51EF-E09E-1C13-05D4B72F8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" y="882"/>
              <a:ext cx="553" cy="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xmlns="" id="{20DB779E-5B22-8585-B2C8-78D016116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" y="1112"/>
              <a:ext cx="233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xmlns="" id="{C87B8C6C-7EC0-512D-E71F-6B47DCE79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" y="1141"/>
              <a:ext cx="158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xmlns="" id="{37651222-322A-876A-868F-9DD8D57F2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" y="1127"/>
              <a:ext cx="2993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93 to 95 percent lean trimmings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xmlns="" id="{CCA321B5-2506-35ED-A03D-1B8F23048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8" y="1034"/>
              <a:ext cx="217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xmlns="" id="{EED16A54-A290-139A-F0C6-1CBF0F21A9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" y="1511"/>
              <a:ext cx="233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xmlns="" id="{F5D9F8DA-944D-26C8-59FF-04DD77ACC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" y="1540"/>
              <a:ext cx="158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xmlns="" id="{92F4E867-FF89-2C04-7757-46777FAAD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" y="1526"/>
              <a:ext cx="4119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Average yield 50 to 55 percent of live weight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xmlns="" id="{7E27A637-534D-67F1-57A9-592A4D290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8" y="1433"/>
              <a:ext cx="217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xmlns="" id="{63EE763D-5058-FB25-9419-3A72E32C7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" y="190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xmlns="" id="{7C2CB492-4817-8825-DEB8-6F58DF71C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" y="1924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xmlns="" id="{2FC8ED72-5911-7C34-D964-6A8393E50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" y="1924"/>
              <a:ext cx="66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0">
              <a:extLst>
                <a:ext uri="{FF2B5EF4-FFF2-40B4-BE49-F238E27FC236}">
                  <a16:creationId xmlns:a16="http://schemas.microsoft.com/office/drawing/2014/main" xmlns="" id="{1BAE44D9-9F97-2786-6FE0-06763D339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" y="2307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xmlns="" id="{E70F3986-0E1D-D128-4DBC-07E336893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5" y="2214"/>
              <a:ext cx="217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3136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7642EE-0C65-4B5A-9F59-97FB6DC84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59" y="813391"/>
            <a:ext cx="8197702" cy="429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56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81054E7-18B1-F818-8747-C6B1C48E51E7}"/>
              </a:ext>
            </a:extLst>
          </p:cNvPr>
          <p:cNvSpPr txBox="1"/>
          <p:nvPr/>
        </p:nvSpPr>
        <p:spPr>
          <a:xfrm>
            <a:off x="520995" y="398721"/>
            <a:ext cx="8261498" cy="527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Bulls								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Weight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Accumulated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			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Break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Discount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800 &amp; up - Bull base price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700 to 799 - Bull base price less $.01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600 to 699 - Bull base price less $.02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550 to 599 - Bull base price less $.03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500 to 549 - Cutter cow base price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450 to 499 - Cutter cow base price less $.03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400 to 449 - Cutter cow base price less $.09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350 to 399 - Cutter cow base price less $.15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300 to 349 - Cutter cow base price less $.21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250 to 299 - Cutter cow base price less $.27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to 249 - Cutter cow base price less $.33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150 to 199 - Cutter cow base price less $.39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to 149 - Cutter cow base price less $.45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6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26A433-60DF-436E-56D3-1703AB788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79" y="303027"/>
            <a:ext cx="8341242" cy="568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7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BF4ACE-83E1-0102-45C4-327A46951BC7}"/>
              </a:ext>
            </a:extLst>
          </p:cNvPr>
          <p:cNvSpPr txBox="1"/>
          <p:nvPr/>
        </p:nvSpPr>
        <p:spPr>
          <a:xfrm>
            <a:off x="1548364" y="531628"/>
            <a:ext cx="6204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Cutter Cow Weight 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34E0E4-EA54-B123-B674-EB0A30CDA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270641"/>
            <a:ext cx="8266471" cy="455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4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 descr="Chart type: Line. Multiple values by 'Date'&#10;&#10;Description automatically generated">
            <a:extLst>
              <a:ext uri="{FF2B5EF4-FFF2-40B4-BE49-F238E27FC236}">
                <a16:creationId xmlns:a16="http://schemas.microsoft.com/office/drawing/2014/main" xmlns="" id="{3C8CBB20-93B2-4E31-9C41-3980F21AAA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6936135"/>
              </p:ext>
            </p:extLst>
          </p:nvPr>
        </p:nvGraphicFramePr>
        <p:xfrm>
          <a:off x="-1111321" y="30309"/>
          <a:ext cx="11148456" cy="6797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48625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25D0664D-6056-EF5A-3CAD-8A43D4E6D3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9469766"/>
              </p:ext>
            </p:extLst>
          </p:nvPr>
        </p:nvGraphicFramePr>
        <p:xfrm>
          <a:off x="919716" y="483781"/>
          <a:ext cx="7405577" cy="4444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Worksheet" r:id="rId3" imgW="4200519" imgH="1247841" progId="Excel.Sheet.12">
                  <p:embed/>
                </p:oleObj>
              </mc:Choice>
              <mc:Fallback>
                <p:oleObj name="Worksheet" r:id="rId3" imgW="4200519" imgH="1247841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25D0664D-6056-EF5A-3CAD-8A43D4E6D3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9716" y="483781"/>
                        <a:ext cx="7405577" cy="4444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2936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cattle&#10;&#10;Description automatically generated with medium confidence">
            <a:extLst>
              <a:ext uri="{FF2B5EF4-FFF2-40B4-BE49-F238E27FC236}">
                <a16:creationId xmlns:a16="http://schemas.microsoft.com/office/drawing/2014/main" xmlns="" id="{8C871FFC-EE5B-0E1C-66C4-35FD6B9311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67833" y="249865"/>
            <a:ext cx="8373139" cy="578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70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76241" y="1713018"/>
            <a:ext cx="7311390" cy="3941445"/>
            <a:chOff x="976241" y="1713018"/>
            <a:chExt cx="7311390" cy="3941445"/>
          </a:xfrm>
        </p:grpSpPr>
        <p:sp>
          <p:nvSpPr>
            <p:cNvPr id="3" name="object 3"/>
            <p:cNvSpPr/>
            <p:nvPr/>
          </p:nvSpPr>
          <p:spPr>
            <a:xfrm>
              <a:off x="1094811" y="1717781"/>
              <a:ext cx="7169784" cy="3672204"/>
            </a:xfrm>
            <a:custGeom>
              <a:avLst/>
              <a:gdLst/>
              <a:ahLst/>
              <a:cxnLst/>
              <a:rect l="l" t="t" r="r" b="b"/>
              <a:pathLst>
                <a:path w="7169784" h="3672204">
                  <a:moveTo>
                    <a:pt x="0" y="3671893"/>
                  </a:moveTo>
                  <a:lnTo>
                    <a:pt x="0" y="0"/>
                  </a:lnTo>
                </a:path>
                <a:path w="7169784" h="3672204">
                  <a:moveTo>
                    <a:pt x="0" y="3671893"/>
                  </a:moveTo>
                  <a:lnTo>
                    <a:pt x="7169468" y="3671893"/>
                  </a:lnTo>
                </a:path>
              </a:pathLst>
            </a:custGeom>
            <a:ln w="830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6241" y="2003985"/>
              <a:ext cx="7310942" cy="222157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94811" y="5297916"/>
              <a:ext cx="0" cy="351790"/>
            </a:xfrm>
            <a:custGeom>
              <a:avLst/>
              <a:gdLst/>
              <a:ahLst/>
              <a:cxnLst/>
              <a:rect l="l" t="t" r="r" b="b"/>
              <a:pathLst>
                <a:path h="351789">
                  <a:moveTo>
                    <a:pt x="0" y="0"/>
                  </a:moveTo>
                  <a:lnTo>
                    <a:pt x="0" y="351288"/>
                  </a:lnTo>
                </a:path>
              </a:pathLst>
            </a:custGeom>
            <a:ln w="9043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31143" y="5678343"/>
            <a:ext cx="513715" cy="200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1" i="0" u="none" strike="noStrike" kern="0" cap="none" spc="9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1/7/23</a:t>
            </a:r>
            <a:endParaRPr kumimoji="0" sz="11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78867" y="5297916"/>
            <a:ext cx="0" cy="168275"/>
          </a:xfrm>
          <a:custGeom>
            <a:avLst/>
            <a:gdLst/>
            <a:ahLst/>
            <a:cxnLst/>
            <a:rect l="l" t="t" r="r" b="b"/>
            <a:pathLst>
              <a:path h="168275">
                <a:moveTo>
                  <a:pt x="0" y="0"/>
                </a:moveTo>
                <a:lnTo>
                  <a:pt x="0" y="167976"/>
                </a:lnTo>
              </a:path>
            </a:pathLst>
          </a:custGeom>
          <a:ln w="9043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69738" y="5502590"/>
            <a:ext cx="613410" cy="200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1" i="0" u="none" strike="noStrike" kern="0" cap="none" spc="95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2/11/23</a:t>
            </a:r>
            <a:endParaRPr kumimoji="0" sz="11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71947" y="5297916"/>
            <a:ext cx="0" cy="351790"/>
          </a:xfrm>
          <a:custGeom>
            <a:avLst/>
            <a:gdLst/>
            <a:ahLst/>
            <a:cxnLst/>
            <a:rect l="l" t="t" r="r" b="b"/>
            <a:pathLst>
              <a:path h="351789">
                <a:moveTo>
                  <a:pt x="0" y="0"/>
                </a:moveTo>
                <a:lnTo>
                  <a:pt x="0" y="351288"/>
                </a:lnTo>
              </a:path>
            </a:pathLst>
          </a:custGeom>
          <a:ln w="9043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62798" y="5678343"/>
            <a:ext cx="613410" cy="200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1" i="0" u="none" strike="noStrike" kern="0" cap="none" spc="95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3/18/23</a:t>
            </a:r>
            <a:endParaRPr kumimoji="0" sz="11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65334" y="5297916"/>
            <a:ext cx="0" cy="168275"/>
          </a:xfrm>
          <a:custGeom>
            <a:avLst/>
            <a:gdLst/>
            <a:ahLst/>
            <a:cxnLst/>
            <a:rect l="l" t="t" r="r" b="b"/>
            <a:pathLst>
              <a:path h="168275">
                <a:moveTo>
                  <a:pt x="0" y="0"/>
                </a:moveTo>
                <a:lnTo>
                  <a:pt x="0" y="167976"/>
                </a:lnTo>
              </a:path>
            </a:pathLst>
          </a:custGeom>
          <a:ln w="9043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56185" y="5502590"/>
            <a:ext cx="613410" cy="200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1" i="0" u="none" strike="noStrike" kern="0" cap="none" spc="95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4/22/23</a:t>
            </a:r>
            <a:endParaRPr kumimoji="0" sz="11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58415" y="5297916"/>
            <a:ext cx="0" cy="351790"/>
          </a:xfrm>
          <a:custGeom>
            <a:avLst/>
            <a:gdLst/>
            <a:ahLst/>
            <a:cxnLst/>
            <a:rect l="l" t="t" r="r" b="b"/>
            <a:pathLst>
              <a:path h="351789">
                <a:moveTo>
                  <a:pt x="0" y="0"/>
                </a:moveTo>
                <a:lnTo>
                  <a:pt x="0" y="351288"/>
                </a:lnTo>
              </a:path>
            </a:pathLst>
          </a:custGeom>
          <a:ln w="9043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49266" y="5678343"/>
            <a:ext cx="613410" cy="200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1" i="0" u="none" strike="noStrike" kern="0" cap="none" spc="95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5/27/23</a:t>
            </a:r>
            <a:endParaRPr kumimoji="0" sz="11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42788" y="5297916"/>
            <a:ext cx="0" cy="168275"/>
          </a:xfrm>
          <a:custGeom>
            <a:avLst/>
            <a:gdLst/>
            <a:ahLst/>
            <a:cxnLst/>
            <a:rect l="l" t="t" r="r" b="b"/>
            <a:pathLst>
              <a:path h="168275">
                <a:moveTo>
                  <a:pt x="0" y="0"/>
                </a:moveTo>
                <a:lnTo>
                  <a:pt x="0" y="167976"/>
                </a:lnTo>
              </a:path>
            </a:pathLst>
          </a:custGeom>
          <a:ln w="9043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88340" y="5502590"/>
            <a:ext cx="513715" cy="200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1" i="0" u="none" strike="noStrike" kern="0" cap="none" spc="9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7/1/23</a:t>
            </a:r>
            <a:endParaRPr kumimoji="0" sz="11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235868" y="5297916"/>
            <a:ext cx="0" cy="351790"/>
          </a:xfrm>
          <a:custGeom>
            <a:avLst/>
            <a:gdLst/>
            <a:ahLst/>
            <a:cxnLst/>
            <a:rect l="l" t="t" r="r" b="b"/>
            <a:pathLst>
              <a:path h="351789">
                <a:moveTo>
                  <a:pt x="0" y="0"/>
                </a:moveTo>
                <a:lnTo>
                  <a:pt x="0" y="351288"/>
                </a:lnTo>
              </a:path>
            </a:pathLst>
          </a:custGeom>
          <a:ln w="9043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72406" y="5678343"/>
            <a:ext cx="513715" cy="200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1" i="0" u="none" strike="noStrike" kern="0" cap="none" spc="9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8/5/23</a:t>
            </a:r>
            <a:endParaRPr kumimoji="0" sz="11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929256" y="5297916"/>
            <a:ext cx="0" cy="168275"/>
          </a:xfrm>
          <a:custGeom>
            <a:avLst/>
            <a:gdLst/>
            <a:ahLst/>
            <a:cxnLst/>
            <a:rect l="l" t="t" r="r" b="b"/>
            <a:pathLst>
              <a:path h="168275">
                <a:moveTo>
                  <a:pt x="0" y="0"/>
                </a:moveTo>
                <a:lnTo>
                  <a:pt x="0" y="167976"/>
                </a:lnTo>
              </a:path>
            </a:pathLst>
          </a:custGeom>
          <a:ln w="9043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65589" y="5502590"/>
            <a:ext cx="513715" cy="200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1" i="0" u="none" strike="noStrike" kern="0" cap="none" spc="9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9/9/23</a:t>
            </a:r>
            <a:endParaRPr kumimoji="0" sz="11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622336" y="5297916"/>
            <a:ext cx="0" cy="351790"/>
          </a:xfrm>
          <a:custGeom>
            <a:avLst/>
            <a:gdLst/>
            <a:ahLst/>
            <a:cxnLst/>
            <a:rect l="l" t="t" r="r" b="b"/>
            <a:pathLst>
              <a:path h="351789">
                <a:moveTo>
                  <a:pt x="0" y="0"/>
                </a:moveTo>
                <a:lnTo>
                  <a:pt x="0" y="351288"/>
                </a:lnTo>
              </a:path>
            </a:pathLst>
          </a:custGeom>
          <a:ln w="9043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58384" y="5678343"/>
            <a:ext cx="704850" cy="200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1" i="0" u="none" strike="noStrike" kern="0" cap="none" spc="9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10/14/23</a:t>
            </a:r>
            <a:endParaRPr kumimoji="0" sz="11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306402" y="5297916"/>
            <a:ext cx="0" cy="168275"/>
          </a:xfrm>
          <a:custGeom>
            <a:avLst/>
            <a:gdLst/>
            <a:ahLst/>
            <a:cxnLst/>
            <a:rect l="l" t="t" r="r" b="b"/>
            <a:pathLst>
              <a:path h="168275">
                <a:moveTo>
                  <a:pt x="0" y="0"/>
                </a:moveTo>
                <a:lnTo>
                  <a:pt x="0" y="167976"/>
                </a:lnTo>
              </a:path>
            </a:pathLst>
          </a:custGeom>
          <a:ln w="9043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951772" y="5502590"/>
            <a:ext cx="704850" cy="200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1" i="0" u="none" strike="noStrike" kern="0" cap="none" spc="9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11/18/23</a:t>
            </a:r>
            <a:endParaRPr kumimoji="0" sz="11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999790" y="5297916"/>
            <a:ext cx="0" cy="351790"/>
          </a:xfrm>
          <a:custGeom>
            <a:avLst/>
            <a:gdLst/>
            <a:ahLst/>
            <a:cxnLst/>
            <a:rect l="l" t="t" r="r" b="b"/>
            <a:pathLst>
              <a:path h="351789">
                <a:moveTo>
                  <a:pt x="0" y="0"/>
                </a:moveTo>
                <a:lnTo>
                  <a:pt x="0" y="351288"/>
                </a:lnTo>
              </a:path>
            </a:pathLst>
          </a:custGeom>
          <a:ln w="9043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44852" y="5678343"/>
            <a:ext cx="704850" cy="200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1" i="0" u="none" strike="noStrike" kern="0" cap="none" spc="9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12/23/23</a:t>
            </a:r>
            <a:endParaRPr kumimoji="0" sz="11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976241" y="1706282"/>
            <a:ext cx="7929880" cy="3687445"/>
            <a:chOff x="976241" y="1706282"/>
            <a:chExt cx="7929880" cy="3687445"/>
          </a:xfrm>
        </p:grpSpPr>
        <p:sp>
          <p:nvSpPr>
            <p:cNvPr id="28" name="object 28"/>
            <p:cNvSpPr/>
            <p:nvPr/>
          </p:nvSpPr>
          <p:spPr>
            <a:xfrm>
              <a:off x="976241" y="1710066"/>
              <a:ext cx="237490" cy="3679825"/>
            </a:xfrm>
            <a:custGeom>
              <a:avLst/>
              <a:gdLst/>
              <a:ahLst/>
              <a:cxnLst/>
              <a:rect l="l" t="t" r="r" b="b"/>
              <a:pathLst>
                <a:path w="237490" h="3679825">
                  <a:moveTo>
                    <a:pt x="237149" y="3679608"/>
                  </a:moveTo>
                  <a:lnTo>
                    <a:pt x="0" y="3679608"/>
                  </a:lnTo>
                </a:path>
                <a:path w="237490" h="3679825">
                  <a:moveTo>
                    <a:pt x="237149" y="3068790"/>
                  </a:moveTo>
                  <a:lnTo>
                    <a:pt x="0" y="3068790"/>
                  </a:lnTo>
                </a:path>
                <a:path w="237490" h="3679825">
                  <a:moveTo>
                    <a:pt x="237149" y="0"/>
                  </a:moveTo>
                  <a:lnTo>
                    <a:pt x="0" y="0"/>
                  </a:lnTo>
                </a:path>
              </a:pathLst>
            </a:custGeom>
            <a:ln w="830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6612636" y="4411980"/>
              <a:ext cx="1775460" cy="539750"/>
            </a:xfrm>
            <a:custGeom>
              <a:avLst/>
              <a:gdLst/>
              <a:ahLst/>
              <a:cxnLst/>
              <a:rect l="l" t="t" r="r" b="b"/>
              <a:pathLst>
                <a:path w="1775459" h="539750">
                  <a:moveTo>
                    <a:pt x="1775460" y="0"/>
                  </a:moveTo>
                  <a:lnTo>
                    <a:pt x="0" y="0"/>
                  </a:lnTo>
                  <a:lnTo>
                    <a:pt x="0" y="539496"/>
                  </a:lnTo>
                  <a:lnTo>
                    <a:pt x="1775460" y="539496"/>
                  </a:lnTo>
                  <a:lnTo>
                    <a:pt x="17754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6612636" y="4411980"/>
              <a:ext cx="1775460" cy="539750"/>
            </a:xfrm>
            <a:custGeom>
              <a:avLst/>
              <a:gdLst/>
              <a:ahLst/>
              <a:cxnLst/>
              <a:rect l="l" t="t" r="r" b="b"/>
              <a:pathLst>
                <a:path w="1775459" h="539750">
                  <a:moveTo>
                    <a:pt x="0" y="539496"/>
                  </a:moveTo>
                  <a:lnTo>
                    <a:pt x="1775460" y="539496"/>
                  </a:lnTo>
                  <a:lnTo>
                    <a:pt x="1775460" y="0"/>
                  </a:lnTo>
                  <a:lnTo>
                    <a:pt x="0" y="0"/>
                  </a:lnTo>
                  <a:lnTo>
                    <a:pt x="0" y="539496"/>
                  </a:lnTo>
                  <a:close/>
                </a:path>
              </a:pathLst>
            </a:custGeom>
            <a:ln w="158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8292464" y="2920111"/>
              <a:ext cx="613410" cy="1815464"/>
            </a:xfrm>
            <a:custGeom>
              <a:avLst/>
              <a:gdLst/>
              <a:ahLst/>
              <a:cxnLst/>
              <a:rect l="l" t="t" r="r" b="b"/>
              <a:pathLst>
                <a:path w="613409" h="1815464">
                  <a:moveTo>
                    <a:pt x="595114" y="1191940"/>
                  </a:moveTo>
                  <a:lnTo>
                    <a:pt x="127761" y="1801114"/>
                  </a:lnTo>
                  <a:lnTo>
                    <a:pt x="125094" y="1804670"/>
                  </a:lnTo>
                  <a:lnTo>
                    <a:pt x="125729" y="1809622"/>
                  </a:lnTo>
                  <a:lnTo>
                    <a:pt x="129158" y="1812289"/>
                  </a:lnTo>
                  <a:lnTo>
                    <a:pt x="132714" y="1814957"/>
                  </a:lnTo>
                  <a:lnTo>
                    <a:pt x="137667" y="1814321"/>
                  </a:lnTo>
                  <a:lnTo>
                    <a:pt x="140334" y="1810765"/>
                  </a:lnTo>
                  <a:lnTo>
                    <a:pt x="610869" y="1197609"/>
                  </a:lnTo>
                  <a:lnTo>
                    <a:pt x="611712" y="1196466"/>
                  </a:lnTo>
                  <a:lnTo>
                    <a:pt x="597407" y="1196466"/>
                  </a:lnTo>
                  <a:lnTo>
                    <a:pt x="595114" y="1191940"/>
                  </a:lnTo>
                  <a:close/>
                </a:path>
                <a:path w="613409" h="1815464">
                  <a:moveTo>
                    <a:pt x="598169" y="1187958"/>
                  </a:moveTo>
                  <a:lnTo>
                    <a:pt x="595114" y="1191940"/>
                  </a:lnTo>
                  <a:lnTo>
                    <a:pt x="597407" y="1196466"/>
                  </a:lnTo>
                  <a:lnTo>
                    <a:pt x="598169" y="1187958"/>
                  </a:lnTo>
                  <a:close/>
                </a:path>
                <a:path w="613409" h="1815464">
                  <a:moveTo>
                    <a:pt x="610988" y="1187958"/>
                  </a:moveTo>
                  <a:lnTo>
                    <a:pt x="598169" y="1187958"/>
                  </a:lnTo>
                  <a:lnTo>
                    <a:pt x="597407" y="1196466"/>
                  </a:lnTo>
                  <a:lnTo>
                    <a:pt x="611712" y="1196466"/>
                  </a:lnTo>
                  <a:lnTo>
                    <a:pt x="612648" y="1195196"/>
                  </a:lnTo>
                  <a:lnTo>
                    <a:pt x="613028" y="1192021"/>
                  </a:lnTo>
                  <a:lnTo>
                    <a:pt x="610988" y="1187958"/>
                  </a:lnTo>
                  <a:close/>
                </a:path>
                <a:path w="613409" h="1815464">
                  <a:moveTo>
                    <a:pt x="41559" y="64295"/>
                  </a:moveTo>
                  <a:lnTo>
                    <a:pt x="27421" y="71457"/>
                  </a:lnTo>
                  <a:lnTo>
                    <a:pt x="595114" y="1191940"/>
                  </a:lnTo>
                  <a:lnTo>
                    <a:pt x="598169" y="1187958"/>
                  </a:lnTo>
                  <a:lnTo>
                    <a:pt x="610988" y="1187958"/>
                  </a:lnTo>
                  <a:lnTo>
                    <a:pt x="41559" y="64295"/>
                  </a:lnTo>
                  <a:close/>
                </a:path>
                <a:path w="613409" h="1815464">
                  <a:moveTo>
                    <a:pt x="0" y="0"/>
                  </a:moveTo>
                  <a:lnTo>
                    <a:pt x="507" y="85089"/>
                  </a:lnTo>
                  <a:lnTo>
                    <a:pt x="27421" y="71457"/>
                  </a:lnTo>
                  <a:lnTo>
                    <a:pt x="21716" y="60198"/>
                  </a:lnTo>
                  <a:lnTo>
                    <a:pt x="19684" y="56261"/>
                  </a:lnTo>
                  <a:lnTo>
                    <a:pt x="21208" y="51435"/>
                  </a:lnTo>
                  <a:lnTo>
                    <a:pt x="25145" y="49529"/>
                  </a:lnTo>
                  <a:lnTo>
                    <a:pt x="29082" y="47498"/>
                  </a:lnTo>
                  <a:lnTo>
                    <a:pt x="64163" y="47498"/>
                  </a:lnTo>
                  <a:lnTo>
                    <a:pt x="0" y="0"/>
                  </a:lnTo>
                  <a:close/>
                </a:path>
                <a:path w="613409" h="1815464">
                  <a:moveTo>
                    <a:pt x="29082" y="47498"/>
                  </a:moveTo>
                  <a:lnTo>
                    <a:pt x="25145" y="49529"/>
                  </a:lnTo>
                  <a:lnTo>
                    <a:pt x="21208" y="51435"/>
                  </a:lnTo>
                  <a:lnTo>
                    <a:pt x="19684" y="56261"/>
                  </a:lnTo>
                  <a:lnTo>
                    <a:pt x="21716" y="60198"/>
                  </a:lnTo>
                  <a:lnTo>
                    <a:pt x="27421" y="71457"/>
                  </a:lnTo>
                  <a:lnTo>
                    <a:pt x="41559" y="64295"/>
                  </a:lnTo>
                  <a:lnTo>
                    <a:pt x="35813" y="52959"/>
                  </a:lnTo>
                  <a:lnTo>
                    <a:pt x="33908" y="49022"/>
                  </a:lnTo>
                  <a:lnTo>
                    <a:pt x="29082" y="47498"/>
                  </a:lnTo>
                  <a:close/>
                </a:path>
                <a:path w="613409" h="1815464">
                  <a:moveTo>
                    <a:pt x="64163" y="47498"/>
                  </a:moveTo>
                  <a:lnTo>
                    <a:pt x="29082" y="47498"/>
                  </a:lnTo>
                  <a:lnTo>
                    <a:pt x="33908" y="49022"/>
                  </a:lnTo>
                  <a:lnTo>
                    <a:pt x="35813" y="52959"/>
                  </a:lnTo>
                  <a:lnTo>
                    <a:pt x="41559" y="64295"/>
                  </a:lnTo>
                  <a:lnTo>
                    <a:pt x="68452" y="50673"/>
                  </a:lnTo>
                  <a:lnTo>
                    <a:pt x="64163" y="4749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657808" y="5265921"/>
            <a:ext cx="244475" cy="2273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0" cap="none" spc="105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30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57808" y="4655335"/>
            <a:ext cx="244475" cy="2273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0" cap="none" spc="105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40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57808" y="1594259"/>
            <a:ext cx="244475" cy="26777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0" cap="none" spc="105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90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0" cap="none" spc="105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80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0" cap="none" spc="105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70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0" cap="none" spc="105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60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0" cap="none" spc="105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50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07661" y="1164312"/>
            <a:ext cx="538480" cy="46355"/>
          </a:xfrm>
          <a:custGeom>
            <a:avLst/>
            <a:gdLst/>
            <a:ahLst/>
            <a:cxnLst/>
            <a:rect l="l" t="t" r="r" b="b"/>
            <a:pathLst>
              <a:path w="538480" h="46355">
                <a:moveTo>
                  <a:pt x="538361" y="0"/>
                </a:moveTo>
                <a:lnTo>
                  <a:pt x="0" y="0"/>
                </a:lnTo>
                <a:lnTo>
                  <a:pt x="0" y="45774"/>
                </a:lnTo>
                <a:lnTo>
                  <a:pt x="538361" y="45774"/>
                </a:lnTo>
                <a:lnTo>
                  <a:pt x="538361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106024" y="1164343"/>
            <a:ext cx="548005" cy="53975"/>
          </a:xfrm>
          <a:custGeom>
            <a:avLst/>
            <a:gdLst/>
            <a:ahLst/>
            <a:cxnLst/>
            <a:rect l="l" t="t" r="r" b="b"/>
            <a:pathLst>
              <a:path w="548004" h="53975">
                <a:moveTo>
                  <a:pt x="547396" y="0"/>
                </a:moveTo>
                <a:lnTo>
                  <a:pt x="0" y="0"/>
                </a:lnTo>
                <a:lnTo>
                  <a:pt x="0" y="53543"/>
                </a:lnTo>
                <a:lnTo>
                  <a:pt x="547396" y="53543"/>
                </a:lnTo>
                <a:lnTo>
                  <a:pt x="54739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07661" y="1378104"/>
            <a:ext cx="538480" cy="0"/>
          </a:xfrm>
          <a:custGeom>
            <a:avLst/>
            <a:gdLst/>
            <a:ahLst/>
            <a:cxnLst/>
            <a:rect l="l" t="t" r="r" b="b"/>
            <a:pathLst>
              <a:path w="538480">
                <a:moveTo>
                  <a:pt x="0" y="0"/>
                </a:moveTo>
                <a:lnTo>
                  <a:pt x="538352" y="0"/>
                </a:lnTo>
              </a:path>
            </a:pathLst>
          </a:custGeom>
          <a:ln w="30657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615699" y="1053853"/>
            <a:ext cx="1187450" cy="40767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50" b="1" i="0" u="none" strike="noStrike" kern="0" cap="none" spc="11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2022</a:t>
            </a:r>
            <a:endParaRPr kumimoji="0" sz="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50" b="1" i="0" u="none" strike="noStrike" kern="0" cap="none" spc="13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2015</a:t>
            </a:r>
            <a:r>
              <a:rPr kumimoji="0" sz="950" b="1" i="0" u="none" strike="noStrike" kern="0" cap="none" spc="3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50" b="1" i="0" u="none" strike="noStrike" kern="0" cap="none" spc="65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r>
              <a:rPr kumimoji="0" sz="950" b="1" i="0" u="none" strike="noStrike" kern="0" cap="none" spc="145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50" b="1" i="0" u="none" strike="noStrike" kern="0" cap="none" spc="11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2019</a:t>
            </a:r>
            <a:r>
              <a:rPr kumimoji="0" sz="950" b="1" i="0" u="none" strike="noStrike" kern="0" cap="none" spc="105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50" b="1" i="0" u="none" strike="noStrike" kern="0" cap="none" spc="9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Ave.</a:t>
            </a:r>
            <a:endParaRPr kumimoji="0" sz="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106024" y="1378104"/>
            <a:ext cx="548005" cy="0"/>
          </a:xfrm>
          <a:custGeom>
            <a:avLst/>
            <a:gdLst/>
            <a:ahLst/>
            <a:cxnLst/>
            <a:rect l="l" t="t" r="r" b="b"/>
            <a:pathLst>
              <a:path w="548004">
                <a:moveTo>
                  <a:pt x="0" y="0"/>
                </a:moveTo>
                <a:lnTo>
                  <a:pt x="547421" y="0"/>
                </a:lnTo>
              </a:path>
            </a:pathLst>
          </a:custGeom>
          <a:ln w="30657">
            <a:solidFill>
              <a:srgbClr val="FFFF00"/>
            </a:solidFill>
            <a:prstDash val="dot"/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823179" y="1053853"/>
            <a:ext cx="1187450" cy="40767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50" b="1" i="0" u="none" strike="noStrike" kern="0" cap="none" spc="11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2023</a:t>
            </a:r>
            <a:endParaRPr kumimoji="0" sz="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50" b="1" i="0" u="none" strike="noStrike" kern="0" cap="none" spc="13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2010</a:t>
            </a:r>
            <a:r>
              <a:rPr kumimoji="0" sz="950" b="1" i="0" u="none" strike="noStrike" kern="0" cap="none" spc="3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50" b="1" i="0" u="none" strike="noStrike" kern="0" cap="none" spc="65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r>
              <a:rPr kumimoji="0" sz="950" b="1" i="0" u="none" strike="noStrike" kern="0" cap="none" spc="145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50" b="1" i="0" u="none" strike="noStrike" kern="0" cap="none" spc="11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2013</a:t>
            </a:r>
            <a:r>
              <a:rPr kumimoji="0" sz="950" b="1" i="0" u="none" strike="noStrike" kern="0" cap="none" spc="105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50" b="1" i="0" u="none" strike="noStrike" kern="0" cap="none" spc="9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/>
                <a:cs typeface="Arial"/>
              </a:rPr>
              <a:t>Ave.</a:t>
            </a:r>
            <a:endParaRPr kumimoji="0" sz="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418950" y="279073"/>
            <a:ext cx="3931285" cy="708025"/>
            <a:chOff x="681227" y="316991"/>
            <a:chExt cx="3931285" cy="708025"/>
          </a:xfrm>
        </p:grpSpPr>
        <p:pic>
          <p:nvPicPr>
            <p:cNvPr id="42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227" y="316991"/>
              <a:ext cx="3931158" cy="70789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1519" y="342887"/>
              <a:ext cx="3854958" cy="44883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1425" y="351916"/>
              <a:ext cx="3804666" cy="39979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7948" y="887856"/>
              <a:ext cx="1015314" cy="112268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6697218" y="4441697"/>
            <a:ext cx="1601470" cy="469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"/>
                <a:cs typeface="Arial"/>
              </a:rPr>
              <a:t>2010</a:t>
            </a: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"/>
                <a:cs typeface="Arial"/>
              </a:rPr>
              <a:t> 2013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7305" marR="0" lvl="0" indent="0" defTabSz="91440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 MT"/>
                <a:cs typeface="Arial MT"/>
              </a:rPr>
              <a:t>U.S.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 MT"/>
                <a:cs typeface="Arial MT"/>
              </a:rPr>
              <a:t>cattle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 MT"/>
                <a:cs typeface="Arial MT"/>
              </a:rPr>
              <a:t>inventory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 MT"/>
                <a:cs typeface="Arial MT"/>
              </a:rPr>
              <a:t>liquidated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 MT"/>
                <a:cs typeface="Arial MT"/>
              </a:rPr>
              <a:t>to</a:t>
            </a:r>
            <a:r>
              <a:rPr kumimoji="0" sz="900" b="0" i="0" u="none" strike="noStrike" kern="0" cap="none" spc="-15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 MT"/>
                <a:cs typeface="Arial MT"/>
              </a:rPr>
              <a:t>a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 MT"/>
                <a:cs typeface="Arial MT"/>
              </a:rPr>
              <a:t>60</a:t>
            </a:r>
            <a:r>
              <a:rPr kumimoji="0" sz="900" b="0" i="0" u="none" strike="noStrike" kern="0" cap="none" spc="-15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 MT"/>
                <a:cs typeface="Arial MT"/>
              </a:rPr>
              <a:t>year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 MT"/>
                <a:cs typeface="Arial MT"/>
              </a:rPr>
              <a:t>low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 MT"/>
                <a:cs typeface="Arial MT"/>
              </a:rPr>
              <a:t>due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 MT"/>
                <a:cs typeface="Arial MT"/>
              </a:rPr>
              <a:t>to</a:t>
            </a:r>
            <a:r>
              <a:rPr kumimoji="0" sz="900" b="0" i="0" u="none" strike="noStrike" kern="0" cap="none" spc="-15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202022"/>
                </a:solidFill>
                <a:effectLst/>
                <a:uLnTx/>
                <a:uFillTx/>
                <a:latin typeface="Arial MT"/>
                <a:cs typeface="Arial MT"/>
              </a:rPr>
              <a:t>drought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7397495" y="233172"/>
            <a:ext cx="1072515" cy="768985"/>
            <a:chOff x="7397495" y="233172"/>
            <a:chExt cx="1072515" cy="768985"/>
          </a:xfrm>
        </p:grpSpPr>
        <p:pic>
          <p:nvPicPr>
            <p:cNvPr id="48" name="object 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97495" y="233172"/>
              <a:ext cx="1072133" cy="768857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42859" y="272783"/>
              <a:ext cx="598157" cy="39853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24571" y="486143"/>
              <a:ext cx="675894" cy="398538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7724647" y="307086"/>
            <a:ext cx="46355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Calibri"/>
                <a:cs typeface="Calibri"/>
              </a:rPr>
              <a:t>2021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Calibri"/>
                <a:cs typeface="Calibri"/>
              </a:rPr>
              <a:t>+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Calibri"/>
                <a:cs typeface="Calibri"/>
              </a:rPr>
              <a:t>10%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6486144" y="227063"/>
            <a:ext cx="1072515" cy="768985"/>
            <a:chOff x="6486144" y="227063"/>
            <a:chExt cx="1072515" cy="768985"/>
          </a:xfrm>
        </p:grpSpPr>
        <p:pic>
          <p:nvPicPr>
            <p:cNvPr id="53" name="object 5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86144" y="227063"/>
              <a:ext cx="1072146" cy="76887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31508" y="266687"/>
              <a:ext cx="598157" cy="39853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91884" y="480047"/>
              <a:ext cx="717042" cy="398538"/>
            </a:xfrm>
            <a:prstGeom prst="rect">
              <a:avLst/>
            </a:prstGeom>
          </p:spPr>
        </p:pic>
      </p:grpSp>
      <p:sp>
        <p:nvSpPr>
          <p:cNvPr id="56" name="object 56"/>
          <p:cNvSpPr txBox="1"/>
          <p:nvPr/>
        </p:nvSpPr>
        <p:spPr>
          <a:xfrm>
            <a:off x="6791706" y="300685"/>
            <a:ext cx="50482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069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Calibri"/>
              </a:rPr>
              <a:t>2022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Calibri"/>
              </a:rPr>
              <a:t>+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Calibri"/>
              </a:rPr>
              <a:t>13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Calibri"/>
              </a:rPr>
              <a:t>%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5583935" y="233172"/>
            <a:ext cx="1072515" cy="768985"/>
            <a:chOff x="5583935" y="233172"/>
            <a:chExt cx="1072515" cy="768985"/>
          </a:xfrm>
        </p:grpSpPr>
        <p:pic>
          <p:nvPicPr>
            <p:cNvPr id="58" name="object 5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83935" y="233172"/>
              <a:ext cx="1072146" cy="76885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29299" y="272783"/>
              <a:ext cx="598170" cy="39853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07963" y="486143"/>
              <a:ext cx="293382" cy="39853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00927" y="486143"/>
              <a:ext cx="589026" cy="398538"/>
            </a:xfrm>
            <a:prstGeom prst="rect">
              <a:avLst/>
            </a:prstGeom>
          </p:spPr>
        </p:pic>
      </p:grpSp>
      <p:sp>
        <p:nvSpPr>
          <p:cNvPr id="62" name="object 62"/>
          <p:cNvSpPr txBox="1"/>
          <p:nvPr/>
        </p:nvSpPr>
        <p:spPr>
          <a:xfrm>
            <a:off x="5908040" y="307086"/>
            <a:ext cx="46990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2023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-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13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%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958334" y="384175"/>
            <a:ext cx="6800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YTD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=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095110" y="974597"/>
            <a:ext cx="18427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Thru</a:t>
            </a: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week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ending</a:t>
            </a: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Nov.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4</a:t>
            </a:r>
            <a:r>
              <a:rPr kumimoji="0" sz="1200" b="0" i="0" u="none" strike="noStrike" kern="0" cap="none" spc="-37" normalizeH="0" baseline="24305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th</a:t>
            </a:r>
            <a:endParaRPr kumimoji="0" sz="1200" b="0" i="0" u="none" strike="noStrike" kern="0" cap="none" spc="0" normalizeH="0" baseline="24305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DC59ED-90A6-F7FC-3FEE-5D4D27820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2" y="73742"/>
            <a:ext cx="9018639" cy="603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00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9934E8-37CE-908F-019E-BEA177E5B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07" y="903768"/>
            <a:ext cx="8516679" cy="462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35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35" y="355090"/>
            <a:ext cx="5251199" cy="563874"/>
          </a:xfrm>
        </p:spPr>
        <p:txBody>
          <a:bodyPr/>
          <a:lstStyle/>
          <a:p>
            <a:r>
              <a:rPr lang="en-US" dirty="0" err="1"/>
              <a:t>Caviness</a:t>
            </a:r>
            <a:r>
              <a:rPr lang="en-US" dirty="0"/>
              <a:t> Beef</a:t>
            </a:r>
            <a:br>
              <a:rPr lang="en-US" dirty="0"/>
            </a:br>
            <a:r>
              <a:rPr lang="en-US" dirty="0"/>
              <a:t>Built on 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3747105" cy="2808187"/>
          </a:xfrm>
        </p:spPr>
        <p:txBody>
          <a:bodyPr>
            <a:normAutofit/>
          </a:bodyPr>
          <a:lstStyle/>
          <a:p>
            <a:pPr marL="227013" indent="-227013">
              <a:buClr>
                <a:srgbClr val="951823"/>
              </a:buClr>
              <a:buFont typeface="Wingdings" charset="2"/>
              <a:buChar char="§"/>
            </a:pPr>
            <a:r>
              <a:rPr lang="en-US" dirty="0"/>
              <a:t>We work to constantly </a:t>
            </a:r>
            <a:br>
              <a:rPr lang="en-US" dirty="0"/>
            </a:br>
            <a:r>
              <a:rPr lang="en-US" dirty="0"/>
              <a:t>innovate, develop long-standing connections and show respect for our resources.</a:t>
            </a:r>
          </a:p>
          <a:p>
            <a:pPr marL="227013" indent="-227013">
              <a:buClr>
                <a:srgbClr val="951823"/>
              </a:buClr>
              <a:buFont typeface="Wingdings" charset="2"/>
              <a:buChar char="§"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We enjoy growing meaningful relationships with cattle producers and dairy operators across the United States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74" y="1600201"/>
            <a:ext cx="2849242" cy="285318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38678" y="4493191"/>
            <a:ext cx="3370484" cy="0"/>
          </a:xfrm>
          <a:prstGeom prst="line">
            <a:avLst/>
          </a:prstGeom>
          <a:ln w="6350">
            <a:solidFill>
              <a:srgbClr val="9518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8678" y="1483145"/>
            <a:ext cx="3370484" cy="0"/>
          </a:xfrm>
          <a:prstGeom prst="line">
            <a:avLst/>
          </a:prstGeom>
          <a:ln w="6350">
            <a:solidFill>
              <a:srgbClr val="9518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867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xmlns="" id="{F44462AE-46EB-C911-99C7-9311044294D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42938" y="1724025"/>
            <a:ext cx="10906125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A86C99-B160-B470-159C-639AAEB0C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1208"/>
            <a:ext cx="9144000" cy="2855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7F8537-499B-F117-674B-4E08909B3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47" y="988828"/>
            <a:ext cx="8941981" cy="397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71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8FECE7-BAA4-4A8C-83AB-F93DBB67A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Cutter Cow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2EABCC-B054-4644-ADF2-ABD2606DA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4857"/>
            <a:ext cx="4345022" cy="3193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70B98A-7878-4DA8-AA71-F3C84926E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58511" y="1448803"/>
            <a:ext cx="4572000" cy="434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63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23CF91-20F1-30C0-C52E-E00103B29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07" y="451884"/>
            <a:ext cx="9144000" cy="578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88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16C6AF-438F-4BEB-989A-1077E440E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Lean Boning Utility Cow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B2CB56-6758-439F-B238-8D5C9AA05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0" y="1596571"/>
            <a:ext cx="4746173" cy="4296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24CD89-0D71-477C-83F7-FD3C92D8F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23823" y="1818922"/>
            <a:ext cx="5065485" cy="372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64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B62616-B1A3-7A2B-2442-E44C9BA16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837"/>
            <a:ext cx="9144000" cy="616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75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E77018-730B-4CC3-B2C3-560DB12AF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Boning Utility Cow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B29465-3A0A-4139-9C29-B8430EA43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1" y="1451429"/>
            <a:ext cx="4905829" cy="3991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9DC666-B1BB-4D07-A250-F9E7880BD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87591" y="1811611"/>
            <a:ext cx="5021942" cy="348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957B65-6A03-693E-51D0-E1EEF863F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893"/>
            <a:ext cx="9144000" cy="730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97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9805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2928</TotalTime>
  <Words>122</Words>
  <Application>Microsoft Office PowerPoint</Application>
  <PresentationFormat>On-screen Show (4:3)</PresentationFormat>
  <Paragraphs>83</Paragraphs>
  <Slides>21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Arial MT</vt:lpstr>
      <vt:lpstr>Calibri</vt:lpstr>
      <vt:lpstr>Franklin Gothic Medium</vt:lpstr>
      <vt:lpstr>Lucida Grande</vt:lpstr>
      <vt:lpstr>Rockwell</vt:lpstr>
      <vt:lpstr>Symbol</vt:lpstr>
      <vt:lpstr>Times New Roman</vt:lpstr>
      <vt:lpstr>Wingdings</vt:lpstr>
      <vt:lpstr>Office Theme</vt:lpstr>
      <vt:lpstr>1_Office Theme</vt:lpstr>
      <vt:lpstr>Worksheet</vt:lpstr>
      <vt:lpstr>PowerPoint Presentation</vt:lpstr>
      <vt:lpstr>PowerPoint Presentation</vt:lpstr>
      <vt:lpstr>PowerPoint Presentation</vt:lpstr>
      <vt:lpstr>Cutter Cow</vt:lpstr>
      <vt:lpstr>PowerPoint Presentation</vt:lpstr>
      <vt:lpstr>Lean Boning Utility Cow</vt:lpstr>
      <vt:lpstr>PowerPoint Presentation</vt:lpstr>
      <vt:lpstr>Boning Utility Cow</vt:lpstr>
      <vt:lpstr>PowerPoint Presentation</vt:lpstr>
      <vt:lpstr>Breaking Utility Cow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Caviness Beef Built on Relationships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Trevor Caviness</dc:creator>
  <cp:lastModifiedBy>Abby Spindle</cp:lastModifiedBy>
  <cp:revision>193</cp:revision>
  <cp:lastPrinted>2018-03-21T12:35:00Z</cp:lastPrinted>
  <dcterms:created xsi:type="dcterms:W3CDTF">2017-03-27T20:37:57Z</dcterms:created>
  <dcterms:modified xsi:type="dcterms:W3CDTF">2023-12-11T15:20:57Z</dcterms:modified>
</cp:coreProperties>
</file>