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309" r:id="rId3"/>
    <p:sldId id="310" r:id="rId4"/>
    <p:sldId id="303" r:id="rId5"/>
    <p:sldId id="304" r:id="rId6"/>
    <p:sldId id="308" r:id="rId7"/>
    <p:sldId id="305" r:id="rId8"/>
    <p:sldId id="306" r:id="rId9"/>
    <p:sldId id="307" r:id="rId10"/>
    <p:sldId id="316" r:id="rId11"/>
    <p:sldId id="318" r:id="rId12"/>
    <p:sldId id="311" r:id="rId13"/>
    <p:sldId id="312" r:id="rId14"/>
    <p:sldId id="313" r:id="rId15"/>
    <p:sldId id="314" r:id="rId16"/>
    <p:sldId id="315" r:id="rId17"/>
    <p:sldId id="317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3" autoAdjust="0"/>
    <p:restoredTop sz="94787"/>
  </p:normalViewPr>
  <p:slideViewPr>
    <p:cSldViewPr snapToGrid="0" snapToObjects="1">
      <p:cViewPr>
        <p:scale>
          <a:sx n="99" d="100"/>
          <a:sy n="99" d="100"/>
        </p:scale>
        <p:origin x="6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49AB9-87FD-014B-A09C-DC208B332328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5C819-F2F5-B540-9058-DAE7E866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C819-F2F5-B540-9058-DAE7E8667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C819-F2F5-B540-9058-DAE7E8667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C819-F2F5-B540-9058-DAE7E86675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C819-F2F5-B540-9058-DAE7E86675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C819-F2F5-B540-9058-DAE7E86675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1276866"/>
            <a:ext cx="7886700" cy="433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9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21"/>
          <p:cNvSpPr txBox="1"/>
          <p:nvPr userDrawn="1"/>
        </p:nvSpPr>
        <p:spPr>
          <a:xfrm>
            <a:off x="5092329" y="811345"/>
            <a:ext cx="2892425" cy="6042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BE BOLD. </a:t>
            </a:r>
            <a:r>
              <a:rPr lang="en-US" sz="1050" b="0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Shape the Future.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sz="1050" b="1" dirty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Mexico State </a:t>
            </a:r>
            <a:r>
              <a:rPr lang="en-US" sz="1050" b="1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University</a:t>
            </a:r>
            <a:br>
              <a:rPr lang="en-US" sz="1050" b="1" dirty="0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050" b="1" dirty="0" err="1" smtClean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aces.nmsu.edu</a:t>
            </a:r>
            <a:endParaRPr lang="en-US" sz="1050" b="1" dirty="0" smtClean="0">
              <a:solidFill>
                <a:srgbClr val="610B2B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>
              <a:solidFill>
                <a:srgbClr val="610B2B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610B2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8039100" y="609600"/>
            <a:ext cx="1104900" cy="1203325"/>
            <a:chOff x="0" y="0"/>
            <a:chExt cx="1960880" cy="213487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" name="Picture 36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 userDrawn="1"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10B2B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College of Agricultural,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Consumer and Environmental</a:t>
            </a: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Sciences</a:t>
            </a:r>
            <a:endParaRPr lang="en-US" sz="24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6228027"/>
            <a:ext cx="9144000" cy="629973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0" y="626488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College of Agricultural, Consumer and Environmental Sciences is an engine for economic and community development</a:t>
            </a:r>
            <a:br>
              <a:rPr lang="en-US" sz="1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 New Mexico, improving the lives of New Mexicans through academic, research, and Extension programs.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6575" y="752441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7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338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338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68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3545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479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524000"/>
            <a:ext cx="876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611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5100-F079-3C4A-A02B-4874C132AC9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5D65-B258-054B-9B8F-B3F625603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59500"/>
            <a:ext cx="9144000" cy="698500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21"/>
          <p:cNvSpPr txBox="1"/>
          <p:nvPr userDrawn="1"/>
        </p:nvSpPr>
        <p:spPr>
          <a:xfrm>
            <a:off x="685800" y="6203730"/>
            <a:ext cx="2629477" cy="749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BE BOLD. </a:t>
            </a:r>
            <a:r>
              <a:rPr lang="en-US" sz="10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Shape the Future.</a:t>
            </a:r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New Mexico State University</a:t>
            </a:r>
            <a:endParaRPr lang="en-US" sz="1000" b="1" i="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aces.nmsu.edu</a:t>
            </a:r>
            <a:endParaRPr lang="en-US" sz="1000" b="1" i="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23"/>
          <p:cNvGrpSpPr>
            <a:grpSpLocks/>
          </p:cNvGrpSpPr>
          <p:nvPr userDrawn="1"/>
        </p:nvGrpSpPr>
        <p:grpSpPr bwMode="auto">
          <a:xfrm>
            <a:off x="116546" y="6159500"/>
            <a:ext cx="641100" cy="698499"/>
            <a:chOff x="0" y="0"/>
            <a:chExt cx="1960880" cy="213487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5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67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4" r:id="rId3"/>
    <p:sldLayoutId id="2147483685" r:id="rId4"/>
    <p:sldLayoutId id="2147483668" r:id="rId5"/>
    <p:sldLayoutId id="2147483669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98133"/>
            <a:ext cx="7772400" cy="11345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Aligning Ranch Production Practices with the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288771"/>
            <a:ext cx="6858000" cy="165576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 heard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Respiratory disease still major challenge in beef industry</a:t>
            </a:r>
          </a:p>
          <a:p>
            <a:r>
              <a:rPr lang="en-US" dirty="0" smtClean="0"/>
              <a:t>Good vaccine program: 7-8 way, MLV respiratory, booster, and internal/external parasites</a:t>
            </a:r>
          </a:p>
          <a:p>
            <a:r>
              <a:rPr lang="en-US" dirty="0" smtClean="0"/>
              <a:t>DOCUMENT!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92" y="3134528"/>
            <a:ext cx="4728208" cy="36451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3284" y="4095549"/>
            <a:ext cx="1838425" cy="18769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low inputs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Cows match the environment</a:t>
            </a:r>
          </a:p>
          <a:p>
            <a:r>
              <a:rPr lang="en-US" dirty="0" smtClean="0"/>
              <a:t>Tighten calving window early in the season</a:t>
            </a:r>
          </a:p>
          <a:p>
            <a:pPr lvl="1"/>
            <a:r>
              <a:rPr lang="en-US" dirty="0" smtClean="0"/>
              <a:t>Uniform crop</a:t>
            </a:r>
            <a:endParaRPr lang="en-US" dirty="0"/>
          </a:p>
          <a:p>
            <a:r>
              <a:rPr lang="en-US" dirty="0" smtClean="0"/>
              <a:t>Fertility</a:t>
            </a:r>
          </a:p>
          <a:p>
            <a:r>
              <a:rPr lang="en-US" dirty="0" smtClean="0"/>
              <a:t>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98133"/>
            <a:ext cx="7772400" cy="1134534"/>
          </a:xfrm>
        </p:spPr>
        <p:txBody>
          <a:bodyPr>
            <a:norm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288771"/>
            <a:ext cx="6858000" cy="165576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Certifications: Source and Age, NHTC, VNT</a:t>
            </a:r>
          </a:p>
        </p:txBody>
      </p:sp>
    </p:spTree>
    <p:extLst>
      <p:ext uri="{BB962C8B-B14F-4D97-AF65-F5344CB8AC3E}">
        <p14:creationId xmlns:p14="http://schemas.microsoft.com/office/powerpoint/2010/main" val="23566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Document with 3</a:t>
            </a:r>
            <a:r>
              <a:rPr lang="en-US" baseline="30000" dirty="0" smtClean="0"/>
              <a:t>rd</a:t>
            </a:r>
            <a:r>
              <a:rPr lang="en-US" dirty="0" smtClean="0"/>
              <a:t> party (IMI)</a:t>
            </a:r>
          </a:p>
          <a:p>
            <a:r>
              <a:rPr lang="en-US" dirty="0" smtClean="0"/>
              <a:t>$10+/cwt in returns</a:t>
            </a:r>
          </a:p>
          <a:p>
            <a:pPr lvl="1"/>
            <a:r>
              <a:rPr lang="en-US" dirty="0" smtClean="0"/>
              <a:t>Calculate for yourself</a:t>
            </a:r>
          </a:p>
          <a:p>
            <a:r>
              <a:rPr lang="en-US" dirty="0" smtClean="0"/>
              <a:t>Mostly marketing yearling +</a:t>
            </a:r>
          </a:p>
          <a:p>
            <a:pPr lvl="1"/>
            <a:r>
              <a:rPr lang="en-US" dirty="0" smtClean="0"/>
              <a:t>Most weaned calves are all-natural, hormone free, grass-fed, etc.</a:t>
            </a:r>
          </a:p>
          <a:p>
            <a:r>
              <a:rPr lang="en-US" dirty="0" smtClean="0"/>
              <a:t>Know your market before you start</a:t>
            </a:r>
          </a:p>
          <a:p>
            <a:pPr lvl="1"/>
            <a:r>
              <a:rPr lang="en-US" dirty="0" smtClean="0"/>
              <a:t>Putting a badge on a sale lot isn’t an automatic return</a:t>
            </a:r>
          </a:p>
        </p:txBody>
      </p:sp>
    </p:spTree>
    <p:extLst>
      <p:ext uri="{BB962C8B-B14F-4D97-AF65-F5344CB8AC3E}">
        <p14:creationId xmlns:p14="http://schemas.microsoft.com/office/powerpoint/2010/main" val="227268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98133"/>
            <a:ext cx="7772400" cy="1134534"/>
          </a:xfrm>
        </p:spPr>
        <p:txBody>
          <a:bodyPr>
            <a:normAutofit/>
          </a:bodyPr>
          <a:lstStyle/>
          <a:p>
            <a:r>
              <a:rPr lang="en-US" dirty="0" smtClean="0"/>
              <a:t>Level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288771"/>
            <a:ext cx="6858000" cy="165576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Customer Direct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Retained ownership/packer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Consumers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95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Retained Ownership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Send to wheat/pasture and or feedlot</a:t>
            </a:r>
          </a:p>
          <a:p>
            <a:pPr lvl="1"/>
            <a:r>
              <a:rPr lang="en-US" dirty="0" smtClean="0"/>
              <a:t>Financing</a:t>
            </a:r>
          </a:p>
          <a:p>
            <a:pPr lvl="1"/>
            <a:r>
              <a:rPr lang="en-US" dirty="0" smtClean="0"/>
              <a:t>Carrying calves without payment (transition)</a:t>
            </a:r>
          </a:p>
          <a:p>
            <a:pPr lvl="1"/>
            <a:r>
              <a:rPr lang="en-US" dirty="0" smtClean="0"/>
              <a:t>Cost of gain?</a:t>
            </a:r>
            <a:endParaRPr lang="en-US" dirty="0"/>
          </a:p>
          <a:p>
            <a:r>
              <a:rPr lang="en-US" dirty="0" smtClean="0"/>
              <a:t>Sell to packer or sell on the grid</a:t>
            </a:r>
          </a:p>
          <a:p>
            <a:pPr lvl="1"/>
            <a:r>
              <a:rPr lang="en-US" dirty="0" smtClean="0"/>
              <a:t>Know your cattle</a:t>
            </a:r>
            <a:r>
              <a:rPr lang="en-US" dirty="0"/>
              <a:t> </a:t>
            </a:r>
            <a:r>
              <a:rPr lang="en-US" dirty="0" smtClean="0"/>
              <a:t>and genetics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94" y="3865747"/>
            <a:ext cx="4148746" cy="23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8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to Consumers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cattle</a:t>
            </a:r>
          </a:p>
          <a:p>
            <a:pPr lvl="1"/>
            <a:r>
              <a:rPr lang="en-US" dirty="0" smtClean="0"/>
              <a:t>Control costs, temperament, and heartiness</a:t>
            </a:r>
          </a:p>
          <a:p>
            <a:r>
              <a:rPr lang="en-US" dirty="0" smtClean="0"/>
              <a:t>Your story matters</a:t>
            </a:r>
          </a:p>
          <a:p>
            <a:pPr lvl="1"/>
            <a:r>
              <a:rPr lang="en-US" dirty="0" smtClean="0"/>
              <a:t>Know your customers (no hormones, </a:t>
            </a:r>
            <a:r>
              <a:rPr lang="en-US" dirty="0" err="1" smtClean="0"/>
              <a:t>gmo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Personable</a:t>
            </a:r>
          </a:p>
          <a:p>
            <a:r>
              <a:rPr lang="en-US" dirty="0" smtClean="0"/>
              <a:t>Time for marketing</a:t>
            </a:r>
          </a:p>
          <a:p>
            <a:pPr lvl="1"/>
            <a:r>
              <a:rPr lang="en-US" dirty="0" smtClean="0"/>
              <a:t>Websites, social media, word of mouth, etc.</a:t>
            </a:r>
          </a:p>
          <a:p>
            <a:r>
              <a:rPr lang="en-US" dirty="0" smtClean="0"/>
              <a:t>Know the regulations</a:t>
            </a:r>
          </a:p>
          <a:p>
            <a:r>
              <a:rPr lang="en-US" dirty="0" smtClean="0"/>
              <a:t>Processing limitations</a:t>
            </a:r>
          </a:p>
        </p:txBody>
      </p:sp>
      <p:pic>
        <p:nvPicPr>
          <p:cNvPr id="2050" name="Picture 2" descr="Consumers need to be flexible amid beef bottlene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35" y="4388415"/>
            <a:ext cx="3443907" cy="22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1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Make a plan for each potential phase</a:t>
            </a:r>
          </a:p>
          <a:p>
            <a:pPr lvl="1"/>
            <a:r>
              <a:rPr lang="en-US" dirty="0" smtClean="0"/>
              <a:t>Hay store</a:t>
            </a:r>
          </a:p>
          <a:p>
            <a:pPr lvl="1"/>
            <a:r>
              <a:rPr lang="en-US" dirty="0" smtClean="0"/>
              <a:t>Limitations in packers</a:t>
            </a:r>
          </a:p>
          <a:p>
            <a:pPr lvl="1"/>
            <a:r>
              <a:rPr lang="en-US" dirty="0" smtClean="0"/>
              <a:t>Marketing limiting by how much product you can produce</a:t>
            </a:r>
          </a:p>
          <a:p>
            <a:r>
              <a:rPr lang="en-US" dirty="0" smtClean="0"/>
              <a:t>Futures market, insurance, etc. </a:t>
            </a:r>
          </a:p>
          <a:p>
            <a:pPr lvl="1"/>
            <a:r>
              <a:rPr lang="en-US" dirty="0" smtClean="0"/>
              <a:t>Protect yourself on a time sensitive product</a:t>
            </a:r>
          </a:p>
          <a:p>
            <a:r>
              <a:rPr lang="en-US" dirty="0" smtClean="0"/>
              <a:t>Build your reputation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6041"/>
          <a:stretch/>
        </p:blipFill>
        <p:spPr>
          <a:xfrm>
            <a:off x="4297680" y="4476951"/>
            <a:ext cx="4644529" cy="21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8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98133"/>
            <a:ext cx="7772400" cy="1134534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Know your market</a:t>
            </a:r>
          </a:p>
          <a:p>
            <a:pPr lvl="1"/>
            <a:r>
              <a:rPr lang="en-US" dirty="0" smtClean="0"/>
              <a:t>Higher volume = better returns</a:t>
            </a:r>
          </a:p>
          <a:p>
            <a:r>
              <a:rPr lang="en-US" dirty="0" smtClean="0"/>
              <a:t>Know your product</a:t>
            </a:r>
          </a:p>
          <a:p>
            <a:r>
              <a:rPr lang="en-US" dirty="0" smtClean="0"/>
              <a:t>Know your time</a:t>
            </a:r>
          </a:p>
          <a:p>
            <a:pPr lvl="1"/>
            <a:r>
              <a:rPr lang="en-US" dirty="0" smtClean="0"/>
              <a:t>Levels of </a:t>
            </a:r>
            <a:r>
              <a:rPr lang="en-US" dirty="0" smtClean="0"/>
              <a:t>marketing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“Not every shoe fits the same foot”</a:t>
            </a:r>
            <a:endParaRPr lang="en-US" b="1" i="1" dirty="0"/>
          </a:p>
        </p:txBody>
      </p:sp>
      <p:pic>
        <p:nvPicPr>
          <p:cNvPr id="1026" name="Picture 2" descr="A woman order some food take home for eating in house during self  quarantined, COVID-19 crisis Stock Phot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47" y="2167868"/>
            <a:ext cx="4166003" cy="27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3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98133"/>
            <a:ext cx="7772400" cy="1134534"/>
          </a:xfrm>
        </p:spPr>
        <p:txBody>
          <a:bodyPr>
            <a:normAutofit/>
          </a:bodyPr>
          <a:lstStyle/>
          <a:p>
            <a:r>
              <a:rPr lang="en-US" dirty="0" smtClean="0"/>
              <a:t>Level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9154" y="3288771"/>
            <a:ext cx="6951846" cy="175968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Genetics		Growth Products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Vaccines		Vaccine documentation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Shrink			Other </a:t>
            </a:r>
            <a:r>
              <a:rPr lang="en-US" dirty="0" smtClean="0"/>
              <a:t>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Bull purchase and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Open Sans" panose="020B0606030504020204" pitchFamily="34" charset="0"/>
                <a:cs typeface="Open Sans" panose="020B0606030504020204" pitchFamily="34" charset="0"/>
              </a:rPr>
              <a:t>“Value-Added”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To What?</a:t>
            </a:r>
          </a:p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Important to establish a baseline and know where your operation is at before considering “Value-Added”.</a:t>
            </a:r>
          </a:p>
          <a:p>
            <a:pPr lvl="1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Your efforts might be better served on “traditional management” which adds value!</a:t>
            </a:r>
          </a:p>
          <a:p>
            <a:pPr lvl="2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Castration, horns, etc</a:t>
            </a:r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2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Implants: are you paid not to implant?</a:t>
            </a:r>
          </a:p>
          <a:p>
            <a:pPr lvl="2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Lot size</a:t>
            </a:r>
            <a:endParaRPr lang="en-US" altLang="en-US" dirty="0" smtClean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Open Sans" panose="020B0606030504020204" pitchFamily="34" charset="0"/>
                <a:cs typeface="Open Sans" panose="020B0606030504020204" pitchFamily="34" charset="0"/>
              </a:rPr>
              <a:t>First Question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How do you market your calves and how much time do you have to put into marketing?</a:t>
            </a:r>
          </a:p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What does your operation support?</a:t>
            </a:r>
          </a:p>
          <a:p>
            <a:pPr lvl="1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Forage</a:t>
            </a:r>
          </a:p>
          <a:p>
            <a:pPr lvl="2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Weaned calves: every 2 days weaned = 1 day grazing for 1 cow</a:t>
            </a:r>
          </a:p>
          <a:p>
            <a:pPr lvl="1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Pen </a:t>
            </a:r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space</a:t>
            </a:r>
          </a:p>
          <a:p>
            <a:pPr lvl="1"/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Time</a:t>
            </a:r>
            <a:endParaRPr lang="en-US" altLang="en-US" dirty="0" smtClean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altLang="en-US" dirty="0" smtClean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8" y="222986"/>
            <a:ext cx="6761748" cy="61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5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92" y="52975"/>
            <a:ext cx="6284133" cy="66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7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Open Sans" panose="020B0606030504020204" pitchFamily="34" charset="0"/>
                <a:cs typeface="Open Sans" panose="020B0606030504020204" pitchFamily="34" charset="0"/>
              </a:rPr>
              <a:t>“Quality Program”</a:t>
            </a:r>
          </a:p>
        </p:txBody>
      </p:sp>
      <p:pic>
        <p:nvPicPr>
          <p:cNvPr id="14339" name="Content Placeholder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265238"/>
            <a:ext cx="3962400" cy="4327525"/>
          </a:xfrm>
        </p:spPr>
      </p:pic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576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Open Sans" panose="020B0606030504020204" pitchFamily="34" charset="0"/>
                <a:cs typeface="Open Sans" panose="020B0606030504020204" pitchFamily="34" charset="0"/>
              </a:rPr>
              <a:t>“Quality Program”</a:t>
            </a: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Assume selling 550 </a:t>
            </a:r>
            <a:r>
              <a:rPr lang="en-US" altLang="en-US" dirty="0" err="1" smtClean="0">
                <a:latin typeface="Open Sans" panose="020B0606030504020204" pitchFamily="34" charset="0"/>
                <a:cs typeface="Open Sans" panose="020B0606030504020204" pitchFamily="34" charset="0"/>
              </a:rPr>
              <a:t>lb</a:t>
            </a:r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steers</a:t>
            </a:r>
          </a:p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Price discount of $6.06 #2-3</a:t>
            </a:r>
          </a:p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Difference is about $33/calf</a:t>
            </a:r>
          </a:p>
          <a:p>
            <a:r>
              <a:rPr lang="en-US" altLang="en-US" dirty="0" smtClean="0">
                <a:latin typeface="Open Sans" panose="020B0606030504020204" pitchFamily="34" charset="0"/>
                <a:cs typeface="Open Sans" panose="020B0606030504020204" pitchFamily="34" charset="0"/>
              </a:rPr>
              <a:t>If a bull breeds 25 cows for 5 years = $4200</a:t>
            </a:r>
          </a:p>
        </p:txBody>
      </p:sp>
    </p:spTree>
    <p:extLst>
      <p:ext uri="{BB962C8B-B14F-4D97-AF65-F5344CB8AC3E}">
        <p14:creationId xmlns:p14="http://schemas.microsoft.com/office/powerpoint/2010/main" val="13980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437</Words>
  <Application>Microsoft Office PowerPoint</Application>
  <PresentationFormat>On-screen Show (4:3)</PresentationFormat>
  <Paragraphs>92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Aligning Ranch Production Practices with the Market</vt:lpstr>
      <vt:lpstr>Take Home</vt:lpstr>
      <vt:lpstr>Level 1</vt:lpstr>
      <vt:lpstr>“Value-Added”</vt:lpstr>
      <vt:lpstr>First Question</vt:lpstr>
      <vt:lpstr>PowerPoint Presentation</vt:lpstr>
      <vt:lpstr>PowerPoint Presentation</vt:lpstr>
      <vt:lpstr>“Quality Program”</vt:lpstr>
      <vt:lpstr>“Quality Program”</vt:lpstr>
      <vt:lpstr>Health Program</vt:lpstr>
      <vt:lpstr>Maintain low inputs</vt:lpstr>
      <vt:lpstr>Level 2</vt:lpstr>
      <vt:lpstr>Considerations</vt:lpstr>
      <vt:lpstr>Level 3</vt:lpstr>
      <vt:lpstr>Retained Ownership</vt:lpstr>
      <vt:lpstr>Selling to Consumers</vt:lpstr>
      <vt:lpstr>Flexibility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Craig Gifford</cp:lastModifiedBy>
  <cp:revision>65</cp:revision>
  <dcterms:created xsi:type="dcterms:W3CDTF">2017-02-21T20:50:35Z</dcterms:created>
  <dcterms:modified xsi:type="dcterms:W3CDTF">2023-12-13T21:27:46Z</dcterms:modified>
</cp:coreProperties>
</file>