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2.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3.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724" r:id="rId4"/>
    <p:sldMasterId id="2147483736" r:id="rId5"/>
    <p:sldMasterId id="2147483748" r:id="rId6"/>
    <p:sldMasterId id="2147483763" r:id="rId7"/>
    <p:sldMasterId id="2147483775" r:id="rId8"/>
    <p:sldMasterId id="2147483800" r:id="rId9"/>
    <p:sldMasterId id="2147483813" r:id="rId10"/>
    <p:sldMasterId id="2147483826" r:id="rId11"/>
    <p:sldMasterId id="2147483855" r:id="rId12"/>
    <p:sldMasterId id="2147483867" r:id="rId13"/>
    <p:sldMasterId id="2147483883" r:id="rId14"/>
  </p:sldMasterIdLst>
  <p:notesMasterIdLst>
    <p:notesMasterId r:id="rId80"/>
  </p:notesMasterIdLst>
  <p:sldIdLst>
    <p:sldId id="658" r:id="rId15"/>
    <p:sldId id="1311" r:id="rId16"/>
    <p:sldId id="624" r:id="rId17"/>
    <p:sldId id="643" r:id="rId18"/>
    <p:sldId id="656" r:id="rId19"/>
    <p:sldId id="1295" r:id="rId20"/>
    <p:sldId id="520" r:id="rId21"/>
    <p:sldId id="1310" r:id="rId22"/>
    <p:sldId id="271" r:id="rId23"/>
    <p:sldId id="259" r:id="rId24"/>
    <p:sldId id="1288" r:id="rId25"/>
    <p:sldId id="1289" r:id="rId26"/>
    <p:sldId id="641" r:id="rId27"/>
    <p:sldId id="616" r:id="rId28"/>
    <p:sldId id="266" r:id="rId29"/>
    <p:sldId id="354" r:id="rId30"/>
    <p:sldId id="615" r:id="rId31"/>
    <p:sldId id="257" r:id="rId32"/>
    <p:sldId id="292" r:id="rId33"/>
    <p:sldId id="258" r:id="rId34"/>
    <p:sldId id="424" r:id="rId35"/>
    <p:sldId id="342" r:id="rId36"/>
    <p:sldId id="301" r:id="rId37"/>
    <p:sldId id="642" r:id="rId38"/>
    <p:sldId id="282" r:id="rId39"/>
    <p:sldId id="534" r:id="rId40"/>
    <p:sldId id="316" r:id="rId41"/>
    <p:sldId id="299" r:id="rId42"/>
    <p:sldId id="533" r:id="rId43"/>
    <p:sldId id="1307" r:id="rId44"/>
    <p:sldId id="347" r:id="rId45"/>
    <p:sldId id="958" r:id="rId46"/>
    <p:sldId id="306" r:id="rId47"/>
    <p:sldId id="434" r:id="rId48"/>
    <p:sldId id="432" r:id="rId49"/>
    <p:sldId id="583" r:id="rId50"/>
    <p:sldId id="298" r:id="rId51"/>
    <p:sldId id="1306" r:id="rId52"/>
    <p:sldId id="1313" r:id="rId53"/>
    <p:sldId id="636" r:id="rId54"/>
    <p:sldId id="521" r:id="rId55"/>
    <p:sldId id="1293" r:id="rId56"/>
    <p:sldId id="644" r:id="rId57"/>
    <p:sldId id="961" r:id="rId58"/>
    <p:sldId id="1302" r:id="rId59"/>
    <p:sldId id="1312" r:id="rId60"/>
    <p:sldId id="1314" r:id="rId61"/>
    <p:sldId id="581" r:id="rId62"/>
    <p:sldId id="585" r:id="rId63"/>
    <p:sldId id="380" r:id="rId64"/>
    <p:sldId id="1138" r:id="rId65"/>
    <p:sldId id="1315" r:id="rId66"/>
    <p:sldId id="1290" r:id="rId67"/>
    <p:sldId id="1287" r:id="rId68"/>
    <p:sldId id="527" r:id="rId69"/>
    <p:sldId id="639" r:id="rId70"/>
    <p:sldId id="523" r:id="rId71"/>
    <p:sldId id="339" r:id="rId72"/>
    <p:sldId id="603" r:id="rId73"/>
    <p:sldId id="619" r:id="rId74"/>
    <p:sldId id="608" r:id="rId75"/>
    <p:sldId id="1135" r:id="rId76"/>
    <p:sldId id="531" r:id="rId77"/>
    <p:sldId id="657" r:id="rId78"/>
    <p:sldId id="379" r:id="rId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DE3DF3-724B-478F-90BA-1DEB5BFA7846}" v="50" dt="2024-12-02T00:23:53.9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587" autoAdjust="0"/>
    <p:restoredTop sz="86385" autoAdjust="0"/>
  </p:normalViewPr>
  <p:slideViewPr>
    <p:cSldViewPr>
      <p:cViewPr>
        <p:scale>
          <a:sx n="60" d="100"/>
          <a:sy n="60" d="100"/>
        </p:scale>
        <p:origin x="756" y="116"/>
      </p:cViewPr>
      <p:guideLst>
        <p:guide orient="horz" pos="2160"/>
        <p:guide pos="2880"/>
      </p:guideLst>
    </p:cSldViewPr>
  </p:slideViewPr>
  <p:outlineViewPr>
    <p:cViewPr>
      <p:scale>
        <a:sx n="33" d="100"/>
        <a:sy n="33" d="100"/>
      </p:scale>
      <p:origin x="0" y="-28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Lst>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tableStyles" Target="tableStyles.xml"/><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5.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notesMaster" Target="notesMasters/notesMaster1.xml"/><Relationship Id="rId85"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61" Type="http://schemas.openxmlformats.org/officeDocument/2006/relationships/slide" Target="slides/slide47.xml"/><Relationship Id="rId82" Type="http://schemas.openxmlformats.org/officeDocument/2006/relationships/viewProps" Target="viewProps.xml"/></Relationships>
</file>

<file path=ppt/_rels/viewProps.xml.rels><?xml version="1.0" encoding="UTF-8" standalone="yes"?>
<Relationships xmlns="http://schemas.openxmlformats.org/package/2006/relationships"><Relationship Id="rId13" Type="http://schemas.openxmlformats.org/officeDocument/2006/relationships/slide" Target="slides/slide13.xml"/><Relationship Id="rId18" Type="http://schemas.openxmlformats.org/officeDocument/2006/relationships/slide" Target="slides/slide18.xml"/><Relationship Id="rId26" Type="http://schemas.openxmlformats.org/officeDocument/2006/relationships/slide" Target="slides/slide26.xml"/><Relationship Id="rId39" Type="http://schemas.openxmlformats.org/officeDocument/2006/relationships/slide" Target="slides/slide39.xml"/><Relationship Id="rId21" Type="http://schemas.openxmlformats.org/officeDocument/2006/relationships/slide" Target="slides/slide21.xml"/><Relationship Id="rId34" Type="http://schemas.openxmlformats.org/officeDocument/2006/relationships/slide" Target="slides/slide34.xml"/><Relationship Id="rId42" Type="http://schemas.openxmlformats.org/officeDocument/2006/relationships/slide" Target="slides/slide42.xml"/><Relationship Id="rId47" Type="http://schemas.openxmlformats.org/officeDocument/2006/relationships/slide" Target="slides/slide48.xml"/><Relationship Id="rId50" Type="http://schemas.openxmlformats.org/officeDocument/2006/relationships/slide" Target="slides/slide51.xml"/><Relationship Id="rId55" Type="http://schemas.openxmlformats.org/officeDocument/2006/relationships/slide" Target="slides/slide57.xml"/><Relationship Id="rId63" Type="http://schemas.openxmlformats.org/officeDocument/2006/relationships/slide" Target="slides/slide65.xml"/><Relationship Id="rId7" Type="http://schemas.openxmlformats.org/officeDocument/2006/relationships/slide" Target="slides/slide7.xml"/><Relationship Id="rId2" Type="http://schemas.openxmlformats.org/officeDocument/2006/relationships/slide" Target="slides/slide2.xml"/><Relationship Id="rId16" Type="http://schemas.openxmlformats.org/officeDocument/2006/relationships/slide" Target="slides/slide16.xml"/><Relationship Id="rId29" Type="http://schemas.openxmlformats.org/officeDocument/2006/relationships/slide" Target="slides/slide29.xml"/><Relationship Id="rId11" Type="http://schemas.openxmlformats.org/officeDocument/2006/relationships/slide" Target="slides/slide11.xml"/><Relationship Id="rId24" Type="http://schemas.openxmlformats.org/officeDocument/2006/relationships/slide" Target="slides/slide24.xml"/><Relationship Id="rId32" Type="http://schemas.openxmlformats.org/officeDocument/2006/relationships/slide" Target="slides/slide32.xml"/><Relationship Id="rId37" Type="http://schemas.openxmlformats.org/officeDocument/2006/relationships/slide" Target="slides/slide37.xml"/><Relationship Id="rId40" Type="http://schemas.openxmlformats.org/officeDocument/2006/relationships/slide" Target="slides/slide40.xml"/><Relationship Id="rId45" Type="http://schemas.openxmlformats.org/officeDocument/2006/relationships/slide" Target="slides/slide45.xml"/><Relationship Id="rId53" Type="http://schemas.openxmlformats.org/officeDocument/2006/relationships/slide" Target="slides/slide55.xml"/><Relationship Id="rId58" Type="http://schemas.openxmlformats.org/officeDocument/2006/relationships/slide" Target="slides/slide60.xml"/><Relationship Id="rId5" Type="http://schemas.openxmlformats.org/officeDocument/2006/relationships/slide" Target="slides/slide5.xml"/><Relationship Id="rId61" Type="http://schemas.openxmlformats.org/officeDocument/2006/relationships/slide" Target="slides/slide63.xml"/><Relationship Id="rId19" Type="http://schemas.openxmlformats.org/officeDocument/2006/relationships/slide" Target="slides/slide19.xml"/><Relationship Id="rId14" Type="http://schemas.openxmlformats.org/officeDocument/2006/relationships/slide" Target="slides/slide14.xml"/><Relationship Id="rId22" Type="http://schemas.openxmlformats.org/officeDocument/2006/relationships/slide" Target="slides/slide22.xml"/><Relationship Id="rId27" Type="http://schemas.openxmlformats.org/officeDocument/2006/relationships/slide" Target="slides/slide27.xml"/><Relationship Id="rId30" Type="http://schemas.openxmlformats.org/officeDocument/2006/relationships/slide" Target="slides/slide30.xml"/><Relationship Id="rId35" Type="http://schemas.openxmlformats.org/officeDocument/2006/relationships/slide" Target="slides/slide35.xml"/><Relationship Id="rId43" Type="http://schemas.openxmlformats.org/officeDocument/2006/relationships/slide" Target="slides/slide43.xml"/><Relationship Id="rId48" Type="http://schemas.openxmlformats.org/officeDocument/2006/relationships/slide" Target="slides/slide49.xml"/><Relationship Id="rId56" Type="http://schemas.openxmlformats.org/officeDocument/2006/relationships/slide" Target="slides/slide58.xml"/><Relationship Id="rId8" Type="http://schemas.openxmlformats.org/officeDocument/2006/relationships/slide" Target="slides/slide8.xml"/><Relationship Id="rId51" Type="http://schemas.openxmlformats.org/officeDocument/2006/relationships/slide" Target="slides/slide53.xml"/><Relationship Id="rId3" Type="http://schemas.openxmlformats.org/officeDocument/2006/relationships/slide" Target="slides/slide3.xml"/><Relationship Id="rId12" Type="http://schemas.openxmlformats.org/officeDocument/2006/relationships/slide" Target="slides/slide12.xml"/><Relationship Id="rId17" Type="http://schemas.openxmlformats.org/officeDocument/2006/relationships/slide" Target="slides/slide17.xml"/><Relationship Id="rId25" Type="http://schemas.openxmlformats.org/officeDocument/2006/relationships/slide" Target="slides/slide25.xml"/><Relationship Id="rId33" Type="http://schemas.openxmlformats.org/officeDocument/2006/relationships/slide" Target="slides/slide33.xml"/><Relationship Id="rId38" Type="http://schemas.openxmlformats.org/officeDocument/2006/relationships/slide" Target="slides/slide38.xml"/><Relationship Id="rId46" Type="http://schemas.openxmlformats.org/officeDocument/2006/relationships/slide" Target="slides/slide46.xml"/><Relationship Id="rId59" Type="http://schemas.openxmlformats.org/officeDocument/2006/relationships/slide" Target="slides/slide61.xml"/><Relationship Id="rId20" Type="http://schemas.openxmlformats.org/officeDocument/2006/relationships/slide" Target="slides/slide20.xml"/><Relationship Id="rId41" Type="http://schemas.openxmlformats.org/officeDocument/2006/relationships/slide" Target="slides/slide41.xml"/><Relationship Id="rId54" Type="http://schemas.openxmlformats.org/officeDocument/2006/relationships/slide" Target="slides/slide56.xml"/><Relationship Id="rId62" Type="http://schemas.openxmlformats.org/officeDocument/2006/relationships/slide" Target="slides/slide64.xml"/><Relationship Id="rId1" Type="http://schemas.openxmlformats.org/officeDocument/2006/relationships/slide" Target="slides/slide1.xml"/><Relationship Id="rId6" Type="http://schemas.openxmlformats.org/officeDocument/2006/relationships/slide" Target="slides/slide6.xml"/><Relationship Id="rId15" Type="http://schemas.openxmlformats.org/officeDocument/2006/relationships/slide" Target="slides/slide15.xml"/><Relationship Id="rId23" Type="http://schemas.openxmlformats.org/officeDocument/2006/relationships/slide" Target="slides/slide23.xml"/><Relationship Id="rId28" Type="http://schemas.openxmlformats.org/officeDocument/2006/relationships/slide" Target="slides/slide28.xml"/><Relationship Id="rId36" Type="http://schemas.openxmlformats.org/officeDocument/2006/relationships/slide" Target="slides/slide36.xml"/><Relationship Id="rId49" Type="http://schemas.openxmlformats.org/officeDocument/2006/relationships/slide" Target="slides/slide50.xml"/><Relationship Id="rId57" Type="http://schemas.openxmlformats.org/officeDocument/2006/relationships/slide" Target="slides/slide59.xml"/><Relationship Id="rId10" Type="http://schemas.openxmlformats.org/officeDocument/2006/relationships/slide" Target="slides/slide10.xml"/><Relationship Id="rId31" Type="http://schemas.openxmlformats.org/officeDocument/2006/relationships/slide" Target="slides/slide31.xml"/><Relationship Id="rId44" Type="http://schemas.openxmlformats.org/officeDocument/2006/relationships/slide" Target="slides/slide44.xml"/><Relationship Id="rId52" Type="http://schemas.openxmlformats.org/officeDocument/2006/relationships/slide" Target="slides/slide54.xml"/><Relationship Id="rId60" Type="http://schemas.openxmlformats.org/officeDocument/2006/relationships/slide" Target="slides/slide62.xml"/><Relationship Id="rId4" Type="http://schemas.openxmlformats.org/officeDocument/2006/relationships/slide" Target="slides/slide4.xml"/><Relationship Id="rId9" Type="http://schemas.openxmlformats.org/officeDocument/2006/relationships/slide" Target="slides/slide9.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Macintosh%20HD:Users:johnp:Documents:Microsoft%20User%20Data:Saved%20Attachments:Daily%20Intakes%20Graphics.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lrMapOvr bg1="lt1" tx1="dk1" bg2="lt2" tx2="dk2" accent1="accent1" accent2="accent2" accent3="accent3" accent4="accent4" accent5="accent5" accent6="accent6" hlink="hlink" folHlink="folHlink"/>
  <c:chart>
    <c:title>
      <c:tx>
        <c:rich>
          <a:bodyPr/>
          <a:lstStyle/>
          <a:p>
            <a:pPr>
              <a:defRPr sz="2000">
                <a:effectLst>
                  <a:outerShdw blurRad="38100" dist="38100" dir="2700000" algn="tl">
                    <a:srgbClr val="000000">
                      <a:alpha val="43137"/>
                    </a:srgbClr>
                  </a:outerShdw>
                </a:effectLst>
              </a:defRPr>
            </a:pPr>
            <a:r>
              <a:rPr lang="en-US" sz="2400" dirty="0">
                <a:solidFill>
                  <a:srgbClr val="FFFFFF"/>
                </a:solidFill>
                <a:effectLst>
                  <a:outerShdw blurRad="38100" dist="38100" dir="2700000" algn="tl">
                    <a:srgbClr val="000000">
                      <a:alpha val="43137"/>
                    </a:srgbClr>
                  </a:outerShdw>
                </a:effectLst>
              </a:rPr>
              <a:t>What was the pattern of mineral consumption?</a:t>
            </a:r>
          </a:p>
          <a:p>
            <a:pPr>
              <a:defRPr sz="2000">
                <a:effectLst>
                  <a:outerShdw blurRad="38100" dist="38100" dir="2700000" algn="tl">
                    <a:srgbClr val="000000">
                      <a:alpha val="43137"/>
                    </a:srgbClr>
                  </a:outerShdw>
                </a:effectLst>
              </a:defRPr>
            </a:pPr>
            <a:r>
              <a:rPr lang="en-US" sz="2400" dirty="0">
                <a:solidFill>
                  <a:srgbClr val="FFFFFF"/>
                </a:solidFill>
                <a:effectLst>
                  <a:outerShdw blurRad="38100" dist="38100" dir="2700000" algn="tl">
                    <a:srgbClr val="000000">
                      <a:alpha val="43137"/>
                    </a:srgbClr>
                  </a:outerShdw>
                </a:effectLst>
              </a:rPr>
              <a:t>Daily Individual Mineral Supplement Intake</a:t>
            </a:r>
          </a:p>
        </c:rich>
      </c:tx>
      <c:layout>
        <c:manualLayout>
          <c:xMode val="edge"/>
          <c:yMode val="edge"/>
          <c:x val="0.14460505405825086"/>
          <c:y val="4.929063622068898E-2"/>
        </c:manualLayout>
      </c:layout>
      <c:overlay val="0"/>
    </c:title>
    <c:autoTitleDeleted val="0"/>
    <c:plotArea>
      <c:layout>
        <c:manualLayout>
          <c:layoutTarget val="inner"/>
          <c:xMode val="edge"/>
          <c:yMode val="edge"/>
          <c:x val="0.1790290470767199"/>
          <c:y val="0.32820891837086225"/>
          <c:w val="0.78932002663955803"/>
          <c:h val="0.59193375085080202"/>
        </c:manualLayout>
      </c:layout>
      <c:scatterChart>
        <c:scatterStyle val="lineMarker"/>
        <c:varyColors val="0"/>
        <c:ser>
          <c:idx val="0"/>
          <c:order val="0"/>
          <c:tx>
            <c:strRef>
              <c:f>'Graphic P4'!$B$22</c:f>
              <c:strCache>
                <c:ptCount val="1"/>
                <c:pt idx="0">
                  <c:v>Steer 550</c:v>
                </c:pt>
              </c:strCache>
            </c:strRef>
          </c:tx>
          <c:spPr>
            <a:ln w="66675">
              <a:noFill/>
            </a:ln>
          </c:spPr>
          <c:xVal>
            <c:numRef>
              <c:f>'Graphic P4'!$A$23:$A$27</c:f>
              <c:numCache>
                <c:formatCode>General</c:formatCode>
                <c:ptCount val="5"/>
                <c:pt idx="0">
                  <c:v>1</c:v>
                </c:pt>
                <c:pt idx="1">
                  <c:v>2</c:v>
                </c:pt>
                <c:pt idx="2">
                  <c:v>3</c:v>
                </c:pt>
                <c:pt idx="3">
                  <c:v>4</c:v>
                </c:pt>
                <c:pt idx="4">
                  <c:v>5</c:v>
                </c:pt>
              </c:numCache>
            </c:numRef>
          </c:xVal>
          <c:yVal>
            <c:numRef>
              <c:f>'Graphic P4'!$B$23:$B$27</c:f>
              <c:numCache>
                <c:formatCode>General</c:formatCode>
                <c:ptCount val="5"/>
                <c:pt idx="0">
                  <c:v>60</c:v>
                </c:pt>
                <c:pt idx="1">
                  <c:v>0</c:v>
                </c:pt>
                <c:pt idx="2">
                  <c:v>0</c:v>
                </c:pt>
                <c:pt idx="3">
                  <c:v>0</c:v>
                </c:pt>
                <c:pt idx="4">
                  <c:v>70</c:v>
                </c:pt>
              </c:numCache>
            </c:numRef>
          </c:yVal>
          <c:smooth val="0"/>
          <c:extLst>
            <c:ext xmlns:c16="http://schemas.microsoft.com/office/drawing/2014/chart" uri="{C3380CC4-5D6E-409C-BE32-E72D297353CC}">
              <c16:uniqueId val="{00000000-F4D4-4EDF-8071-C62C47F73213}"/>
            </c:ext>
          </c:extLst>
        </c:ser>
        <c:ser>
          <c:idx val="1"/>
          <c:order val="1"/>
          <c:tx>
            <c:strRef>
              <c:f>'Graphic P4'!$C$22</c:f>
              <c:strCache>
                <c:ptCount val="1"/>
                <c:pt idx="0">
                  <c:v>Steer 554</c:v>
                </c:pt>
              </c:strCache>
            </c:strRef>
          </c:tx>
          <c:spPr>
            <a:ln w="66675">
              <a:noFill/>
            </a:ln>
          </c:spPr>
          <c:xVal>
            <c:numRef>
              <c:f>'Graphic P4'!$A$23:$A$27</c:f>
              <c:numCache>
                <c:formatCode>General</c:formatCode>
                <c:ptCount val="5"/>
                <c:pt idx="0">
                  <c:v>1</c:v>
                </c:pt>
                <c:pt idx="1">
                  <c:v>2</c:v>
                </c:pt>
                <c:pt idx="2">
                  <c:v>3</c:v>
                </c:pt>
                <c:pt idx="3">
                  <c:v>4</c:v>
                </c:pt>
                <c:pt idx="4">
                  <c:v>5</c:v>
                </c:pt>
              </c:numCache>
            </c:numRef>
          </c:xVal>
          <c:yVal>
            <c:numRef>
              <c:f>'Graphic P4'!$C$23:$C$27</c:f>
              <c:numCache>
                <c:formatCode>General</c:formatCode>
                <c:ptCount val="5"/>
                <c:pt idx="0">
                  <c:v>60</c:v>
                </c:pt>
                <c:pt idx="1">
                  <c:v>350</c:v>
                </c:pt>
                <c:pt idx="2">
                  <c:v>60</c:v>
                </c:pt>
                <c:pt idx="3">
                  <c:v>310</c:v>
                </c:pt>
                <c:pt idx="4">
                  <c:v>200</c:v>
                </c:pt>
              </c:numCache>
            </c:numRef>
          </c:yVal>
          <c:smooth val="0"/>
          <c:extLst>
            <c:ext xmlns:c16="http://schemas.microsoft.com/office/drawing/2014/chart" uri="{C3380CC4-5D6E-409C-BE32-E72D297353CC}">
              <c16:uniqueId val="{00000001-F4D4-4EDF-8071-C62C47F73213}"/>
            </c:ext>
          </c:extLst>
        </c:ser>
        <c:ser>
          <c:idx val="2"/>
          <c:order val="2"/>
          <c:tx>
            <c:strRef>
              <c:f>'Graphic P4'!$D$22</c:f>
              <c:strCache>
                <c:ptCount val="1"/>
                <c:pt idx="0">
                  <c:v>Steer 559</c:v>
                </c:pt>
              </c:strCache>
            </c:strRef>
          </c:tx>
          <c:spPr>
            <a:ln w="66675">
              <a:noFill/>
            </a:ln>
          </c:spPr>
          <c:xVal>
            <c:numRef>
              <c:f>'Graphic P4'!$A$23:$A$27</c:f>
              <c:numCache>
                <c:formatCode>General</c:formatCode>
                <c:ptCount val="5"/>
                <c:pt idx="0">
                  <c:v>1</c:v>
                </c:pt>
                <c:pt idx="1">
                  <c:v>2</c:v>
                </c:pt>
                <c:pt idx="2">
                  <c:v>3</c:v>
                </c:pt>
                <c:pt idx="3">
                  <c:v>4</c:v>
                </c:pt>
                <c:pt idx="4">
                  <c:v>5</c:v>
                </c:pt>
              </c:numCache>
            </c:numRef>
          </c:xVal>
          <c:yVal>
            <c:numRef>
              <c:f>'Graphic P4'!$D$23:$D$27</c:f>
              <c:numCache>
                <c:formatCode>General</c:formatCode>
                <c:ptCount val="5"/>
                <c:pt idx="0">
                  <c:v>70</c:v>
                </c:pt>
                <c:pt idx="1">
                  <c:v>70</c:v>
                </c:pt>
                <c:pt idx="2">
                  <c:v>0</c:v>
                </c:pt>
                <c:pt idx="3">
                  <c:v>50</c:v>
                </c:pt>
                <c:pt idx="4">
                  <c:v>0</c:v>
                </c:pt>
              </c:numCache>
            </c:numRef>
          </c:yVal>
          <c:smooth val="0"/>
          <c:extLst>
            <c:ext xmlns:c16="http://schemas.microsoft.com/office/drawing/2014/chart" uri="{C3380CC4-5D6E-409C-BE32-E72D297353CC}">
              <c16:uniqueId val="{00000002-F4D4-4EDF-8071-C62C47F73213}"/>
            </c:ext>
          </c:extLst>
        </c:ser>
        <c:ser>
          <c:idx val="3"/>
          <c:order val="3"/>
          <c:tx>
            <c:strRef>
              <c:f>'Graphic P4'!$E$22</c:f>
              <c:strCache>
                <c:ptCount val="1"/>
                <c:pt idx="0">
                  <c:v>Steer 560</c:v>
                </c:pt>
              </c:strCache>
            </c:strRef>
          </c:tx>
          <c:spPr>
            <a:ln w="66675">
              <a:noFill/>
            </a:ln>
          </c:spPr>
          <c:xVal>
            <c:numRef>
              <c:f>'Graphic P4'!$A$23:$A$27</c:f>
              <c:numCache>
                <c:formatCode>General</c:formatCode>
                <c:ptCount val="5"/>
                <c:pt idx="0">
                  <c:v>1</c:v>
                </c:pt>
                <c:pt idx="1">
                  <c:v>2</c:v>
                </c:pt>
                <c:pt idx="2">
                  <c:v>3</c:v>
                </c:pt>
                <c:pt idx="3">
                  <c:v>4</c:v>
                </c:pt>
                <c:pt idx="4">
                  <c:v>5</c:v>
                </c:pt>
              </c:numCache>
            </c:numRef>
          </c:xVal>
          <c:yVal>
            <c:numRef>
              <c:f>'Graphic P4'!$E$23:$E$27</c:f>
              <c:numCache>
                <c:formatCode>General</c:formatCode>
                <c:ptCount val="5"/>
                <c:pt idx="0">
                  <c:v>60</c:v>
                </c:pt>
                <c:pt idx="1">
                  <c:v>20</c:v>
                </c:pt>
                <c:pt idx="2">
                  <c:v>80</c:v>
                </c:pt>
                <c:pt idx="3">
                  <c:v>350</c:v>
                </c:pt>
                <c:pt idx="4">
                  <c:v>170</c:v>
                </c:pt>
              </c:numCache>
            </c:numRef>
          </c:yVal>
          <c:smooth val="0"/>
          <c:extLst>
            <c:ext xmlns:c16="http://schemas.microsoft.com/office/drawing/2014/chart" uri="{C3380CC4-5D6E-409C-BE32-E72D297353CC}">
              <c16:uniqueId val="{00000003-F4D4-4EDF-8071-C62C47F73213}"/>
            </c:ext>
          </c:extLst>
        </c:ser>
        <c:ser>
          <c:idx val="4"/>
          <c:order val="4"/>
          <c:tx>
            <c:strRef>
              <c:f>'Graphic P4'!$F$22</c:f>
              <c:strCache>
                <c:ptCount val="1"/>
                <c:pt idx="0">
                  <c:v>Steer 552</c:v>
                </c:pt>
              </c:strCache>
            </c:strRef>
          </c:tx>
          <c:spPr>
            <a:ln w="66675">
              <a:noFill/>
            </a:ln>
          </c:spPr>
          <c:xVal>
            <c:numRef>
              <c:f>'Graphic P4'!$A$23:$A$27</c:f>
              <c:numCache>
                <c:formatCode>General</c:formatCode>
                <c:ptCount val="5"/>
                <c:pt idx="0">
                  <c:v>1</c:v>
                </c:pt>
                <c:pt idx="1">
                  <c:v>2</c:v>
                </c:pt>
                <c:pt idx="2">
                  <c:v>3</c:v>
                </c:pt>
                <c:pt idx="3">
                  <c:v>4</c:v>
                </c:pt>
                <c:pt idx="4">
                  <c:v>5</c:v>
                </c:pt>
              </c:numCache>
            </c:numRef>
          </c:xVal>
          <c:yVal>
            <c:numRef>
              <c:f>'Graphic P4'!$F$23:$F$27</c:f>
              <c:numCache>
                <c:formatCode>General</c:formatCode>
                <c:ptCount val="5"/>
                <c:pt idx="0">
                  <c:v>160</c:v>
                </c:pt>
                <c:pt idx="1">
                  <c:v>100</c:v>
                </c:pt>
                <c:pt idx="2">
                  <c:v>230</c:v>
                </c:pt>
                <c:pt idx="3">
                  <c:v>140</c:v>
                </c:pt>
                <c:pt idx="4">
                  <c:v>40</c:v>
                </c:pt>
              </c:numCache>
            </c:numRef>
          </c:yVal>
          <c:smooth val="0"/>
          <c:extLst>
            <c:ext xmlns:c16="http://schemas.microsoft.com/office/drawing/2014/chart" uri="{C3380CC4-5D6E-409C-BE32-E72D297353CC}">
              <c16:uniqueId val="{00000004-F4D4-4EDF-8071-C62C47F73213}"/>
            </c:ext>
          </c:extLst>
        </c:ser>
        <c:ser>
          <c:idx val="5"/>
          <c:order val="5"/>
          <c:tx>
            <c:strRef>
              <c:f>'Graphic P4'!$G$22</c:f>
              <c:strCache>
                <c:ptCount val="1"/>
                <c:pt idx="0">
                  <c:v>Steer 553</c:v>
                </c:pt>
              </c:strCache>
            </c:strRef>
          </c:tx>
          <c:spPr>
            <a:ln w="66675">
              <a:noFill/>
            </a:ln>
          </c:spPr>
          <c:xVal>
            <c:numRef>
              <c:f>'Graphic P4'!$A$23:$A$27</c:f>
              <c:numCache>
                <c:formatCode>General</c:formatCode>
                <c:ptCount val="5"/>
                <c:pt idx="0">
                  <c:v>1</c:v>
                </c:pt>
                <c:pt idx="1">
                  <c:v>2</c:v>
                </c:pt>
                <c:pt idx="2">
                  <c:v>3</c:v>
                </c:pt>
                <c:pt idx="3">
                  <c:v>4</c:v>
                </c:pt>
                <c:pt idx="4">
                  <c:v>5</c:v>
                </c:pt>
              </c:numCache>
            </c:numRef>
          </c:xVal>
          <c:yVal>
            <c:numRef>
              <c:f>'Graphic P4'!$G$23:$G$27</c:f>
              <c:numCache>
                <c:formatCode>General</c:formatCode>
                <c:ptCount val="5"/>
                <c:pt idx="0">
                  <c:v>110</c:v>
                </c:pt>
                <c:pt idx="1">
                  <c:v>120</c:v>
                </c:pt>
                <c:pt idx="2">
                  <c:v>30</c:v>
                </c:pt>
                <c:pt idx="3">
                  <c:v>100</c:v>
                </c:pt>
                <c:pt idx="4">
                  <c:v>70</c:v>
                </c:pt>
              </c:numCache>
            </c:numRef>
          </c:yVal>
          <c:smooth val="0"/>
          <c:extLst>
            <c:ext xmlns:c16="http://schemas.microsoft.com/office/drawing/2014/chart" uri="{C3380CC4-5D6E-409C-BE32-E72D297353CC}">
              <c16:uniqueId val="{00000005-F4D4-4EDF-8071-C62C47F73213}"/>
            </c:ext>
          </c:extLst>
        </c:ser>
        <c:ser>
          <c:idx val="6"/>
          <c:order val="6"/>
          <c:tx>
            <c:strRef>
              <c:f>'Graphic P4'!$H$22</c:f>
              <c:strCache>
                <c:ptCount val="1"/>
                <c:pt idx="0">
                  <c:v>Steer 555</c:v>
                </c:pt>
              </c:strCache>
            </c:strRef>
          </c:tx>
          <c:spPr>
            <a:ln w="66675">
              <a:noFill/>
            </a:ln>
          </c:spPr>
          <c:xVal>
            <c:numRef>
              <c:f>'Graphic P4'!$A$23:$A$27</c:f>
              <c:numCache>
                <c:formatCode>General</c:formatCode>
                <c:ptCount val="5"/>
                <c:pt idx="0">
                  <c:v>1</c:v>
                </c:pt>
                <c:pt idx="1">
                  <c:v>2</c:v>
                </c:pt>
                <c:pt idx="2">
                  <c:v>3</c:v>
                </c:pt>
                <c:pt idx="3">
                  <c:v>4</c:v>
                </c:pt>
                <c:pt idx="4">
                  <c:v>5</c:v>
                </c:pt>
              </c:numCache>
            </c:numRef>
          </c:xVal>
          <c:yVal>
            <c:numRef>
              <c:f>'Graphic P4'!$H$23:$H$27</c:f>
              <c:numCache>
                <c:formatCode>General</c:formatCode>
                <c:ptCount val="5"/>
                <c:pt idx="0">
                  <c:v>110</c:v>
                </c:pt>
                <c:pt idx="1">
                  <c:v>100</c:v>
                </c:pt>
                <c:pt idx="2">
                  <c:v>20</c:v>
                </c:pt>
                <c:pt idx="3">
                  <c:v>40</c:v>
                </c:pt>
                <c:pt idx="4">
                  <c:v>60</c:v>
                </c:pt>
              </c:numCache>
            </c:numRef>
          </c:yVal>
          <c:smooth val="0"/>
          <c:extLst>
            <c:ext xmlns:c16="http://schemas.microsoft.com/office/drawing/2014/chart" uri="{C3380CC4-5D6E-409C-BE32-E72D297353CC}">
              <c16:uniqueId val="{00000006-F4D4-4EDF-8071-C62C47F73213}"/>
            </c:ext>
          </c:extLst>
        </c:ser>
        <c:ser>
          <c:idx val="7"/>
          <c:order val="7"/>
          <c:tx>
            <c:strRef>
              <c:f>'Graphic P4'!$I$22</c:f>
              <c:strCache>
                <c:ptCount val="1"/>
                <c:pt idx="0">
                  <c:v>Steer 558</c:v>
                </c:pt>
              </c:strCache>
            </c:strRef>
          </c:tx>
          <c:spPr>
            <a:ln w="66675">
              <a:noFill/>
            </a:ln>
          </c:spPr>
          <c:xVal>
            <c:numRef>
              <c:f>'Graphic P4'!$A$23:$A$27</c:f>
              <c:numCache>
                <c:formatCode>General</c:formatCode>
                <c:ptCount val="5"/>
                <c:pt idx="0">
                  <c:v>1</c:v>
                </c:pt>
                <c:pt idx="1">
                  <c:v>2</c:v>
                </c:pt>
                <c:pt idx="2">
                  <c:v>3</c:v>
                </c:pt>
                <c:pt idx="3">
                  <c:v>4</c:v>
                </c:pt>
                <c:pt idx="4">
                  <c:v>5</c:v>
                </c:pt>
              </c:numCache>
            </c:numRef>
          </c:xVal>
          <c:yVal>
            <c:numRef>
              <c:f>'Graphic P4'!$I$23:$I$27</c:f>
              <c:numCache>
                <c:formatCode>General</c:formatCode>
                <c:ptCount val="5"/>
                <c:pt idx="0">
                  <c:v>0</c:v>
                </c:pt>
                <c:pt idx="1">
                  <c:v>40</c:v>
                </c:pt>
                <c:pt idx="2">
                  <c:v>40</c:v>
                </c:pt>
                <c:pt idx="3">
                  <c:v>50</c:v>
                </c:pt>
                <c:pt idx="4">
                  <c:v>50</c:v>
                </c:pt>
              </c:numCache>
            </c:numRef>
          </c:yVal>
          <c:smooth val="0"/>
          <c:extLst>
            <c:ext xmlns:c16="http://schemas.microsoft.com/office/drawing/2014/chart" uri="{C3380CC4-5D6E-409C-BE32-E72D297353CC}">
              <c16:uniqueId val="{00000007-F4D4-4EDF-8071-C62C47F73213}"/>
            </c:ext>
          </c:extLst>
        </c:ser>
        <c:dLbls>
          <c:showLegendKey val="0"/>
          <c:showVal val="0"/>
          <c:showCatName val="0"/>
          <c:showSerName val="0"/>
          <c:showPercent val="0"/>
          <c:showBubbleSize val="0"/>
        </c:dLbls>
        <c:axId val="868349464"/>
        <c:axId val="1039997048"/>
      </c:scatterChart>
      <c:valAx>
        <c:axId val="868349464"/>
        <c:scaling>
          <c:orientation val="minMax"/>
          <c:max val="5"/>
        </c:scaling>
        <c:delete val="0"/>
        <c:axPos val="b"/>
        <c:title>
          <c:tx>
            <c:rich>
              <a:bodyPr/>
              <a:lstStyle/>
              <a:p>
                <a:pPr>
                  <a:defRPr/>
                </a:pPr>
                <a:r>
                  <a:rPr lang="en-US" dirty="0"/>
                  <a:t>Day</a:t>
                </a:r>
              </a:p>
            </c:rich>
          </c:tx>
          <c:overlay val="0"/>
        </c:title>
        <c:numFmt formatCode="General" sourceLinked="1"/>
        <c:majorTickMark val="out"/>
        <c:minorTickMark val="none"/>
        <c:tickLblPos val="nextTo"/>
        <c:txPr>
          <a:bodyPr rot="0" vert="horz"/>
          <a:lstStyle/>
          <a:p>
            <a:pPr>
              <a:defRPr/>
            </a:pPr>
            <a:endParaRPr lang="en-US"/>
          </a:p>
        </c:txPr>
        <c:crossAx val="1039997048"/>
        <c:crosses val="autoZero"/>
        <c:crossBetween val="midCat"/>
      </c:valAx>
      <c:valAx>
        <c:axId val="1039997048"/>
        <c:scaling>
          <c:orientation val="minMax"/>
        </c:scaling>
        <c:delete val="0"/>
        <c:axPos val="l"/>
        <c:majorGridlines/>
        <c:title>
          <c:tx>
            <c:rich>
              <a:bodyPr/>
              <a:lstStyle/>
              <a:p>
                <a:pPr>
                  <a:defRPr sz="1400"/>
                </a:pPr>
                <a:r>
                  <a:rPr lang="en-US" sz="1400" dirty="0"/>
                  <a:t>Mineral Supplement Intake</a:t>
                </a:r>
              </a:p>
              <a:p>
                <a:pPr>
                  <a:defRPr sz="1400"/>
                </a:pPr>
                <a:r>
                  <a:rPr lang="en-US" sz="1400" dirty="0"/>
                  <a:t>(g.day-1)</a:t>
                </a:r>
              </a:p>
            </c:rich>
          </c:tx>
          <c:layout>
            <c:manualLayout>
              <c:xMode val="edge"/>
              <c:yMode val="edge"/>
              <c:x val="1.84015941994237E-2"/>
              <c:y val="0.36080619294661898"/>
            </c:manualLayout>
          </c:layout>
          <c:overlay val="0"/>
        </c:title>
        <c:numFmt formatCode="General" sourceLinked="1"/>
        <c:majorTickMark val="out"/>
        <c:minorTickMark val="none"/>
        <c:tickLblPos val="nextTo"/>
        <c:crossAx val="868349464"/>
        <c:crosses val="autoZero"/>
        <c:crossBetween val="midCat"/>
      </c:valAx>
    </c:plotArea>
    <c:plotVisOnly val="1"/>
    <c:dispBlanksAs val="gap"/>
    <c:showDLblsOverMax val="0"/>
  </c:chart>
  <c:txPr>
    <a:bodyPr/>
    <a:lstStyle/>
    <a:p>
      <a:pPr>
        <a:defRPr sz="1800"/>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58"/>
      <c:rotY val="20"/>
      <c:depthPercent val="120"/>
      <c:rAngAx val="1"/>
    </c:view3D>
    <c:floor>
      <c:thickness val="0"/>
      <c:spPr>
        <a:solidFill>
          <a:srgbClr val="C0C0C0"/>
        </a:solidFill>
        <a:ln w="3175">
          <a:solidFill>
            <a:srgbClr val="000000"/>
          </a:solidFill>
          <a:prstDash val="solid"/>
        </a:ln>
      </c:spPr>
    </c:floor>
    <c:sideWall>
      <c:thickness val="0"/>
      <c:spPr>
        <a:noFill/>
        <a:ln w="12700">
          <a:solidFill>
            <a:srgbClr val="000000"/>
          </a:solidFill>
          <a:prstDash val="solid"/>
        </a:ln>
      </c:spPr>
    </c:sideWall>
    <c:backWall>
      <c:thickness val="0"/>
      <c:spPr>
        <a:noFill/>
        <a:ln w="12700">
          <a:solidFill>
            <a:srgbClr val="000000"/>
          </a:solidFill>
          <a:prstDash val="solid"/>
        </a:ln>
      </c:spPr>
    </c:backWall>
    <c:plotArea>
      <c:layout>
        <c:manualLayout>
          <c:layoutTarget val="inner"/>
          <c:xMode val="edge"/>
          <c:yMode val="edge"/>
          <c:x val="0.11764705882352899"/>
          <c:y val="4.0462427745664699E-2"/>
          <c:w val="0.85467128027681705"/>
          <c:h val="0.86705202312138696"/>
        </c:manualLayout>
      </c:layout>
      <c:bar3DChart>
        <c:barDir val="col"/>
        <c:grouping val="clustered"/>
        <c:varyColors val="0"/>
        <c:ser>
          <c:idx val="0"/>
          <c:order val="0"/>
          <c:tx>
            <c:strRef>
              <c:f>Sheet1!$A$2</c:f>
              <c:strCache>
                <c:ptCount val="1"/>
              </c:strCache>
            </c:strRef>
          </c:tx>
          <c:spPr>
            <a:solidFill>
              <a:srgbClr val="FFCC00"/>
            </a:solidFill>
            <a:ln w="13356">
              <a:solidFill>
                <a:srgbClr val="000000"/>
              </a:solidFill>
              <a:prstDash val="solid"/>
            </a:ln>
          </c:spPr>
          <c:invertIfNegative val="0"/>
          <c:cat>
            <c:numRef>
              <c:f>Sheet1!$B$1:$G$1</c:f>
              <c:numCache>
                <c:formatCode>General</c:formatCode>
                <c:ptCount val="6"/>
              </c:numCache>
            </c:numRef>
          </c:cat>
          <c:val>
            <c:numRef>
              <c:f>Sheet1!$B$2:$G$2</c:f>
              <c:numCache>
                <c:formatCode>General</c:formatCode>
                <c:ptCount val="6"/>
                <c:pt idx="0">
                  <c:v>91</c:v>
                </c:pt>
                <c:pt idx="1">
                  <c:v>82</c:v>
                </c:pt>
                <c:pt idx="2">
                  <c:v>78</c:v>
                </c:pt>
                <c:pt idx="3">
                  <c:v>52</c:v>
                </c:pt>
                <c:pt idx="4">
                  <c:v>79</c:v>
                </c:pt>
                <c:pt idx="5">
                  <c:v>30</c:v>
                </c:pt>
              </c:numCache>
            </c:numRef>
          </c:val>
          <c:extLst>
            <c:ext xmlns:c16="http://schemas.microsoft.com/office/drawing/2014/chart" uri="{C3380CC4-5D6E-409C-BE32-E72D297353CC}">
              <c16:uniqueId val="{00000000-135E-4434-8ADE-520C91BB9C91}"/>
            </c:ext>
          </c:extLst>
        </c:ser>
        <c:dLbls>
          <c:showLegendKey val="0"/>
          <c:showVal val="0"/>
          <c:showCatName val="0"/>
          <c:showSerName val="0"/>
          <c:showPercent val="0"/>
          <c:showBubbleSize val="0"/>
        </c:dLbls>
        <c:gapWidth val="50"/>
        <c:gapDepth val="30"/>
        <c:shape val="box"/>
        <c:axId val="95468160"/>
        <c:axId val="95478144"/>
        <c:axId val="0"/>
      </c:bar3DChart>
      <c:catAx>
        <c:axId val="95468160"/>
        <c:scaling>
          <c:orientation val="minMax"/>
        </c:scaling>
        <c:delete val="0"/>
        <c:axPos val="b"/>
        <c:numFmt formatCode="General" sourceLinked="1"/>
        <c:majorTickMark val="out"/>
        <c:minorTickMark val="none"/>
        <c:tickLblPos val="low"/>
        <c:spPr>
          <a:ln w="3339">
            <a:solidFill>
              <a:srgbClr val="000000"/>
            </a:solidFill>
            <a:prstDash val="solid"/>
          </a:ln>
        </c:spPr>
        <c:txPr>
          <a:bodyPr rot="0" vert="horz"/>
          <a:lstStyle/>
          <a:p>
            <a:pPr>
              <a:defRPr sz="1052" b="1" i="0" u="none" strike="noStrike" baseline="0">
                <a:solidFill>
                  <a:srgbClr val="000000"/>
                </a:solidFill>
                <a:latin typeface="Tahoma"/>
                <a:ea typeface="Tahoma"/>
                <a:cs typeface="Tahoma"/>
              </a:defRPr>
            </a:pPr>
            <a:endParaRPr lang="en-US"/>
          </a:p>
        </c:txPr>
        <c:crossAx val="95478144"/>
        <c:crosses val="autoZero"/>
        <c:auto val="1"/>
        <c:lblAlgn val="ctr"/>
        <c:lblOffset val="100"/>
        <c:tickLblSkip val="1"/>
        <c:tickMarkSkip val="1"/>
        <c:noMultiLvlLbl val="0"/>
      </c:catAx>
      <c:valAx>
        <c:axId val="95478144"/>
        <c:scaling>
          <c:orientation val="minMax"/>
          <c:min val="20"/>
        </c:scaling>
        <c:delete val="0"/>
        <c:axPos val="l"/>
        <c:numFmt formatCode="General" sourceLinked="1"/>
        <c:majorTickMark val="out"/>
        <c:minorTickMark val="none"/>
        <c:tickLblPos val="nextTo"/>
        <c:spPr>
          <a:ln w="3339">
            <a:solidFill>
              <a:srgbClr val="000000"/>
            </a:solidFill>
            <a:prstDash val="solid"/>
          </a:ln>
        </c:spPr>
        <c:txPr>
          <a:bodyPr rot="0" vert="horz"/>
          <a:lstStyle/>
          <a:p>
            <a:pPr>
              <a:defRPr sz="1400" b="1" i="0" u="none" strike="noStrike" baseline="0">
                <a:solidFill>
                  <a:srgbClr val="000000"/>
                </a:solidFill>
                <a:latin typeface="Tahoma"/>
                <a:ea typeface="Tahoma"/>
                <a:cs typeface="Tahoma"/>
              </a:defRPr>
            </a:pPr>
            <a:endParaRPr lang="en-US"/>
          </a:p>
        </c:txPr>
        <c:crossAx val="95468160"/>
        <c:crosses val="autoZero"/>
        <c:crossBetween val="between"/>
      </c:valAx>
      <c:spPr>
        <a:noFill/>
        <a:ln w="26711">
          <a:noFill/>
        </a:ln>
      </c:spPr>
    </c:plotArea>
    <c:plotVisOnly val="1"/>
    <c:dispBlanksAs val="gap"/>
    <c:showDLblsOverMax val="0"/>
  </c:chart>
  <c:spPr>
    <a:noFill/>
    <a:ln>
      <a:noFill/>
    </a:ln>
  </c:spPr>
  <c:txPr>
    <a:bodyPr/>
    <a:lstStyle/>
    <a:p>
      <a:pPr>
        <a:defRPr sz="1052" b="1" i="0" u="none" strike="noStrike" baseline="0">
          <a:solidFill>
            <a:srgbClr val="000000"/>
          </a:solidFill>
          <a:latin typeface="Tahoma"/>
          <a:ea typeface="Tahoma"/>
          <a:cs typeface="Tahoma"/>
        </a:defRPr>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0.17982</cdr:x>
      <cdr:y>0.78865</cdr:y>
    </cdr:from>
    <cdr:to>
      <cdr:x>1</cdr:x>
      <cdr:y>0.78865</cdr:y>
    </cdr:to>
    <cdr:cxnSp macro="">
      <cdr:nvCxnSpPr>
        <cdr:cNvPr id="4" name="Straight Connector 3">
          <a:extLst xmlns:a="http://schemas.openxmlformats.org/drawingml/2006/main">
            <a:ext uri="{FF2B5EF4-FFF2-40B4-BE49-F238E27FC236}">
              <a16:creationId xmlns:a16="http://schemas.microsoft.com/office/drawing/2014/main" id="{F028D8BB-B5DA-E297-0535-328D8727E858}"/>
            </a:ext>
          </a:extLst>
        </cdr:cNvPr>
        <cdr:cNvCxnSpPr/>
      </cdr:nvCxnSpPr>
      <cdr:spPr>
        <a:xfrm xmlns:a="http://schemas.openxmlformats.org/drawingml/2006/main">
          <a:off x="1524000" y="4267200"/>
          <a:ext cx="6950932" cy="0"/>
        </a:xfrm>
        <a:prstGeom xmlns:a="http://schemas.openxmlformats.org/drawingml/2006/main" prst="lin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D7B7DD-63D0-4679-B725-5EB4B4D82CF5}" type="datetimeFigureOut">
              <a:rPr lang="en-US" smtClean="0"/>
              <a:t>12/1/2024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830C91-EA37-4CB1-8B35-23807C064A6F}" type="slidenum">
              <a:rPr lang="en-US" smtClean="0"/>
              <a:t>‹#›</a:t>
            </a:fld>
            <a:endParaRPr lang="en-US" dirty="0"/>
          </a:p>
        </p:txBody>
      </p:sp>
    </p:spTree>
    <p:extLst>
      <p:ext uri="{BB962C8B-B14F-4D97-AF65-F5344CB8AC3E}">
        <p14:creationId xmlns:p14="http://schemas.microsoft.com/office/powerpoint/2010/main" val="2613843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830C91-EA37-4CB1-8B35-23807C064A6F}" type="slidenum">
              <a:rPr lang="en-US" smtClean="0"/>
              <a:t>1</a:t>
            </a:fld>
            <a:endParaRPr lang="en-US" dirty="0"/>
          </a:p>
        </p:txBody>
      </p:sp>
    </p:spTree>
    <p:extLst>
      <p:ext uri="{BB962C8B-B14F-4D97-AF65-F5344CB8AC3E}">
        <p14:creationId xmlns:p14="http://schemas.microsoft.com/office/powerpoint/2010/main" val="363482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ea typeface="ＭＳ Ｐゴシック" pitchFamily="34" charset="-128"/>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E80BBB4-6B68-41BA-A1A4-2C7E974F0B44}" type="slidenum">
              <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603432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0A961F8E-17A8-79CF-83AB-D230FB50E834}"/>
              </a:ext>
            </a:extLst>
          </p:cNvPr>
          <p:cNvSpPr>
            <a:spLocks noGrp="1" noRot="1" noChangeAspect="1" noTextEdit="1"/>
          </p:cNvSpPr>
          <p:nvPr>
            <p:ph type="sldImg"/>
          </p:nvPr>
        </p:nvSpPr>
        <p:spPr>
          <a:ln/>
        </p:spPr>
      </p:sp>
      <p:sp>
        <p:nvSpPr>
          <p:cNvPr id="70659" name="Notes Placeholder 2">
            <a:extLst>
              <a:ext uri="{FF2B5EF4-FFF2-40B4-BE49-F238E27FC236}">
                <a16:creationId xmlns:a16="http://schemas.microsoft.com/office/drawing/2014/main" id="{35F89EA6-EED3-5014-30E2-A177DD74363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
        <p:nvSpPr>
          <p:cNvPr id="70660" name="Slide Number Placeholder 3">
            <a:extLst>
              <a:ext uri="{FF2B5EF4-FFF2-40B4-BE49-F238E27FC236}">
                <a16:creationId xmlns:a16="http://schemas.microsoft.com/office/drawing/2014/main" id="{6F29B40D-3C5A-92EA-D229-03398C9EA72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194339-DAB4-479B-A739-DAB8D0F65A3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D70B0BE4-F881-417A-A7FE-5792A76982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u="sng">
                <a:solidFill>
                  <a:schemeClr val="tx1"/>
                </a:solidFill>
                <a:latin typeface="Arial" panose="020B0604020202020204" pitchFamily="34" charset="0"/>
                <a:ea typeface="ＭＳ Ｐゴシック" panose="020B0600070205080204" pitchFamily="34" charset="-128"/>
              </a:defRPr>
            </a:lvl1pPr>
            <a:lvl2pPr marL="37931725" indent="-37474525">
              <a:defRPr u="sng">
                <a:solidFill>
                  <a:schemeClr val="tx1"/>
                </a:solidFill>
                <a:latin typeface="Arial" panose="020B0604020202020204" pitchFamily="34" charset="0"/>
                <a:ea typeface="ＭＳ Ｐゴシック" panose="020B0600070205080204" pitchFamily="34" charset="-128"/>
              </a:defRPr>
            </a:lvl2pPr>
            <a:lvl3pPr marL="1143000" indent="-228600">
              <a:defRPr u="sng">
                <a:solidFill>
                  <a:schemeClr val="tx1"/>
                </a:solidFill>
                <a:latin typeface="Arial" panose="020B0604020202020204" pitchFamily="34" charset="0"/>
                <a:ea typeface="ＭＳ Ｐゴシック" panose="020B0600070205080204" pitchFamily="34" charset="-128"/>
              </a:defRPr>
            </a:lvl3pPr>
            <a:lvl4pPr marL="1600200" indent="-228600">
              <a:defRPr u="sng">
                <a:solidFill>
                  <a:schemeClr val="tx1"/>
                </a:solidFill>
                <a:latin typeface="Arial" panose="020B0604020202020204" pitchFamily="34" charset="0"/>
                <a:ea typeface="ＭＳ Ｐゴシック" panose="020B0600070205080204" pitchFamily="34" charset="-128"/>
              </a:defRPr>
            </a:lvl4pPr>
            <a:lvl5pPr marL="2057400" indent="-228600">
              <a:defRPr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12116DE-B88B-4555-84D0-30CED01572E6}"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59395" name="Rectangle 2">
            <a:extLst>
              <a:ext uri="{FF2B5EF4-FFF2-40B4-BE49-F238E27FC236}">
                <a16:creationId xmlns:a16="http://schemas.microsoft.com/office/drawing/2014/main" id="{C41E09D8-BFA2-4812-924B-2A428E7719C0}"/>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68A136F9-3BE9-410A-B697-867688D224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COWS</a:t>
            </a:r>
            <a:r>
              <a:rPr lang="en-US" baseline="0" dirty="0"/>
              <a:t> THAT NEED!</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BD0C13-4448-4D31-B2AD-0350C1421A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351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BD0C13-4448-4D31-B2AD-0350C1421A4E}" type="slidenum">
              <a:rPr lang="en-US" smtClean="0"/>
              <a:t>49</a:t>
            </a:fld>
            <a:endParaRPr lang="en-US" dirty="0"/>
          </a:p>
        </p:txBody>
      </p:sp>
    </p:spTree>
    <p:extLst>
      <p:ext uri="{BB962C8B-B14F-4D97-AF65-F5344CB8AC3E}">
        <p14:creationId xmlns:p14="http://schemas.microsoft.com/office/powerpoint/2010/main" val="3840590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experiment evaluated effects of supplemental s.c.</a:t>
            </a:r>
          </a:p>
          <a:p>
            <a:r>
              <a:rPr lang="en-US" dirty="0"/>
              <a:t>trace-mineral injections on growth and breeding soundness</a:t>
            </a:r>
          </a:p>
          <a:p>
            <a:r>
              <a:rPr lang="en-US" dirty="0"/>
              <a:t>of bull calves. Weaned bulls (n = 488; initial BW =</a:t>
            </a:r>
          </a:p>
          <a:p>
            <a:r>
              <a:rPr lang="en-US" dirty="0"/>
              <a:t>308 ± 45 kg, initial age = 203 ± 17 d) of 2 breeds (Angus</a:t>
            </a:r>
          </a:p>
          <a:p>
            <a:r>
              <a:rPr lang="en-US" dirty="0"/>
              <a:t>and Charolais) and originating from 13 ranches in the</a:t>
            </a:r>
          </a:p>
          <a:p>
            <a:r>
              <a:rPr lang="en-US" dirty="0"/>
              <a:t>Great Plains were transported to a common confinement</a:t>
            </a:r>
          </a:p>
          <a:p>
            <a:r>
              <a:rPr lang="en-US" dirty="0"/>
              <a:t>facility and assigned randomly to 2 treatments: (1) s.c.</a:t>
            </a:r>
          </a:p>
          <a:p>
            <a:r>
              <a:rPr lang="en-US" dirty="0"/>
              <a:t>injections of trace mineral (TM) containing 15 mg/mL</a:t>
            </a:r>
          </a:p>
          <a:p>
            <a:r>
              <a:rPr lang="en-US" dirty="0"/>
              <a:t>Cu, 5 mg/mL Se, 10 mg/mL Mn, and 60 mg/mL Zn or (2)</a:t>
            </a:r>
          </a:p>
          <a:p>
            <a:r>
              <a:rPr lang="en-US" dirty="0"/>
              <a:t>s.c. injections of physiological saline (control). Treatments</a:t>
            </a:r>
          </a:p>
          <a:p>
            <a:r>
              <a:rPr lang="en-US" dirty="0"/>
              <a:t>were administered at arrival (d −2 or −1; 1 mL per 45</a:t>
            </a:r>
          </a:p>
          <a:p>
            <a:r>
              <a:rPr lang="en-US" dirty="0"/>
              <a:t>kg of BW) and on d 90 ± 1 (1 mL per 68 kg of BW). On</a:t>
            </a:r>
          </a:p>
          <a:p>
            <a:r>
              <a:rPr lang="en-US" dirty="0"/>
              <a:t>d 0, bulls were stratified by treatment, breed, and ranch</a:t>
            </a:r>
          </a:p>
          <a:p>
            <a:r>
              <a:rPr lang="en-US" dirty="0"/>
              <a:t>of origin and assigned randomly to 8 pens in which they</a:t>
            </a:r>
          </a:p>
          <a:p>
            <a:r>
              <a:rPr lang="en-US" dirty="0"/>
              <a:t>were fed a growing diet for 225 d. The diet was formulated</a:t>
            </a:r>
          </a:p>
          <a:p>
            <a:r>
              <a:rPr lang="en-US" dirty="0"/>
              <a:t>to promote a 1.5-kg ADG at a DMI of 2.6% of BW and</a:t>
            </a:r>
          </a:p>
          <a:p>
            <a:r>
              <a:rPr lang="en-US" dirty="0"/>
              <a:t>to meet or exceed NRC (2000) requirements for Ca, Co,</a:t>
            </a:r>
          </a:p>
          <a:p>
            <a:r>
              <a:rPr lang="en-US" dirty="0"/>
              <a:t>Cu, I, Mg, Mn, Na, P, K, Se, and Zn. Initial BW were</a:t>
            </a:r>
          </a:p>
          <a:p>
            <a:r>
              <a:rPr lang="en-US" dirty="0"/>
              <a:t>measured and pretreatment blood plasma samples were</a:t>
            </a:r>
          </a:p>
          <a:p>
            <a:r>
              <a:rPr lang="en-US" dirty="0"/>
              <a:t>collected on d −2 or −1. Breeding soundness examinations</a:t>
            </a:r>
          </a:p>
          <a:p>
            <a:r>
              <a:rPr lang="en-US" dirty="0"/>
              <a:t>(BSE) were conducted and BW were measured at 10 and</a:t>
            </a:r>
          </a:p>
          <a:p>
            <a:r>
              <a:rPr lang="en-US" dirty="0"/>
              <a:t>12 mo of age (d 90 ± 1 and d 150 ± 1, respectively). Scrotal</a:t>
            </a:r>
          </a:p>
          <a:p>
            <a:r>
              <a:rPr lang="en-US" dirty="0"/>
              <a:t>circumference was measured and semen samples were</a:t>
            </a:r>
          </a:p>
          <a:p>
            <a:r>
              <a:rPr lang="en-US" dirty="0"/>
              <a:t>collected via electro-ejaculation. Motility and morphology</a:t>
            </a:r>
          </a:p>
          <a:p>
            <a:r>
              <a:rPr lang="en-US" dirty="0"/>
              <a:t>of sperm were evaluated via light microscopy. Scrotal</a:t>
            </a:r>
          </a:p>
          <a:p>
            <a:r>
              <a:rPr lang="en-US" dirty="0"/>
              <a:t>circumference, BW, and ADG did not differ (P ≥ 0.16)</a:t>
            </a:r>
          </a:p>
          <a:p>
            <a:r>
              <a:rPr lang="en-US" dirty="0"/>
              <a:t>between treatments at any time. Proportions of control and</a:t>
            </a:r>
          </a:p>
          <a:p>
            <a:r>
              <a:rPr lang="en-US" dirty="0"/>
              <a:t>TM-treated bulls achieving minimal satisfactory BSE</a:t>
            </a:r>
          </a:p>
          <a:p>
            <a:r>
              <a:rPr lang="en-US" dirty="0"/>
              <a:t>classifications did not differ at 10 mo of age (P = 0.98; 50</a:t>
            </a:r>
          </a:p>
          <a:p>
            <a:r>
              <a:rPr lang="en-US" dirty="0"/>
              <a:t>± 3.8% for both TM and control) or at 12 mo of age (P =</a:t>
            </a:r>
          </a:p>
          <a:p>
            <a:r>
              <a:rPr lang="en-US" dirty="0"/>
              <a:t>0.43; 89 and 86 ± 2.2% for TM and control, respectively).</a:t>
            </a:r>
          </a:p>
          <a:p>
            <a:r>
              <a:rPr lang="en-US" dirty="0"/>
              <a:t>Conversely, improved (P = 0.05) sperm motility was detected</a:t>
            </a:r>
          </a:p>
          <a:p>
            <a:r>
              <a:rPr lang="en-US" dirty="0"/>
              <a:t>in TM-treated bulls compared with control-treated</a:t>
            </a:r>
          </a:p>
          <a:p>
            <a:r>
              <a:rPr lang="en-US" dirty="0"/>
              <a:t>bulls at 12 mo of age; moreover, TM-treated bulls had</a:t>
            </a:r>
          </a:p>
          <a:p>
            <a:r>
              <a:rPr lang="en-US" dirty="0"/>
              <a:t>greater (P ≤ 0.05) improvements in sperm morphology</a:t>
            </a:r>
          </a:p>
          <a:p>
            <a:r>
              <a:rPr lang="en-US" dirty="0"/>
              <a:t>and motility between 10 and 12 mo of age than control treated</a:t>
            </a:r>
          </a:p>
          <a:p>
            <a:r>
              <a:rPr lang="en-US" dirty="0"/>
              <a:t>bulls. Among bulls that failed BSE at 10 mo of</a:t>
            </a:r>
          </a:p>
          <a:p>
            <a:r>
              <a:rPr lang="en-US" dirty="0"/>
              <a:t>age, more TM-treated bulls tended (P = 0.10) to pass</a:t>
            </a:r>
          </a:p>
          <a:p>
            <a:r>
              <a:rPr lang="en-US" dirty="0"/>
              <a:t>BSE at 12 mo of age than control-treated bulls (98 and</a:t>
            </a:r>
          </a:p>
          <a:p>
            <a:r>
              <a:rPr lang="en-US" dirty="0"/>
              <a:t>94 ± 1.6% for TM and control, respectively). Under the</a:t>
            </a:r>
          </a:p>
          <a:p>
            <a:r>
              <a:rPr lang="en-US" dirty="0"/>
              <a:t>conditions of this experiment, sperm motility and morphology</a:t>
            </a:r>
          </a:p>
          <a:p>
            <a:r>
              <a:rPr lang="en-US" dirty="0"/>
              <a:t>at 12 mo of age were improved in bulls treated</a:t>
            </a:r>
          </a:p>
          <a:p>
            <a:r>
              <a:rPr lang="en-US" dirty="0"/>
              <a:t>with injectable TM at 7 and 10 mo of age compared with</a:t>
            </a:r>
          </a:p>
          <a:p>
            <a:r>
              <a:rPr lang="en-US" dirty="0"/>
              <a:t>bulls treated with saline.</a:t>
            </a:r>
          </a:p>
        </p:txBody>
      </p:sp>
      <p:sp>
        <p:nvSpPr>
          <p:cNvPr id="4" name="Slide Number Placeholder 3"/>
          <p:cNvSpPr>
            <a:spLocks noGrp="1"/>
          </p:cNvSpPr>
          <p:nvPr>
            <p:ph type="sldNum" sz="quarter" idx="5"/>
          </p:nvPr>
        </p:nvSpPr>
        <p:spPr/>
        <p:txBody>
          <a:bodyPr/>
          <a:lstStyle/>
          <a:p>
            <a:fld id="{9FD1FC94-8F92-42E6-8F73-2135167C6854}" type="slidenum">
              <a:rPr lang="en-US" smtClean="0"/>
              <a:t>54</a:t>
            </a:fld>
            <a:endParaRPr lang="en-US" dirty="0"/>
          </a:p>
        </p:txBody>
      </p:sp>
    </p:spTree>
    <p:extLst>
      <p:ext uri="{BB962C8B-B14F-4D97-AF65-F5344CB8AC3E}">
        <p14:creationId xmlns:p14="http://schemas.microsoft.com/office/powerpoint/2010/main" val="1203759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B489F-73BE-4726-88C7-12324568CB99}" type="slidenum">
              <a:rPr lang="en-US" smtClean="0"/>
              <a:t>59</a:t>
            </a:fld>
            <a:endParaRPr lang="en-US" dirty="0"/>
          </a:p>
        </p:txBody>
      </p:sp>
    </p:spTree>
    <p:extLst>
      <p:ext uri="{BB962C8B-B14F-4D97-AF65-F5344CB8AC3E}">
        <p14:creationId xmlns:p14="http://schemas.microsoft.com/office/powerpoint/2010/main" val="1130665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1230CB9E-FB64-4E41-BF02-7D0F3E5DE063}"/>
              </a:ext>
            </a:extLst>
          </p:cNvPr>
          <p:cNvSpPr>
            <a:spLocks noGrp="1" noRot="1" noChangeAspect="1" noChangeArrowheads="1" noTextEdit="1"/>
          </p:cNvSpPr>
          <p:nvPr>
            <p:ph type="sldImg"/>
          </p:nvPr>
        </p:nvSpPr>
        <p:spPr>
          <a:ln/>
        </p:spPr>
      </p:sp>
      <p:sp>
        <p:nvSpPr>
          <p:cNvPr id="6147" name="Notes Placeholder 2">
            <a:extLst>
              <a:ext uri="{FF2B5EF4-FFF2-40B4-BE49-F238E27FC236}">
                <a16:creationId xmlns:a16="http://schemas.microsoft.com/office/drawing/2014/main" id="{A7914068-2B99-470A-BC85-A262C511A2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6148" name="Slide Number Placeholder 3">
            <a:extLst>
              <a:ext uri="{FF2B5EF4-FFF2-40B4-BE49-F238E27FC236}">
                <a16:creationId xmlns:a16="http://schemas.microsoft.com/office/drawing/2014/main" id="{3D7422F3-7CF4-44F1-80AD-6C46B7A582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535CB4-9206-4166-99E9-5FEC7F1ACA8C}" type="slidenum">
              <a:rPr kumimoji="0" lang="ru-RU"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ru-RU"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830C91-EA37-4CB1-8B35-23807C064A6F}" type="slidenum">
              <a:rPr lang="en-US" smtClean="0"/>
              <a:t>8</a:t>
            </a:fld>
            <a:endParaRPr lang="en-US" dirty="0"/>
          </a:p>
        </p:txBody>
      </p:sp>
    </p:spTree>
    <p:extLst>
      <p:ext uri="{BB962C8B-B14F-4D97-AF65-F5344CB8AC3E}">
        <p14:creationId xmlns:p14="http://schemas.microsoft.com/office/powerpoint/2010/main" val="4221459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830C91-EA37-4CB1-8B35-23807C064A6F}" type="slidenum">
              <a:rPr lang="en-US" smtClean="0"/>
              <a:t>11</a:t>
            </a:fld>
            <a:endParaRPr lang="en-US" dirty="0"/>
          </a:p>
        </p:txBody>
      </p:sp>
    </p:spTree>
    <p:extLst>
      <p:ext uri="{BB962C8B-B14F-4D97-AF65-F5344CB8AC3E}">
        <p14:creationId xmlns:p14="http://schemas.microsoft.com/office/powerpoint/2010/main" val="2652636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There are six basic nutrients that cattle or any animal needs.  Those nutrients are water, protein, minerals, vitamins, fats, and carbohydrates to generate energy.  The subsequent slides briefly discuss all of the nutrients.</a:t>
            </a: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Calibri" pitchFamily="34" charset="0"/>
                <a:ea typeface="MS PGothic" pitchFamily="34" charset="-128"/>
              </a:defRPr>
            </a:lvl1pPr>
            <a:lvl2pPr marL="702756" indent="-270291" eaLnBrk="0" hangingPunct="0">
              <a:spcBef>
                <a:spcPct val="30000"/>
              </a:spcBef>
              <a:defRPr sz="1100">
                <a:solidFill>
                  <a:schemeClr val="tx1"/>
                </a:solidFill>
                <a:latin typeface="Calibri" pitchFamily="34" charset="0"/>
                <a:ea typeface="MS PGothic" pitchFamily="34" charset="-128"/>
              </a:defRPr>
            </a:lvl2pPr>
            <a:lvl3pPr marL="1081164" indent="-216233" eaLnBrk="0" hangingPunct="0">
              <a:spcBef>
                <a:spcPct val="30000"/>
              </a:spcBef>
              <a:defRPr sz="1100">
                <a:solidFill>
                  <a:schemeClr val="tx1"/>
                </a:solidFill>
                <a:latin typeface="Calibri" pitchFamily="34" charset="0"/>
                <a:ea typeface="MS PGothic" pitchFamily="34" charset="-128"/>
              </a:defRPr>
            </a:lvl3pPr>
            <a:lvl4pPr marL="1513629" indent="-216233" eaLnBrk="0" hangingPunct="0">
              <a:spcBef>
                <a:spcPct val="30000"/>
              </a:spcBef>
              <a:defRPr sz="1100">
                <a:solidFill>
                  <a:schemeClr val="tx1"/>
                </a:solidFill>
                <a:latin typeface="Calibri" pitchFamily="34" charset="0"/>
                <a:ea typeface="MS PGothic" pitchFamily="34" charset="-128"/>
              </a:defRPr>
            </a:lvl4pPr>
            <a:lvl5pPr marL="1946095" indent="-216233" eaLnBrk="0" hangingPunct="0">
              <a:spcBef>
                <a:spcPct val="30000"/>
              </a:spcBef>
              <a:defRPr sz="1100">
                <a:solidFill>
                  <a:schemeClr val="tx1"/>
                </a:solidFill>
                <a:latin typeface="Calibri" pitchFamily="34" charset="0"/>
                <a:ea typeface="MS PGothic" pitchFamily="34" charset="-128"/>
              </a:defRPr>
            </a:lvl5pPr>
            <a:lvl6pPr marL="2378560" indent="-216233" eaLnBrk="0" fontAlgn="base" hangingPunct="0">
              <a:spcBef>
                <a:spcPct val="30000"/>
              </a:spcBef>
              <a:spcAft>
                <a:spcPct val="0"/>
              </a:spcAft>
              <a:defRPr sz="1100">
                <a:solidFill>
                  <a:schemeClr val="tx1"/>
                </a:solidFill>
                <a:latin typeface="Calibri" pitchFamily="34" charset="0"/>
                <a:ea typeface="MS PGothic" pitchFamily="34" charset="-128"/>
              </a:defRPr>
            </a:lvl6pPr>
            <a:lvl7pPr marL="2811026" indent="-216233" eaLnBrk="0" fontAlgn="base" hangingPunct="0">
              <a:spcBef>
                <a:spcPct val="30000"/>
              </a:spcBef>
              <a:spcAft>
                <a:spcPct val="0"/>
              </a:spcAft>
              <a:defRPr sz="1100">
                <a:solidFill>
                  <a:schemeClr val="tx1"/>
                </a:solidFill>
                <a:latin typeface="Calibri" pitchFamily="34" charset="0"/>
                <a:ea typeface="MS PGothic" pitchFamily="34" charset="-128"/>
              </a:defRPr>
            </a:lvl7pPr>
            <a:lvl8pPr marL="3243491" indent="-216233" eaLnBrk="0" fontAlgn="base" hangingPunct="0">
              <a:spcBef>
                <a:spcPct val="30000"/>
              </a:spcBef>
              <a:spcAft>
                <a:spcPct val="0"/>
              </a:spcAft>
              <a:defRPr sz="1100">
                <a:solidFill>
                  <a:schemeClr val="tx1"/>
                </a:solidFill>
                <a:latin typeface="Calibri" pitchFamily="34" charset="0"/>
                <a:ea typeface="MS PGothic" pitchFamily="34" charset="-128"/>
              </a:defRPr>
            </a:lvl8pPr>
            <a:lvl9pPr marL="3675957" indent="-216233" eaLnBrk="0" fontAlgn="base" hangingPunct="0">
              <a:spcBef>
                <a:spcPct val="30000"/>
              </a:spcBef>
              <a:spcAft>
                <a:spcPct val="0"/>
              </a:spcAft>
              <a:defRPr sz="1100">
                <a:solidFill>
                  <a:schemeClr val="tx1"/>
                </a:solidFill>
                <a:latin typeface="Calibri" pitchFamily="34" charset="0"/>
                <a:ea typeface="MS PGothic"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3A72D06-E596-4CB1-AC0D-8FD9812C908D}" type="slidenum">
              <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13</a:t>
            </a:fld>
            <a:endParaRPr kumimoji="0" lang="en-US" alt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65328-FCBD-4DF1-90A9-1C2E45178D4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2194" name="Rectangle 2"/>
          <p:cNvSpPr>
            <a:spLocks noGrp="1" noRot="1" noChangeAspect="1" noChangeArrowheads="1" noTextEdit="1"/>
          </p:cNvSpPr>
          <p:nvPr>
            <p:ph type="sldImg"/>
          </p:nvPr>
        </p:nvSpPr>
        <p:spPr>
          <a:ln/>
        </p:spPr>
      </p:sp>
      <p:sp>
        <p:nvSpPr>
          <p:cNvPr id="392195" name="Rectangle 3"/>
          <p:cNvSpPr>
            <a:spLocks noGrp="1" noChangeArrowheads="1"/>
          </p:cNvSpPr>
          <p:nvPr>
            <p:ph type="body" idx="1"/>
          </p:nvPr>
        </p:nvSpPr>
        <p:spPr/>
        <p:txBody>
          <a:bodyPr/>
          <a:lstStyle/>
          <a:p>
            <a:r>
              <a:rPr lang="en-US" altLang="zh-CN" dirty="0"/>
              <a:t>What does this mean financially?  Fewer pounds to sell!</a:t>
            </a:r>
          </a:p>
          <a:p>
            <a:r>
              <a:rPr lang="en-US" altLang="zh-CN" dirty="0"/>
              <a:t>Figure this out by adding together the total pounds for each herd.  Now, subtract the Poor distribution herd’s total from the ideal Distribution’s herd’s total. </a:t>
            </a:r>
          </a:p>
          <a:p>
            <a:endParaRPr lang="en-US" altLang="zh-CN" dirty="0"/>
          </a:p>
          <a:p>
            <a:r>
              <a:rPr lang="en-US" altLang="zh-CN" dirty="0"/>
              <a:t>When you compare the two distributions, the difference in pounds weaned </a:t>
            </a:r>
            <a:r>
              <a:rPr lang="en-US" altLang="zh-CN" b="1" dirty="0"/>
              <a:t>is more than eight thousand pounds!</a:t>
            </a:r>
            <a:endParaRPr lang="en-US" altLang="zh-CN" dirty="0"/>
          </a:p>
          <a:p>
            <a:endParaRPr lang="en-US" altLang="zh-CN" dirty="0"/>
          </a:p>
          <a:p>
            <a:r>
              <a:rPr lang="en-US" altLang="zh-CN" dirty="0"/>
              <a:t>Additionally, if you calculate the pounds produced per female exposed, you’ll notice that your cost of production increased because you had to pay to maintain seven additional cows that didn’t produce calves.  As you can see, tracking your calving distribution can provide some important insights on your reproductive performance. </a:t>
            </a:r>
            <a:endParaRPr lang="en-US" dirty="0"/>
          </a:p>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830C91-EA37-4CB1-8B35-23807C064A6F}" type="slidenum">
              <a:rPr lang="en-US" smtClean="0"/>
              <a:t>20</a:t>
            </a:fld>
            <a:endParaRPr lang="en-US" dirty="0"/>
          </a:p>
        </p:txBody>
      </p:sp>
    </p:spTree>
    <p:extLst>
      <p:ext uri="{BB962C8B-B14F-4D97-AF65-F5344CB8AC3E}">
        <p14:creationId xmlns:p14="http://schemas.microsoft.com/office/powerpoint/2010/main" val="210126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9B366C8B-B2C0-1ED5-6C46-E6983C4C125F}"/>
              </a:ext>
            </a:extLst>
          </p:cNvPr>
          <p:cNvSpPr>
            <a:spLocks noGrp="1" noRot="1" noChangeAspect="1" noTextEdit="1"/>
          </p:cNvSpPr>
          <p:nvPr>
            <p:ph type="sldImg"/>
          </p:nvPr>
        </p:nvSpPr>
        <p:spPr>
          <a:ln/>
        </p:spPr>
      </p:sp>
      <p:sp>
        <p:nvSpPr>
          <p:cNvPr id="56323" name="Notes Placeholder 2">
            <a:extLst>
              <a:ext uri="{FF2B5EF4-FFF2-40B4-BE49-F238E27FC236}">
                <a16:creationId xmlns:a16="http://schemas.microsoft.com/office/drawing/2014/main" id="{D49A1CDA-3408-E0A9-B1AC-5CB52C5DCD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
        <p:nvSpPr>
          <p:cNvPr id="56324" name="Slide Number Placeholder 3">
            <a:extLst>
              <a:ext uri="{FF2B5EF4-FFF2-40B4-BE49-F238E27FC236}">
                <a16:creationId xmlns:a16="http://schemas.microsoft.com/office/drawing/2014/main" id="{BF7A9D69-E3F8-569C-D642-1C7531B2E2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DB5B41-72C0-4FD2-8206-E790B0B9F15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E515DB-23D1-493B-ABE1-2BC74E921C7D}" type="slidenum">
              <a:rPr lang="en-US" smtClean="0">
                <a:solidFill>
                  <a:prstClr val="black"/>
                </a:solidFill>
              </a:rPr>
              <a:pPr/>
              <a:t>22</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49203A6-3A13-42E7-A539-07A72FA1DA4E}" type="datetimeFigureOut">
              <a:rPr lang="en-US" smtClean="0"/>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3B7C6B-A8ED-49C8-B81F-57FB85B4C3CC}" type="slidenum">
              <a:rPr lang="en-US" smtClean="0"/>
              <a:t>‹#›</a:t>
            </a:fld>
            <a:endParaRPr lang="en-US" dirty="0"/>
          </a:p>
        </p:txBody>
      </p:sp>
    </p:spTree>
    <p:extLst>
      <p:ext uri="{BB962C8B-B14F-4D97-AF65-F5344CB8AC3E}">
        <p14:creationId xmlns:p14="http://schemas.microsoft.com/office/powerpoint/2010/main" val="2284474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9203A6-3A13-42E7-A539-07A72FA1DA4E}" type="datetimeFigureOut">
              <a:rPr lang="en-US" smtClean="0"/>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3B7C6B-A8ED-49C8-B81F-57FB85B4C3CC}" type="slidenum">
              <a:rPr lang="en-US" smtClean="0"/>
              <a:t>‹#›</a:t>
            </a:fld>
            <a:endParaRPr lang="en-US" dirty="0"/>
          </a:p>
        </p:txBody>
      </p:sp>
    </p:spTree>
    <p:extLst>
      <p:ext uri="{BB962C8B-B14F-4D97-AF65-F5344CB8AC3E}">
        <p14:creationId xmlns:p14="http://schemas.microsoft.com/office/powerpoint/2010/main" val="1310615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3A2A02A6-E9E6-4EBB-9043-A9EF3CBD00FC}" type="datetime1">
              <a:rPr lang="en-US" altLang="en-US"/>
              <a:pPr/>
              <a:t>12/1/2024</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24487F03-B7A2-4C62-AD5A-77DD957782DD}" type="slidenum">
              <a:rPr lang="en-US" altLang="en-US"/>
              <a:pPr/>
              <a:t>‹#›</a:t>
            </a:fld>
            <a:endParaRPr lang="en-US" altLang="en-US" dirty="0"/>
          </a:p>
        </p:txBody>
      </p:sp>
    </p:spTree>
    <p:extLst>
      <p:ext uri="{BB962C8B-B14F-4D97-AF65-F5344CB8AC3E}">
        <p14:creationId xmlns:p14="http://schemas.microsoft.com/office/powerpoint/2010/main" val="24815405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C1A942D9-0A11-4BEA-A600-64A6BBB79ED4}" type="datetime1">
              <a:rPr lang="en-US" altLang="en-US"/>
              <a:pPr/>
              <a:t>12/1/2024</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fld id="{72158D4D-3C94-4C9B-8C70-9BE0E2471E50}" type="slidenum">
              <a:rPr lang="en-US" altLang="en-US"/>
              <a:pPr/>
              <a:t>‹#›</a:t>
            </a:fld>
            <a:endParaRPr lang="en-US" altLang="en-US" dirty="0"/>
          </a:p>
        </p:txBody>
      </p:sp>
    </p:spTree>
    <p:extLst>
      <p:ext uri="{BB962C8B-B14F-4D97-AF65-F5344CB8AC3E}">
        <p14:creationId xmlns:p14="http://schemas.microsoft.com/office/powerpoint/2010/main" val="36306533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a typeface="ＭＳ Ｐゴシック" charset="0"/>
              <a:cs typeface="ＭＳ Ｐゴシック" charset="0"/>
            </a:endParaRPr>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a typeface="ＭＳ Ｐゴシック" charset="0"/>
              <a:cs typeface="ＭＳ Ｐゴシック" charset="0"/>
            </a:endParaRPr>
          </a:p>
        </p:txBody>
      </p:sp>
      <p:sp>
        <p:nvSpPr>
          <p:cNvPr id="2" name="Title 1"/>
          <p:cNvSpPr>
            <a:spLocks noGrp="1"/>
          </p:cNvSpPr>
          <p:nvPr>
            <p:ph type="title"/>
          </p:nvPr>
        </p:nvSpPr>
        <p:spPr>
          <a:xfrm>
            <a:off x="167838" y="152400"/>
            <a:ext cx="2523744" cy="978408"/>
          </a:xfrm>
        </p:spPr>
        <p:txBody>
          <a:bodyPr lIns="73152" bIns="0" rtlCol="0" anchor="b">
            <a:sp3d prstMaterial="matte"/>
          </a:bodyPr>
          <a:lstStyle>
            <a:lvl1pPr algn="l">
              <a:defRPr sz="2000" b="0"/>
            </a:lvl1pPr>
          </a:lstStyle>
          <a:p>
            <a:r>
              <a:rPr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fld id="{6DBF9265-F7BB-46A5-A647-17CC68729ADE}" type="datetime1">
              <a:rPr lang="en-US" altLang="en-US"/>
              <a:pPr/>
              <a:t>12/1/2024</a:t>
            </a:fld>
            <a:endParaRPr lang="en-US" altLang="en-US" dirty="0"/>
          </a:p>
        </p:txBody>
      </p:sp>
      <p:sp>
        <p:nvSpPr>
          <p:cNvPr id="8" name="Footer Placeholder 5"/>
          <p:cNvSpPr>
            <a:spLocks noGrp="1"/>
          </p:cNvSpPr>
          <p:nvPr>
            <p:ph type="ftr" sz="quarter" idx="11"/>
          </p:nvPr>
        </p:nvSpPr>
        <p:spPr/>
        <p:txBody>
          <a:bodyPr/>
          <a:lstStyle>
            <a:lvl1pPr>
              <a:defRPr/>
            </a:lvl1pPr>
          </a:lstStyle>
          <a:p>
            <a:pPr>
              <a:defRPr/>
            </a:pPr>
            <a:endParaRPr lang="en-US" dirty="0"/>
          </a:p>
        </p:txBody>
      </p:sp>
      <p:sp>
        <p:nvSpPr>
          <p:cNvPr id="9" name="Slide Number Placeholder 6"/>
          <p:cNvSpPr>
            <a:spLocks noGrp="1"/>
          </p:cNvSpPr>
          <p:nvPr>
            <p:ph type="sldNum" sz="quarter" idx="12"/>
          </p:nvPr>
        </p:nvSpPr>
        <p:spPr/>
        <p:txBody>
          <a:bodyPr/>
          <a:lstStyle>
            <a:lvl1pPr>
              <a:defRPr/>
            </a:lvl1pPr>
          </a:lstStyle>
          <a:p>
            <a:fld id="{CBC013F4-F76C-452E-AED6-713BD6B14A64}" type="slidenum">
              <a:rPr lang="en-US" altLang="en-US"/>
              <a:pPr/>
              <a:t>‹#›</a:t>
            </a:fld>
            <a:endParaRPr lang="en-US" altLang="en-US" dirty="0"/>
          </a:p>
        </p:txBody>
      </p:sp>
    </p:spTree>
    <p:extLst>
      <p:ext uri="{BB962C8B-B14F-4D97-AF65-F5344CB8AC3E}">
        <p14:creationId xmlns:p14="http://schemas.microsoft.com/office/powerpoint/2010/main" val="34246437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a typeface="ＭＳ Ｐゴシック" charset="0"/>
              <a:cs typeface="ＭＳ Ｐゴシック" charset="0"/>
            </a:endParaRPr>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a typeface="ＭＳ Ｐゴシック" charset="0"/>
              <a:cs typeface="ＭＳ Ｐゴシック" charset="0"/>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lstStyle>
          <a:p>
            <a:r>
              <a:rPr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fld id="{D84C6D7F-FADD-4FF0-AC87-94AA017C31BE}" type="datetime1">
              <a:rPr lang="en-US" altLang="en-US"/>
              <a:pPr/>
              <a:t>12/1/2024</a:t>
            </a:fld>
            <a:endParaRPr lang="en-US" altLang="en-US" dirty="0"/>
          </a:p>
        </p:txBody>
      </p:sp>
      <p:sp>
        <p:nvSpPr>
          <p:cNvPr id="8" name="Footer Placeholder 5"/>
          <p:cNvSpPr>
            <a:spLocks noGrp="1"/>
          </p:cNvSpPr>
          <p:nvPr>
            <p:ph type="ftr" sz="quarter" idx="11"/>
          </p:nvPr>
        </p:nvSpPr>
        <p:spPr>
          <a:xfrm>
            <a:off x="3035300" y="1169988"/>
            <a:ext cx="5194300" cy="201612"/>
          </a:xfrm>
        </p:spPr>
        <p:txBody>
          <a:bodyPr/>
          <a:lstStyle>
            <a:lvl1pPr>
              <a:defRPr>
                <a:solidFill>
                  <a:srgbClr val="000000"/>
                </a:solidFill>
              </a:defRPr>
            </a:lvl1pPr>
          </a:lstStyle>
          <a:p>
            <a:pPr>
              <a:defRPr/>
            </a:pPr>
            <a:endParaRPr lang="en-US" dirty="0"/>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fld id="{66216D18-2512-4B05-9D99-4E93490560B7}" type="slidenum">
              <a:rPr lang="en-US" altLang="en-US"/>
              <a:pPr/>
              <a:t>‹#›</a:t>
            </a:fld>
            <a:endParaRPr lang="en-US" altLang="en-US" dirty="0"/>
          </a:p>
        </p:txBody>
      </p:sp>
    </p:spTree>
    <p:extLst>
      <p:ext uri="{BB962C8B-B14F-4D97-AF65-F5344CB8AC3E}">
        <p14:creationId xmlns:p14="http://schemas.microsoft.com/office/powerpoint/2010/main" val="38297591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87476AF-7895-4816-87BE-8B8DE22F0307}" type="datetime1">
              <a:rPr lang="en-US" altLang="en-US"/>
              <a:pPr/>
              <a:t>12/1/2024</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68A8FAAB-10CF-4485-959E-CE2E75A0C5FA}" type="slidenum">
              <a:rPr lang="en-US" altLang="en-US"/>
              <a:pPr/>
              <a:t>‹#›</a:t>
            </a:fld>
            <a:endParaRPr lang="en-US" altLang="en-US" dirty="0"/>
          </a:p>
        </p:txBody>
      </p:sp>
    </p:spTree>
    <p:extLst>
      <p:ext uri="{BB962C8B-B14F-4D97-AF65-F5344CB8AC3E}">
        <p14:creationId xmlns:p14="http://schemas.microsoft.com/office/powerpoint/2010/main" val="31300146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a:spLocks noChangeArrowheads="1"/>
          </p:cNvSpPr>
          <p:nvPr/>
        </p:nvSpPr>
        <p:spPr bwMode="invGray">
          <a:xfrm>
            <a:off x="6599238" y="0"/>
            <a:ext cx="46037" cy="6858000"/>
          </a:xfrm>
          <a:prstGeom prst="rect">
            <a:avLst/>
          </a:prstGeom>
          <a:solidFill>
            <a:srgbClr val="FFFFFF"/>
          </a:solidFill>
          <a:ln>
            <a:noFill/>
          </a:ln>
          <a:effectLst>
            <a:outerShdw blurRad="31750" dist="10160" dir="10800000" algn="tl" rotWithShape="0">
              <a:srgbClr val="808080">
                <a:alpha val="59999"/>
              </a:srgbClr>
            </a:outerShdw>
          </a:effectLst>
          <a:extLst>
            <a:ext uri="{91240B29-F687-4F45-9708-019B960494DF}">
              <a14:hiddenLine xmlns:a14="http://schemas.microsoft.com/office/drawing/2010/main" w="48000" cmpd="thickThin">
                <a:solidFill>
                  <a:srgbClr val="000000"/>
                </a:solidFill>
                <a:miter lim="800000"/>
                <a:headEnd/>
                <a:tailEnd/>
              </a14:hiddenLine>
            </a:ext>
          </a:extLst>
        </p:spPr>
        <p:txBody>
          <a:bodyPr anchor="ctr"/>
          <a:lstStyle/>
          <a:p>
            <a:pPr algn="ctr" fontAlgn="base">
              <a:spcBef>
                <a:spcPct val="0"/>
              </a:spcBef>
              <a:spcAft>
                <a:spcPct val="0"/>
              </a:spcAft>
              <a:defRPr/>
            </a:pPr>
            <a:endParaRPr lang="en-US" dirty="0">
              <a:solidFill>
                <a:srgbClr val="FFFFFF"/>
              </a:solidFill>
              <a:ea typeface="ＭＳ Ｐゴシック" charset="0"/>
              <a:cs typeface="ＭＳ Ｐゴシック" charset="0"/>
            </a:endParaRPr>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a typeface="ＭＳ Ｐゴシック" charset="0"/>
              <a:cs typeface="ＭＳ Ｐゴシック" charset="0"/>
            </a:endParaRPr>
          </a:p>
        </p:txBody>
      </p:sp>
      <p:sp>
        <p:nvSpPr>
          <p:cNvPr id="2" name="Vertical Title 1"/>
          <p:cNvSpPr>
            <a:spLocks noGrp="1"/>
          </p:cNvSpPr>
          <p:nvPr>
            <p:ph type="title" orient="vert"/>
          </p:nvPr>
        </p:nvSpPr>
        <p:spPr>
          <a:xfrm>
            <a:off x="6781800" y="274640"/>
            <a:ext cx="1905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fld id="{BA5C55C7-39E9-482B-A7B9-042A5CA0CEA6}" type="datetime1">
              <a:rPr lang="en-US" altLang="en-US"/>
              <a:pPr/>
              <a:t>12/1/2024</a:t>
            </a:fld>
            <a:endParaRPr lang="en-US" altLang="en-US" dirty="0"/>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lvl1pPr>
          </a:lstStyle>
          <a:p>
            <a:fld id="{8F213684-DB3C-4DAB-B9AE-E585D58D0DF0}" type="slidenum">
              <a:rPr lang="en-US" altLang="en-US"/>
              <a:pPr/>
              <a:t>‹#›</a:t>
            </a:fld>
            <a:endParaRPr lang="en-US" altLang="en-US" dirty="0"/>
          </a:p>
        </p:txBody>
      </p:sp>
    </p:spTree>
    <p:extLst>
      <p:ext uri="{BB962C8B-B14F-4D97-AF65-F5344CB8AC3E}">
        <p14:creationId xmlns:p14="http://schemas.microsoft.com/office/powerpoint/2010/main" val="2241143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rtlCol="0">
            <a:normAutofit/>
          </a:bodyPr>
          <a:lstStyle/>
          <a:p>
            <a:pPr lvl="0"/>
            <a:endParaRPr lang="en-US" noProof="0" dirty="0"/>
          </a:p>
        </p:txBody>
      </p:sp>
      <p:sp>
        <p:nvSpPr>
          <p:cNvPr id="4" name="Date Placeholder 3"/>
          <p:cNvSpPr>
            <a:spLocks noGrp="1"/>
          </p:cNvSpPr>
          <p:nvPr>
            <p:ph type="dt" sz="half" idx="10"/>
          </p:nvPr>
        </p:nvSpPr>
        <p:spPr>
          <a:xfrm>
            <a:off x="685800" y="6248400"/>
            <a:ext cx="1905000" cy="457200"/>
          </a:xfrm>
        </p:spPr>
        <p:txBody>
          <a:bodyPr/>
          <a:lstStyle>
            <a:lvl1pPr>
              <a:defRPr>
                <a:latin typeface="Corbel" charset="0"/>
                <a:ea typeface="ＭＳ Ｐゴシック"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DA6BC9DC-CDE2-4DAB-B083-A46C2CF9F8A1}" type="slidenum">
              <a:rPr lang="en-US" altLang="en-US"/>
              <a:pPr/>
              <a:t>‹#›</a:t>
            </a:fld>
            <a:endParaRPr lang="en-US" altLang="en-US" dirty="0"/>
          </a:p>
        </p:txBody>
      </p:sp>
    </p:spTree>
    <p:extLst>
      <p:ext uri="{BB962C8B-B14F-4D97-AF65-F5344CB8AC3E}">
        <p14:creationId xmlns:p14="http://schemas.microsoft.com/office/powerpoint/2010/main" val="19575809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3C31E-C9B4-41F4-A9E4-A6069BA8052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53DDD26-8827-49D9-BA27-6CDC662D3EB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AC8D655-A0CC-46CF-B172-B5C6F32D33B5}"/>
              </a:ext>
            </a:extLst>
          </p:cNvPr>
          <p:cNvSpPr>
            <a:spLocks noGrp="1"/>
          </p:cNvSpPr>
          <p:nvPr>
            <p:ph type="dt" sz="half" idx="10"/>
          </p:nvPr>
        </p:nvSpPr>
        <p:spPr/>
        <p:txBody>
          <a:bodyPr/>
          <a:lstStyle/>
          <a:p>
            <a:fld id="{BF7773C4-32E2-4055-9E1C-51E015663729}" type="datetimeFigureOut">
              <a:rPr lang="en-US" smtClean="0"/>
              <a:t>12/1/2024</a:t>
            </a:fld>
            <a:endParaRPr lang="en-US" dirty="0"/>
          </a:p>
        </p:txBody>
      </p:sp>
      <p:sp>
        <p:nvSpPr>
          <p:cNvPr id="5" name="Footer Placeholder 4">
            <a:extLst>
              <a:ext uri="{FF2B5EF4-FFF2-40B4-BE49-F238E27FC236}">
                <a16:creationId xmlns:a16="http://schemas.microsoft.com/office/drawing/2014/main" id="{70EBF64F-F9A8-431E-A291-13D8B39594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5E6E94-6B5A-4EB1-A340-CDDBBEB99F0F}"/>
              </a:ext>
            </a:extLst>
          </p:cNvPr>
          <p:cNvSpPr>
            <a:spLocks noGrp="1"/>
          </p:cNvSpPr>
          <p:nvPr>
            <p:ph type="sldNum" sz="quarter" idx="12"/>
          </p:nvPr>
        </p:nvSpPr>
        <p:spPr/>
        <p:txBody>
          <a:bodyPr/>
          <a:lstStyle/>
          <a:p>
            <a:fld id="{DA5EE582-1F41-4C3D-8E5C-EE4A73777888}" type="slidenum">
              <a:rPr lang="en-US" smtClean="0"/>
              <a:t>‹#›</a:t>
            </a:fld>
            <a:endParaRPr lang="en-US" dirty="0"/>
          </a:p>
        </p:txBody>
      </p:sp>
    </p:spTree>
    <p:extLst>
      <p:ext uri="{BB962C8B-B14F-4D97-AF65-F5344CB8AC3E}">
        <p14:creationId xmlns:p14="http://schemas.microsoft.com/office/powerpoint/2010/main" val="37376305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FB99D-378A-4CFA-85B5-0BA7139C97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CA4A5A-9E5D-4794-A964-FD5AF88772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0A8E24-020A-4979-9793-11CFBD167284}"/>
              </a:ext>
            </a:extLst>
          </p:cNvPr>
          <p:cNvSpPr>
            <a:spLocks noGrp="1"/>
          </p:cNvSpPr>
          <p:nvPr>
            <p:ph type="dt" sz="half" idx="10"/>
          </p:nvPr>
        </p:nvSpPr>
        <p:spPr/>
        <p:txBody>
          <a:bodyPr/>
          <a:lstStyle/>
          <a:p>
            <a:fld id="{BF7773C4-32E2-4055-9E1C-51E015663729}" type="datetimeFigureOut">
              <a:rPr lang="en-US" smtClean="0"/>
              <a:t>12/1/2024</a:t>
            </a:fld>
            <a:endParaRPr lang="en-US" dirty="0"/>
          </a:p>
        </p:txBody>
      </p:sp>
      <p:sp>
        <p:nvSpPr>
          <p:cNvPr id="5" name="Footer Placeholder 4">
            <a:extLst>
              <a:ext uri="{FF2B5EF4-FFF2-40B4-BE49-F238E27FC236}">
                <a16:creationId xmlns:a16="http://schemas.microsoft.com/office/drawing/2014/main" id="{8AF811D8-490F-438E-8D75-8C5407094A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E6C3FD-18D7-407A-AA01-D15AB557C32F}"/>
              </a:ext>
            </a:extLst>
          </p:cNvPr>
          <p:cNvSpPr>
            <a:spLocks noGrp="1"/>
          </p:cNvSpPr>
          <p:nvPr>
            <p:ph type="sldNum" sz="quarter" idx="12"/>
          </p:nvPr>
        </p:nvSpPr>
        <p:spPr/>
        <p:txBody>
          <a:bodyPr/>
          <a:lstStyle/>
          <a:p>
            <a:fld id="{DA5EE582-1F41-4C3D-8E5C-EE4A73777888}" type="slidenum">
              <a:rPr lang="en-US" smtClean="0"/>
              <a:t>‹#›</a:t>
            </a:fld>
            <a:endParaRPr lang="en-US" dirty="0"/>
          </a:p>
        </p:txBody>
      </p:sp>
    </p:spTree>
    <p:extLst>
      <p:ext uri="{BB962C8B-B14F-4D97-AF65-F5344CB8AC3E}">
        <p14:creationId xmlns:p14="http://schemas.microsoft.com/office/powerpoint/2010/main" val="34353881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7DD34-9BD7-409F-A9E3-F9F7E049926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91980E-5251-484F-8672-D1691B1A4CB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3D47E0-A88E-47A4-B651-54F50DBDD8E4}"/>
              </a:ext>
            </a:extLst>
          </p:cNvPr>
          <p:cNvSpPr>
            <a:spLocks noGrp="1"/>
          </p:cNvSpPr>
          <p:nvPr>
            <p:ph type="dt" sz="half" idx="10"/>
          </p:nvPr>
        </p:nvSpPr>
        <p:spPr/>
        <p:txBody>
          <a:bodyPr/>
          <a:lstStyle/>
          <a:p>
            <a:fld id="{BF7773C4-32E2-4055-9E1C-51E015663729}" type="datetimeFigureOut">
              <a:rPr lang="en-US" smtClean="0"/>
              <a:t>12/1/2024</a:t>
            </a:fld>
            <a:endParaRPr lang="en-US" dirty="0"/>
          </a:p>
        </p:txBody>
      </p:sp>
      <p:sp>
        <p:nvSpPr>
          <p:cNvPr id="5" name="Footer Placeholder 4">
            <a:extLst>
              <a:ext uri="{FF2B5EF4-FFF2-40B4-BE49-F238E27FC236}">
                <a16:creationId xmlns:a16="http://schemas.microsoft.com/office/drawing/2014/main" id="{AE837751-512D-4CAD-ABBB-6DFFAD91B1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3FE826-5B29-4B73-8F90-AA1DD861D329}"/>
              </a:ext>
            </a:extLst>
          </p:cNvPr>
          <p:cNvSpPr>
            <a:spLocks noGrp="1"/>
          </p:cNvSpPr>
          <p:nvPr>
            <p:ph type="sldNum" sz="quarter" idx="12"/>
          </p:nvPr>
        </p:nvSpPr>
        <p:spPr/>
        <p:txBody>
          <a:bodyPr/>
          <a:lstStyle/>
          <a:p>
            <a:fld id="{DA5EE582-1F41-4C3D-8E5C-EE4A73777888}" type="slidenum">
              <a:rPr lang="en-US" smtClean="0"/>
              <a:t>‹#›</a:t>
            </a:fld>
            <a:endParaRPr lang="en-US" dirty="0"/>
          </a:p>
        </p:txBody>
      </p:sp>
    </p:spTree>
    <p:extLst>
      <p:ext uri="{BB962C8B-B14F-4D97-AF65-F5344CB8AC3E}">
        <p14:creationId xmlns:p14="http://schemas.microsoft.com/office/powerpoint/2010/main" val="2793012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9203A6-3A13-42E7-A539-07A72FA1DA4E}" type="datetimeFigureOut">
              <a:rPr lang="en-US" smtClean="0"/>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3B7C6B-A8ED-49C8-B81F-57FB85B4C3CC}" type="slidenum">
              <a:rPr lang="en-US" smtClean="0"/>
              <a:t>‹#›</a:t>
            </a:fld>
            <a:endParaRPr lang="en-US" dirty="0"/>
          </a:p>
        </p:txBody>
      </p:sp>
    </p:spTree>
    <p:extLst>
      <p:ext uri="{BB962C8B-B14F-4D97-AF65-F5344CB8AC3E}">
        <p14:creationId xmlns:p14="http://schemas.microsoft.com/office/powerpoint/2010/main" val="40644917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8B0FB-C249-4563-91C4-074DC99CCE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D19447-F0EC-4818-A021-C2D0788F02B7}"/>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599A01-E8AF-488D-979E-A65E2539A0C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528F47-C73B-40A1-B2E5-D042F225EB8E}"/>
              </a:ext>
            </a:extLst>
          </p:cNvPr>
          <p:cNvSpPr>
            <a:spLocks noGrp="1"/>
          </p:cNvSpPr>
          <p:nvPr>
            <p:ph type="dt" sz="half" idx="10"/>
          </p:nvPr>
        </p:nvSpPr>
        <p:spPr/>
        <p:txBody>
          <a:bodyPr/>
          <a:lstStyle/>
          <a:p>
            <a:fld id="{BF7773C4-32E2-4055-9E1C-51E015663729}" type="datetimeFigureOut">
              <a:rPr lang="en-US" smtClean="0"/>
              <a:t>12/1/2024</a:t>
            </a:fld>
            <a:endParaRPr lang="en-US" dirty="0"/>
          </a:p>
        </p:txBody>
      </p:sp>
      <p:sp>
        <p:nvSpPr>
          <p:cNvPr id="6" name="Footer Placeholder 5">
            <a:extLst>
              <a:ext uri="{FF2B5EF4-FFF2-40B4-BE49-F238E27FC236}">
                <a16:creationId xmlns:a16="http://schemas.microsoft.com/office/drawing/2014/main" id="{88DE9BE5-D486-4111-BA5E-57696541965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16C0027-A257-4D1B-A622-EA6AEE3EFA8C}"/>
              </a:ext>
            </a:extLst>
          </p:cNvPr>
          <p:cNvSpPr>
            <a:spLocks noGrp="1"/>
          </p:cNvSpPr>
          <p:nvPr>
            <p:ph type="sldNum" sz="quarter" idx="12"/>
          </p:nvPr>
        </p:nvSpPr>
        <p:spPr/>
        <p:txBody>
          <a:bodyPr/>
          <a:lstStyle/>
          <a:p>
            <a:fld id="{DA5EE582-1F41-4C3D-8E5C-EE4A73777888}" type="slidenum">
              <a:rPr lang="en-US" smtClean="0"/>
              <a:t>‹#›</a:t>
            </a:fld>
            <a:endParaRPr lang="en-US" dirty="0"/>
          </a:p>
        </p:txBody>
      </p:sp>
    </p:spTree>
    <p:extLst>
      <p:ext uri="{BB962C8B-B14F-4D97-AF65-F5344CB8AC3E}">
        <p14:creationId xmlns:p14="http://schemas.microsoft.com/office/powerpoint/2010/main" val="35224872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4622F-0BEB-445E-873B-A8E0464C313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B48839-E450-45CD-89CF-C9401BBA4E3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C3ECE98-3E64-4008-B823-A8DF421C13E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A6BA21-3002-44B3-BC6B-E4FC6B6B600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E5BE951-E3FC-4E34-9B3D-429D3870A63F}"/>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8C47CC-3347-40E6-BDC5-CAF48F97825C}"/>
              </a:ext>
            </a:extLst>
          </p:cNvPr>
          <p:cNvSpPr>
            <a:spLocks noGrp="1"/>
          </p:cNvSpPr>
          <p:nvPr>
            <p:ph type="dt" sz="half" idx="10"/>
          </p:nvPr>
        </p:nvSpPr>
        <p:spPr/>
        <p:txBody>
          <a:bodyPr/>
          <a:lstStyle/>
          <a:p>
            <a:fld id="{BF7773C4-32E2-4055-9E1C-51E015663729}" type="datetimeFigureOut">
              <a:rPr lang="en-US" smtClean="0"/>
              <a:t>12/1/2024</a:t>
            </a:fld>
            <a:endParaRPr lang="en-US" dirty="0"/>
          </a:p>
        </p:txBody>
      </p:sp>
      <p:sp>
        <p:nvSpPr>
          <p:cNvPr id="8" name="Footer Placeholder 7">
            <a:extLst>
              <a:ext uri="{FF2B5EF4-FFF2-40B4-BE49-F238E27FC236}">
                <a16:creationId xmlns:a16="http://schemas.microsoft.com/office/drawing/2014/main" id="{1A85EE02-E5DA-4E12-9663-D3B2791DE25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82B517C-FB14-4F56-97C0-3C26979EC4B8}"/>
              </a:ext>
            </a:extLst>
          </p:cNvPr>
          <p:cNvSpPr>
            <a:spLocks noGrp="1"/>
          </p:cNvSpPr>
          <p:nvPr>
            <p:ph type="sldNum" sz="quarter" idx="12"/>
          </p:nvPr>
        </p:nvSpPr>
        <p:spPr/>
        <p:txBody>
          <a:bodyPr/>
          <a:lstStyle/>
          <a:p>
            <a:fld id="{DA5EE582-1F41-4C3D-8E5C-EE4A73777888}" type="slidenum">
              <a:rPr lang="en-US" smtClean="0"/>
              <a:t>‹#›</a:t>
            </a:fld>
            <a:endParaRPr lang="en-US" dirty="0"/>
          </a:p>
        </p:txBody>
      </p:sp>
    </p:spTree>
    <p:extLst>
      <p:ext uri="{BB962C8B-B14F-4D97-AF65-F5344CB8AC3E}">
        <p14:creationId xmlns:p14="http://schemas.microsoft.com/office/powerpoint/2010/main" val="12332951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20888-C981-49DF-83E7-9267D88498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93B4A8-BE0F-48C3-9C34-9F7DCADFAAD8}"/>
              </a:ext>
            </a:extLst>
          </p:cNvPr>
          <p:cNvSpPr>
            <a:spLocks noGrp="1"/>
          </p:cNvSpPr>
          <p:nvPr>
            <p:ph type="dt" sz="half" idx="10"/>
          </p:nvPr>
        </p:nvSpPr>
        <p:spPr/>
        <p:txBody>
          <a:bodyPr/>
          <a:lstStyle/>
          <a:p>
            <a:fld id="{BF7773C4-32E2-4055-9E1C-51E015663729}" type="datetimeFigureOut">
              <a:rPr lang="en-US" smtClean="0"/>
              <a:t>12/1/2024</a:t>
            </a:fld>
            <a:endParaRPr lang="en-US" dirty="0"/>
          </a:p>
        </p:txBody>
      </p:sp>
      <p:sp>
        <p:nvSpPr>
          <p:cNvPr id="4" name="Footer Placeholder 3">
            <a:extLst>
              <a:ext uri="{FF2B5EF4-FFF2-40B4-BE49-F238E27FC236}">
                <a16:creationId xmlns:a16="http://schemas.microsoft.com/office/drawing/2014/main" id="{A12FB2B8-CD6B-4F6D-A068-A842B417D04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752B346-50C8-4B19-8E13-B97033ABA245}"/>
              </a:ext>
            </a:extLst>
          </p:cNvPr>
          <p:cNvSpPr>
            <a:spLocks noGrp="1"/>
          </p:cNvSpPr>
          <p:nvPr>
            <p:ph type="sldNum" sz="quarter" idx="12"/>
          </p:nvPr>
        </p:nvSpPr>
        <p:spPr/>
        <p:txBody>
          <a:bodyPr/>
          <a:lstStyle/>
          <a:p>
            <a:fld id="{DA5EE582-1F41-4C3D-8E5C-EE4A73777888}" type="slidenum">
              <a:rPr lang="en-US" smtClean="0"/>
              <a:t>‹#›</a:t>
            </a:fld>
            <a:endParaRPr lang="en-US" dirty="0"/>
          </a:p>
        </p:txBody>
      </p:sp>
    </p:spTree>
    <p:extLst>
      <p:ext uri="{BB962C8B-B14F-4D97-AF65-F5344CB8AC3E}">
        <p14:creationId xmlns:p14="http://schemas.microsoft.com/office/powerpoint/2010/main" val="18015186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EB61AE-69FF-4AC3-9F01-DC594521C248}"/>
              </a:ext>
            </a:extLst>
          </p:cNvPr>
          <p:cNvSpPr>
            <a:spLocks noGrp="1"/>
          </p:cNvSpPr>
          <p:nvPr>
            <p:ph type="dt" sz="half" idx="10"/>
          </p:nvPr>
        </p:nvSpPr>
        <p:spPr/>
        <p:txBody>
          <a:bodyPr/>
          <a:lstStyle/>
          <a:p>
            <a:fld id="{BF7773C4-32E2-4055-9E1C-51E015663729}" type="datetimeFigureOut">
              <a:rPr lang="en-US" smtClean="0"/>
              <a:t>12/1/2024</a:t>
            </a:fld>
            <a:endParaRPr lang="en-US" dirty="0"/>
          </a:p>
        </p:txBody>
      </p:sp>
      <p:sp>
        <p:nvSpPr>
          <p:cNvPr id="3" name="Footer Placeholder 2">
            <a:extLst>
              <a:ext uri="{FF2B5EF4-FFF2-40B4-BE49-F238E27FC236}">
                <a16:creationId xmlns:a16="http://schemas.microsoft.com/office/drawing/2014/main" id="{99EACF93-E1E6-4397-9683-0632F36A0A8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65BA16A-2847-4D4F-B6C7-D8965012921E}"/>
              </a:ext>
            </a:extLst>
          </p:cNvPr>
          <p:cNvSpPr>
            <a:spLocks noGrp="1"/>
          </p:cNvSpPr>
          <p:nvPr>
            <p:ph type="sldNum" sz="quarter" idx="12"/>
          </p:nvPr>
        </p:nvSpPr>
        <p:spPr/>
        <p:txBody>
          <a:bodyPr/>
          <a:lstStyle/>
          <a:p>
            <a:fld id="{DA5EE582-1F41-4C3D-8E5C-EE4A73777888}" type="slidenum">
              <a:rPr lang="en-US" smtClean="0"/>
              <a:t>‹#›</a:t>
            </a:fld>
            <a:endParaRPr lang="en-US" dirty="0"/>
          </a:p>
        </p:txBody>
      </p:sp>
    </p:spTree>
    <p:extLst>
      <p:ext uri="{BB962C8B-B14F-4D97-AF65-F5344CB8AC3E}">
        <p14:creationId xmlns:p14="http://schemas.microsoft.com/office/powerpoint/2010/main" val="18165693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44BBD-8615-421F-ABB4-CE93F20CFE0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72B214-B54E-4DD6-A039-751F87E3FDB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BB5F00-8F6B-4C82-94FE-144A249B01B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5E29C17-1FE7-4014-9740-BCEE3838CA15}"/>
              </a:ext>
            </a:extLst>
          </p:cNvPr>
          <p:cNvSpPr>
            <a:spLocks noGrp="1"/>
          </p:cNvSpPr>
          <p:nvPr>
            <p:ph type="dt" sz="half" idx="10"/>
          </p:nvPr>
        </p:nvSpPr>
        <p:spPr/>
        <p:txBody>
          <a:bodyPr/>
          <a:lstStyle/>
          <a:p>
            <a:fld id="{BF7773C4-32E2-4055-9E1C-51E015663729}" type="datetimeFigureOut">
              <a:rPr lang="en-US" smtClean="0"/>
              <a:t>12/1/2024</a:t>
            </a:fld>
            <a:endParaRPr lang="en-US" dirty="0"/>
          </a:p>
        </p:txBody>
      </p:sp>
      <p:sp>
        <p:nvSpPr>
          <p:cNvPr id="6" name="Footer Placeholder 5">
            <a:extLst>
              <a:ext uri="{FF2B5EF4-FFF2-40B4-BE49-F238E27FC236}">
                <a16:creationId xmlns:a16="http://schemas.microsoft.com/office/drawing/2014/main" id="{913EB01E-7AA1-4194-9F0E-AA8B9753ED1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E892748-1575-49C2-A787-07A3841C4314}"/>
              </a:ext>
            </a:extLst>
          </p:cNvPr>
          <p:cNvSpPr>
            <a:spLocks noGrp="1"/>
          </p:cNvSpPr>
          <p:nvPr>
            <p:ph type="sldNum" sz="quarter" idx="12"/>
          </p:nvPr>
        </p:nvSpPr>
        <p:spPr/>
        <p:txBody>
          <a:bodyPr/>
          <a:lstStyle/>
          <a:p>
            <a:fld id="{DA5EE582-1F41-4C3D-8E5C-EE4A73777888}" type="slidenum">
              <a:rPr lang="en-US" smtClean="0"/>
              <a:t>‹#›</a:t>
            </a:fld>
            <a:endParaRPr lang="en-US" dirty="0"/>
          </a:p>
        </p:txBody>
      </p:sp>
    </p:spTree>
    <p:extLst>
      <p:ext uri="{BB962C8B-B14F-4D97-AF65-F5344CB8AC3E}">
        <p14:creationId xmlns:p14="http://schemas.microsoft.com/office/powerpoint/2010/main" val="12900872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9FCAA-ABF5-4A6D-BD81-8BE26D8F643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F0DEFE-F12B-4C23-A66A-0A6F9326935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FABD7409-E40C-4E8E-847B-1393315E6BB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31CC37E-4DCC-4309-90CD-22246881B682}"/>
              </a:ext>
            </a:extLst>
          </p:cNvPr>
          <p:cNvSpPr>
            <a:spLocks noGrp="1"/>
          </p:cNvSpPr>
          <p:nvPr>
            <p:ph type="dt" sz="half" idx="10"/>
          </p:nvPr>
        </p:nvSpPr>
        <p:spPr/>
        <p:txBody>
          <a:bodyPr/>
          <a:lstStyle/>
          <a:p>
            <a:fld id="{BF7773C4-32E2-4055-9E1C-51E015663729}" type="datetimeFigureOut">
              <a:rPr lang="en-US" smtClean="0"/>
              <a:t>12/1/2024</a:t>
            </a:fld>
            <a:endParaRPr lang="en-US" dirty="0"/>
          </a:p>
        </p:txBody>
      </p:sp>
      <p:sp>
        <p:nvSpPr>
          <p:cNvPr id="6" name="Footer Placeholder 5">
            <a:extLst>
              <a:ext uri="{FF2B5EF4-FFF2-40B4-BE49-F238E27FC236}">
                <a16:creationId xmlns:a16="http://schemas.microsoft.com/office/drawing/2014/main" id="{0E8F9AAF-E6E4-4D6E-9E10-3A3EC8A6B8F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1C5EF25-0D82-48D4-8FE9-5958BF0901FE}"/>
              </a:ext>
            </a:extLst>
          </p:cNvPr>
          <p:cNvSpPr>
            <a:spLocks noGrp="1"/>
          </p:cNvSpPr>
          <p:nvPr>
            <p:ph type="sldNum" sz="quarter" idx="12"/>
          </p:nvPr>
        </p:nvSpPr>
        <p:spPr/>
        <p:txBody>
          <a:bodyPr/>
          <a:lstStyle/>
          <a:p>
            <a:fld id="{DA5EE582-1F41-4C3D-8E5C-EE4A73777888}" type="slidenum">
              <a:rPr lang="en-US" smtClean="0"/>
              <a:t>‹#›</a:t>
            </a:fld>
            <a:endParaRPr lang="en-US" dirty="0"/>
          </a:p>
        </p:txBody>
      </p:sp>
    </p:spTree>
    <p:extLst>
      <p:ext uri="{BB962C8B-B14F-4D97-AF65-F5344CB8AC3E}">
        <p14:creationId xmlns:p14="http://schemas.microsoft.com/office/powerpoint/2010/main" val="21661606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0CCB9-AE41-4525-ABE9-9C73E83617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9DE7C6-D7A6-49DF-91AC-7AB29CAA45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FFF496-19E5-417B-94B5-78B357F5095C}"/>
              </a:ext>
            </a:extLst>
          </p:cNvPr>
          <p:cNvSpPr>
            <a:spLocks noGrp="1"/>
          </p:cNvSpPr>
          <p:nvPr>
            <p:ph type="dt" sz="half" idx="10"/>
          </p:nvPr>
        </p:nvSpPr>
        <p:spPr/>
        <p:txBody>
          <a:bodyPr/>
          <a:lstStyle/>
          <a:p>
            <a:fld id="{BF7773C4-32E2-4055-9E1C-51E015663729}" type="datetimeFigureOut">
              <a:rPr lang="en-US" smtClean="0"/>
              <a:t>12/1/2024</a:t>
            </a:fld>
            <a:endParaRPr lang="en-US" dirty="0"/>
          </a:p>
        </p:txBody>
      </p:sp>
      <p:sp>
        <p:nvSpPr>
          <p:cNvPr id="5" name="Footer Placeholder 4">
            <a:extLst>
              <a:ext uri="{FF2B5EF4-FFF2-40B4-BE49-F238E27FC236}">
                <a16:creationId xmlns:a16="http://schemas.microsoft.com/office/drawing/2014/main" id="{7EED77C3-F1F8-4922-8518-2BE7C92D24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46A1C34-7E60-493B-BFB2-E6B88D01974E}"/>
              </a:ext>
            </a:extLst>
          </p:cNvPr>
          <p:cNvSpPr>
            <a:spLocks noGrp="1"/>
          </p:cNvSpPr>
          <p:nvPr>
            <p:ph type="sldNum" sz="quarter" idx="12"/>
          </p:nvPr>
        </p:nvSpPr>
        <p:spPr/>
        <p:txBody>
          <a:bodyPr/>
          <a:lstStyle/>
          <a:p>
            <a:fld id="{DA5EE582-1F41-4C3D-8E5C-EE4A73777888}" type="slidenum">
              <a:rPr lang="en-US" smtClean="0"/>
              <a:t>‹#›</a:t>
            </a:fld>
            <a:endParaRPr lang="en-US" dirty="0"/>
          </a:p>
        </p:txBody>
      </p:sp>
    </p:spTree>
    <p:extLst>
      <p:ext uri="{BB962C8B-B14F-4D97-AF65-F5344CB8AC3E}">
        <p14:creationId xmlns:p14="http://schemas.microsoft.com/office/powerpoint/2010/main" val="25683676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00522A-AC0A-4D2F-9E1D-35B7A9FBDA9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B93AD3-9B9C-402A-963C-4F5772E5BE55}"/>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6BB1A-2B06-4956-B394-520CBD8AD71A}"/>
              </a:ext>
            </a:extLst>
          </p:cNvPr>
          <p:cNvSpPr>
            <a:spLocks noGrp="1"/>
          </p:cNvSpPr>
          <p:nvPr>
            <p:ph type="dt" sz="half" idx="10"/>
          </p:nvPr>
        </p:nvSpPr>
        <p:spPr/>
        <p:txBody>
          <a:bodyPr/>
          <a:lstStyle/>
          <a:p>
            <a:fld id="{BF7773C4-32E2-4055-9E1C-51E015663729}" type="datetimeFigureOut">
              <a:rPr lang="en-US" smtClean="0"/>
              <a:t>12/1/2024</a:t>
            </a:fld>
            <a:endParaRPr lang="en-US" dirty="0"/>
          </a:p>
        </p:txBody>
      </p:sp>
      <p:sp>
        <p:nvSpPr>
          <p:cNvPr id="5" name="Footer Placeholder 4">
            <a:extLst>
              <a:ext uri="{FF2B5EF4-FFF2-40B4-BE49-F238E27FC236}">
                <a16:creationId xmlns:a16="http://schemas.microsoft.com/office/drawing/2014/main" id="{47C1390F-7D5D-4E22-AA8B-897256B288F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673E27C-415F-43EA-AD7C-1AB1A7F9FA87}"/>
              </a:ext>
            </a:extLst>
          </p:cNvPr>
          <p:cNvSpPr>
            <a:spLocks noGrp="1"/>
          </p:cNvSpPr>
          <p:nvPr>
            <p:ph type="sldNum" sz="quarter" idx="12"/>
          </p:nvPr>
        </p:nvSpPr>
        <p:spPr/>
        <p:txBody>
          <a:bodyPr/>
          <a:lstStyle/>
          <a:p>
            <a:fld id="{DA5EE582-1F41-4C3D-8E5C-EE4A73777888}" type="slidenum">
              <a:rPr lang="en-US" smtClean="0"/>
              <a:t>‹#›</a:t>
            </a:fld>
            <a:endParaRPr lang="en-US" dirty="0"/>
          </a:p>
        </p:txBody>
      </p:sp>
    </p:spTree>
    <p:extLst>
      <p:ext uri="{BB962C8B-B14F-4D97-AF65-F5344CB8AC3E}">
        <p14:creationId xmlns:p14="http://schemas.microsoft.com/office/powerpoint/2010/main" val="35257941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Body - 2 Line Header">
    <p:spTree>
      <p:nvGrpSpPr>
        <p:cNvPr id="1" name=""/>
        <p:cNvGrpSpPr/>
        <p:nvPr/>
      </p:nvGrpSpPr>
      <p:grpSpPr>
        <a:xfrm>
          <a:off x="0" y="0"/>
          <a:ext cx="0" cy="0"/>
          <a:chOff x="0" y="0"/>
          <a:chExt cx="0" cy="0"/>
        </a:xfrm>
      </p:grpSpPr>
      <p:cxnSp>
        <p:nvCxnSpPr>
          <p:cNvPr id="14" name="Straight Connector 13"/>
          <p:cNvCxnSpPr/>
          <p:nvPr userDrawn="1"/>
        </p:nvCxnSpPr>
        <p:spPr bwMode="auto">
          <a:xfrm>
            <a:off x="0" y="782917"/>
            <a:ext cx="9144000" cy="0"/>
          </a:xfrm>
          <a:prstGeom prst="line">
            <a:avLst/>
          </a:prstGeom>
          <a:solidFill>
            <a:schemeClr val="accent1"/>
          </a:solidFill>
          <a:ln w="19050" cap="flat" cmpd="sng" algn="ctr">
            <a:solidFill>
              <a:schemeClr val="bg1">
                <a:lumMod val="75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6" name="Text Placeholder 18"/>
          <p:cNvSpPr>
            <a:spLocks noGrp="1"/>
          </p:cNvSpPr>
          <p:nvPr>
            <p:ph type="body" sz="quarter" idx="12"/>
          </p:nvPr>
        </p:nvSpPr>
        <p:spPr>
          <a:xfrm>
            <a:off x="495300" y="1062317"/>
            <a:ext cx="8135938" cy="52443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2"/>
          <p:cNvSpPr>
            <a:spLocks noGrp="1"/>
          </p:cNvSpPr>
          <p:nvPr>
            <p:ph type="title" hasCustomPrompt="1"/>
          </p:nvPr>
        </p:nvSpPr>
        <p:spPr>
          <a:xfrm>
            <a:off x="512064" y="-1"/>
            <a:ext cx="8119872" cy="782917"/>
          </a:xfrm>
        </p:spPr>
        <p:txBody>
          <a:bodyPr/>
          <a:lstStyle>
            <a:lvl1pPr>
              <a:defRPr sz="1500"/>
            </a:lvl1pPr>
          </a:lstStyle>
          <a:p>
            <a:r>
              <a:rPr lang="en-US" dirty="0"/>
              <a:t>Click to edit Master title style</a:t>
            </a:r>
            <a:br>
              <a:rPr lang="en-US" dirty="0"/>
            </a:br>
            <a:r>
              <a:rPr lang="en-US" dirty="0"/>
              <a:t>2 lines</a:t>
            </a:r>
          </a:p>
        </p:txBody>
      </p:sp>
      <p:sp>
        <p:nvSpPr>
          <p:cNvPr id="18" name="Slide Number Placeholder 1"/>
          <p:cNvSpPr>
            <a:spLocks noGrp="1"/>
          </p:cNvSpPr>
          <p:nvPr>
            <p:ph type="sldNum" sz="quarter" idx="10"/>
          </p:nvPr>
        </p:nvSpPr>
        <p:spPr>
          <a:xfrm>
            <a:off x="8658224" y="6443580"/>
            <a:ext cx="485775" cy="414421"/>
          </a:xfrm>
        </p:spPr>
        <p:txBody>
          <a:bodyPr/>
          <a:lstStyle>
            <a:lvl1pPr>
              <a:defRPr>
                <a:solidFill>
                  <a:schemeClr val="tx1"/>
                </a:solidFill>
              </a:defRPr>
            </a:lvl1pPr>
          </a:lstStyle>
          <a:p>
            <a:fld id="{54655492-DC23-7F49-A5D8-C67C918922A4}" type="slidenum">
              <a:rPr lang="en-US" smtClean="0"/>
              <a:pPr/>
              <a:t>‹#›</a:t>
            </a:fld>
            <a:endParaRPr lang="en-US" dirty="0"/>
          </a:p>
        </p:txBody>
      </p:sp>
      <p:sp>
        <p:nvSpPr>
          <p:cNvPr id="12" name="Slide Number Placeholder 1"/>
          <p:cNvSpPr txBox="1">
            <a:spLocks/>
          </p:cNvSpPr>
          <p:nvPr userDrawn="1"/>
        </p:nvSpPr>
        <p:spPr>
          <a:xfrm>
            <a:off x="7673008" y="6443580"/>
            <a:ext cx="1057621" cy="414421"/>
          </a:xfrm>
          <a:prstGeom prst="rect">
            <a:avLst/>
          </a:prstGeom>
        </p:spPr>
        <p:txBody>
          <a:bodyPr vert="horz" lIns="68580" tIns="34290" rIns="68580" bIns="34290" rtlCol="0" anchor="ctr"/>
          <a:lstStyle>
            <a:defPPr>
              <a:defRPr lang="en-US"/>
            </a:defPPr>
            <a:lvl1pPr algn="ctr" rtl="0" fontAlgn="base">
              <a:spcBef>
                <a:spcPct val="0"/>
              </a:spcBef>
              <a:spcAft>
                <a:spcPct val="0"/>
              </a:spcAft>
              <a:defRPr sz="1200" b="1" kern="1200">
                <a:solidFill>
                  <a:schemeClr val="bg1"/>
                </a:solidFill>
                <a:latin typeface="Verdana"/>
                <a:ea typeface="ＭＳ Ｐゴシック" charset="0"/>
                <a:cs typeface="Verdana"/>
              </a:defRPr>
            </a:lvl1pPr>
            <a:lvl2pPr marL="457200" algn="l" rtl="0" fontAlgn="base">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a:lstStyle>
          <a:p>
            <a:pPr algn="r"/>
            <a:r>
              <a:rPr lang="en-US" sz="900" dirty="0">
                <a:solidFill>
                  <a:schemeClr val="tx1"/>
                </a:solidFill>
              </a:rPr>
              <a:t>Resource</a:t>
            </a:r>
            <a:endParaRPr lang="en-US" sz="900" dirty="0"/>
          </a:p>
        </p:txBody>
      </p:sp>
      <p:sp>
        <p:nvSpPr>
          <p:cNvPr id="13" name="Text Placeholder 16"/>
          <p:cNvSpPr>
            <a:spLocks noGrp="1"/>
          </p:cNvSpPr>
          <p:nvPr>
            <p:ph type="body" sz="quarter" idx="11"/>
          </p:nvPr>
        </p:nvSpPr>
        <p:spPr>
          <a:xfrm>
            <a:off x="495301" y="6443579"/>
            <a:ext cx="7078316" cy="414423"/>
          </a:xfrm>
        </p:spPr>
        <p:txBody>
          <a:bodyPr bIns="91440" anchor="b"/>
          <a:lstStyle>
            <a:lvl1pPr marL="953" indent="0">
              <a:lnSpc>
                <a:spcPct val="80000"/>
              </a:lnSpc>
              <a:buNone/>
              <a:defRPr sz="600">
                <a:solidFill>
                  <a:schemeClr val="tx1"/>
                </a:solidFill>
                <a:latin typeface="Arial Narrow"/>
                <a:cs typeface="Arial Narrow"/>
              </a:defRPr>
            </a:lvl1pPr>
            <a:lvl2pPr>
              <a:defRPr sz="600"/>
            </a:lvl2pPr>
            <a:lvl3pPr>
              <a:defRPr sz="600"/>
            </a:lvl3pPr>
            <a:lvl4pPr>
              <a:defRPr sz="600"/>
            </a:lvl4pPr>
            <a:lvl5pPr>
              <a:defRPr sz="600"/>
            </a:lvl5pPr>
          </a:lstStyle>
          <a:p>
            <a:pPr lvl="0"/>
            <a:r>
              <a:rPr lang="en-US"/>
              <a:t>Click to edit Master text styles</a:t>
            </a:r>
          </a:p>
        </p:txBody>
      </p:sp>
    </p:spTree>
    <p:extLst>
      <p:ext uri="{BB962C8B-B14F-4D97-AF65-F5344CB8AC3E}">
        <p14:creationId xmlns:p14="http://schemas.microsoft.com/office/powerpoint/2010/main" val="1687497966"/>
      </p:ext>
    </p:extLst>
  </p:cSld>
  <p:clrMapOvr>
    <a:masterClrMapping/>
  </p:clrMapOvr>
  <p:transition>
    <p:wipe dir="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110" y="752513"/>
            <a:ext cx="8229330" cy="186974"/>
          </a:xfrm>
          <a:prstGeom prst="rect">
            <a:avLst/>
          </a:prstGeom>
        </p:spPr>
        <p:txBody>
          <a:bodyPr lIns="0" tIns="0" rIns="0" bIns="0" anchor="ctr">
            <a:spAutoFit/>
          </a:bodyPr>
          <a:lstStyle/>
          <a:p>
            <a:endParaRPr lang="en-US" sz="1350" b="0" strike="noStrike" spc="-1">
              <a:solidFill>
                <a:srgbClr val="000000"/>
              </a:solidFill>
              <a:latin typeface="Calibri"/>
            </a:endParaRPr>
          </a:p>
        </p:txBody>
      </p:sp>
      <p:sp>
        <p:nvSpPr>
          <p:cNvPr id="6" name="PlaceHolder 2"/>
          <p:cNvSpPr>
            <a:spLocks noGrp="1"/>
          </p:cNvSpPr>
          <p:nvPr>
            <p:ph type="subTitle"/>
          </p:nvPr>
        </p:nvSpPr>
        <p:spPr>
          <a:xfrm>
            <a:off x="457110" y="3426961"/>
            <a:ext cx="8229330" cy="332399"/>
          </a:xfrm>
          <a:prstGeom prst="rect">
            <a:avLst/>
          </a:prstGeom>
        </p:spPr>
        <p:txBody>
          <a:bodyPr lIns="0" tIns="0" rIns="0" bIns="0" anchor="ctr">
            <a:spAutoFit/>
          </a:bodyPr>
          <a:lstStyle/>
          <a:p>
            <a:pPr algn="ctr"/>
            <a:endParaRPr lang="en-US" sz="2400" b="0" strike="noStrike" spc="-1">
              <a:latin typeface="Arial"/>
            </a:endParaRPr>
          </a:p>
        </p:txBody>
      </p:sp>
    </p:spTree>
    <p:extLst>
      <p:ext uri="{BB962C8B-B14F-4D97-AF65-F5344CB8AC3E}">
        <p14:creationId xmlns:p14="http://schemas.microsoft.com/office/powerpoint/2010/main" val="1887755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52413" y="5387975"/>
            <a:ext cx="5832475" cy="893763"/>
          </a:xfrm>
          <a:effectLst/>
        </p:spPr>
        <p:txBody>
          <a:bodyPr/>
          <a:lstStyle>
            <a:lvl1pPr>
              <a:defRPr sz="3200"/>
            </a:lvl1pPr>
          </a:lstStyle>
          <a:p>
            <a:r>
              <a:rPr lang="en-US"/>
              <a:t>Click to edit Master title style</a:t>
            </a:r>
            <a:endParaRPr lang="ru-RU"/>
          </a:p>
        </p:txBody>
      </p:sp>
      <p:sp>
        <p:nvSpPr>
          <p:cNvPr id="5123" name="Rectangle 3"/>
          <p:cNvSpPr>
            <a:spLocks noGrp="1" noChangeArrowheads="1"/>
          </p:cNvSpPr>
          <p:nvPr>
            <p:ph type="subTitle" idx="1"/>
          </p:nvPr>
        </p:nvSpPr>
        <p:spPr>
          <a:xfrm>
            <a:off x="252413" y="6180138"/>
            <a:ext cx="5832475" cy="561975"/>
          </a:xfrm>
        </p:spPr>
        <p:txBody>
          <a:bodyPr/>
          <a:lstStyle>
            <a:lvl1pPr marL="0" indent="0">
              <a:buFontTx/>
              <a:buNone/>
              <a:defRPr sz="2400" b="1">
                <a:solidFill>
                  <a:schemeClr val="bg1"/>
                </a:solidFill>
              </a:defRPr>
            </a:lvl1pPr>
          </a:lstStyle>
          <a:p>
            <a:r>
              <a:rPr lang="en-US"/>
              <a:t>Click to edit Master subtitle style</a:t>
            </a:r>
            <a:endParaRPr lang="ru-RU"/>
          </a:p>
        </p:txBody>
      </p:sp>
    </p:spTree>
    <p:extLst>
      <p:ext uri="{BB962C8B-B14F-4D97-AF65-F5344CB8AC3E}">
        <p14:creationId xmlns:p14="http://schemas.microsoft.com/office/powerpoint/2010/main" val="120654657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EF05EF-6168-407F-8025-E41839E12504}" type="datetimeFigureOut">
              <a:rPr lang="en-US" smtClean="0"/>
              <a:pPr/>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1C692C-4F2D-45F6-A9A8-8A3A8FE27806}" type="slidenum">
              <a:rPr lang="en-US" smtClean="0"/>
              <a:pPr/>
              <a:t>‹#›</a:t>
            </a:fld>
            <a:endParaRPr lang="en-US" dirty="0"/>
          </a:p>
        </p:txBody>
      </p:sp>
    </p:spTree>
    <p:extLst>
      <p:ext uri="{BB962C8B-B14F-4D97-AF65-F5344CB8AC3E}">
        <p14:creationId xmlns:p14="http://schemas.microsoft.com/office/powerpoint/2010/main" val="421438616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EF05EF-6168-407F-8025-E41839E12504}" type="datetimeFigureOut">
              <a:rPr lang="en-US" smtClean="0"/>
              <a:pPr/>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1C692C-4F2D-45F6-A9A8-8A3A8FE27806}" type="slidenum">
              <a:rPr lang="en-US" smtClean="0"/>
              <a:pPr/>
              <a:t>‹#›</a:t>
            </a:fld>
            <a:endParaRPr lang="en-US" dirty="0"/>
          </a:p>
        </p:txBody>
      </p:sp>
    </p:spTree>
    <p:extLst>
      <p:ext uri="{BB962C8B-B14F-4D97-AF65-F5344CB8AC3E}">
        <p14:creationId xmlns:p14="http://schemas.microsoft.com/office/powerpoint/2010/main" val="4743634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EF05EF-6168-407F-8025-E41839E12504}" type="datetimeFigureOut">
              <a:rPr lang="en-US" smtClean="0"/>
              <a:pPr/>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1C692C-4F2D-45F6-A9A8-8A3A8FE27806}" type="slidenum">
              <a:rPr lang="en-US" smtClean="0"/>
              <a:pPr/>
              <a:t>‹#›</a:t>
            </a:fld>
            <a:endParaRPr lang="en-US" dirty="0"/>
          </a:p>
        </p:txBody>
      </p:sp>
    </p:spTree>
    <p:extLst>
      <p:ext uri="{BB962C8B-B14F-4D97-AF65-F5344CB8AC3E}">
        <p14:creationId xmlns:p14="http://schemas.microsoft.com/office/powerpoint/2010/main" val="353272332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EF05EF-6168-407F-8025-E41839E12504}" type="datetimeFigureOut">
              <a:rPr lang="en-US" smtClean="0"/>
              <a:pPr/>
              <a:t>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1C692C-4F2D-45F6-A9A8-8A3A8FE27806}" type="slidenum">
              <a:rPr lang="en-US" smtClean="0"/>
              <a:pPr/>
              <a:t>‹#›</a:t>
            </a:fld>
            <a:endParaRPr lang="en-US" dirty="0"/>
          </a:p>
        </p:txBody>
      </p:sp>
    </p:spTree>
    <p:extLst>
      <p:ext uri="{BB962C8B-B14F-4D97-AF65-F5344CB8AC3E}">
        <p14:creationId xmlns:p14="http://schemas.microsoft.com/office/powerpoint/2010/main" val="41470777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EF05EF-6168-407F-8025-E41839E12504}" type="datetimeFigureOut">
              <a:rPr lang="en-US" smtClean="0"/>
              <a:pPr/>
              <a:t>12/1/2024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1C692C-4F2D-45F6-A9A8-8A3A8FE27806}" type="slidenum">
              <a:rPr lang="en-US" smtClean="0"/>
              <a:pPr/>
              <a:t>‹#›</a:t>
            </a:fld>
            <a:endParaRPr lang="en-US" dirty="0"/>
          </a:p>
        </p:txBody>
      </p:sp>
    </p:spTree>
    <p:extLst>
      <p:ext uri="{BB962C8B-B14F-4D97-AF65-F5344CB8AC3E}">
        <p14:creationId xmlns:p14="http://schemas.microsoft.com/office/powerpoint/2010/main" val="9212004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EF05EF-6168-407F-8025-E41839E12504}" type="datetimeFigureOut">
              <a:rPr lang="en-US" smtClean="0"/>
              <a:pPr/>
              <a:t>12/1/2024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1C692C-4F2D-45F6-A9A8-8A3A8FE27806}" type="slidenum">
              <a:rPr lang="en-US" smtClean="0"/>
              <a:pPr/>
              <a:t>‹#›</a:t>
            </a:fld>
            <a:endParaRPr lang="en-US" dirty="0"/>
          </a:p>
        </p:txBody>
      </p:sp>
    </p:spTree>
    <p:extLst>
      <p:ext uri="{BB962C8B-B14F-4D97-AF65-F5344CB8AC3E}">
        <p14:creationId xmlns:p14="http://schemas.microsoft.com/office/powerpoint/2010/main" val="12561734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EF05EF-6168-407F-8025-E41839E12504}" type="datetimeFigureOut">
              <a:rPr lang="en-US" smtClean="0"/>
              <a:pPr/>
              <a:t>12/1/2024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1C692C-4F2D-45F6-A9A8-8A3A8FE27806}" type="slidenum">
              <a:rPr lang="en-US" smtClean="0"/>
              <a:pPr/>
              <a:t>‹#›</a:t>
            </a:fld>
            <a:endParaRPr lang="en-US" dirty="0"/>
          </a:p>
        </p:txBody>
      </p:sp>
    </p:spTree>
    <p:extLst>
      <p:ext uri="{BB962C8B-B14F-4D97-AF65-F5344CB8AC3E}">
        <p14:creationId xmlns:p14="http://schemas.microsoft.com/office/powerpoint/2010/main" val="38641487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EF05EF-6168-407F-8025-E41839E12504}" type="datetimeFigureOut">
              <a:rPr lang="en-US" smtClean="0"/>
              <a:pPr/>
              <a:t>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1C692C-4F2D-45F6-A9A8-8A3A8FE27806}" type="slidenum">
              <a:rPr lang="en-US" smtClean="0"/>
              <a:pPr/>
              <a:t>‹#›</a:t>
            </a:fld>
            <a:endParaRPr lang="en-US" dirty="0"/>
          </a:p>
        </p:txBody>
      </p:sp>
    </p:spTree>
    <p:extLst>
      <p:ext uri="{BB962C8B-B14F-4D97-AF65-F5344CB8AC3E}">
        <p14:creationId xmlns:p14="http://schemas.microsoft.com/office/powerpoint/2010/main" val="394005705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EF05EF-6168-407F-8025-E41839E12504}" type="datetimeFigureOut">
              <a:rPr lang="en-US" smtClean="0"/>
              <a:pPr/>
              <a:t>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1C692C-4F2D-45F6-A9A8-8A3A8FE27806}" type="slidenum">
              <a:rPr lang="en-US" smtClean="0"/>
              <a:pPr/>
              <a:t>‹#›</a:t>
            </a:fld>
            <a:endParaRPr lang="en-US" dirty="0"/>
          </a:p>
        </p:txBody>
      </p:sp>
    </p:spTree>
    <p:extLst>
      <p:ext uri="{BB962C8B-B14F-4D97-AF65-F5344CB8AC3E}">
        <p14:creationId xmlns:p14="http://schemas.microsoft.com/office/powerpoint/2010/main" val="2569357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EF05EF-6168-407F-8025-E41839E12504}" type="datetimeFigureOut">
              <a:rPr lang="en-US" smtClean="0"/>
              <a:pPr/>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1C692C-4F2D-45F6-A9A8-8A3A8FE27806}" type="slidenum">
              <a:rPr lang="en-US" smtClean="0"/>
              <a:pPr/>
              <a:t>‹#›</a:t>
            </a:fld>
            <a:endParaRPr lang="en-US" dirty="0"/>
          </a:p>
        </p:txBody>
      </p:sp>
    </p:spTree>
    <p:extLst>
      <p:ext uri="{BB962C8B-B14F-4D97-AF65-F5344CB8AC3E}">
        <p14:creationId xmlns:p14="http://schemas.microsoft.com/office/powerpoint/2010/main" val="3883759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430548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EF05EF-6168-407F-8025-E41839E12504}" type="datetimeFigureOut">
              <a:rPr lang="en-US" smtClean="0"/>
              <a:pPr/>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1C692C-4F2D-45F6-A9A8-8A3A8FE27806}" type="slidenum">
              <a:rPr lang="en-US" smtClean="0"/>
              <a:pPr/>
              <a:t>‹#›</a:t>
            </a:fld>
            <a:endParaRPr lang="en-US" dirty="0"/>
          </a:p>
        </p:txBody>
      </p:sp>
    </p:spTree>
    <p:extLst>
      <p:ext uri="{BB962C8B-B14F-4D97-AF65-F5344CB8AC3E}">
        <p14:creationId xmlns:p14="http://schemas.microsoft.com/office/powerpoint/2010/main" val="62675638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a:t>Click to edit Master title style</a:t>
            </a:r>
          </a:p>
        </p:txBody>
      </p:sp>
      <p:sp>
        <p:nvSpPr>
          <p:cNvPr id="3" name="ClipArt Placeholder 2"/>
          <p:cNvSpPr>
            <a:spLocks noGrp="1"/>
          </p:cNvSpPr>
          <p:nvPr>
            <p:ph type="clipArt" sz="half" idx="1"/>
          </p:nvPr>
        </p:nvSpPr>
        <p:spPr>
          <a:xfrm>
            <a:off x="1182688" y="2017713"/>
            <a:ext cx="3810000" cy="4114800"/>
          </a:xfrm>
        </p:spPr>
        <p:txBody>
          <a:bodyPr/>
          <a:lstStyle/>
          <a:p>
            <a:pPr lvl="0"/>
            <a:endParaRPr lang="en-US" noProof="0" dirty="0"/>
          </a:p>
        </p:txBody>
      </p:sp>
      <p:sp>
        <p:nvSpPr>
          <p:cNvPr id="4" name="Text Placeholder 3"/>
          <p:cNvSpPr>
            <a:spLocks noGrp="1"/>
          </p:cNvSpPr>
          <p:nvPr>
            <p:ph type="body" sz="half" idx="2"/>
          </p:nvPr>
        </p:nvSpPr>
        <p:spPr>
          <a:xfrm>
            <a:off x="5145088" y="2017713"/>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smtClean="0"/>
            </a:lvl1pPr>
          </a:lstStyle>
          <a:p>
            <a:pPr>
              <a:defRPr/>
            </a:pPr>
            <a:fld id="{C11A1B06-1277-4FA4-9AF1-0A7354063A2D}" type="slidenum">
              <a:rPr lang="ar-EG" altLang="en-US"/>
              <a:pPr>
                <a:defRPr/>
              </a:pPr>
              <a:t>‹#›</a:t>
            </a:fld>
            <a:endParaRPr lang="en-US" altLang="en-US" dirty="0"/>
          </a:p>
        </p:txBody>
      </p:sp>
    </p:spTree>
    <p:extLst>
      <p:ext uri="{BB962C8B-B14F-4D97-AF65-F5344CB8AC3E}">
        <p14:creationId xmlns:p14="http://schemas.microsoft.com/office/powerpoint/2010/main" val="156806424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endParaRPr lang="en-US" dirty="0"/>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dirty="0"/>
          </a:p>
        </p:txBody>
      </p:sp>
      <p:sp>
        <p:nvSpPr>
          <p:cNvPr id="7" name="Slide Number Placeholder 6"/>
          <p:cNvSpPr>
            <a:spLocks noGrp="1"/>
          </p:cNvSpPr>
          <p:nvPr>
            <p:ph type="sldNum" sz="quarter" idx="12"/>
          </p:nvPr>
        </p:nvSpPr>
        <p:spPr>
          <a:xfrm>
            <a:off x="6553200" y="6245225"/>
            <a:ext cx="2133600" cy="476250"/>
          </a:xfrm>
        </p:spPr>
        <p:txBody>
          <a:bodyPr/>
          <a:lstStyle>
            <a:lvl1pPr>
              <a:defRPr smtClean="0"/>
            </a:lvl1pPr>
          </a:lstStyle>
          <a:p>
            <a:pPr>
              <a:defRPr/>
            </a:pPr>
            <a:fld id="{102931E2-A609-49E4-986F-567B58CB93B7}" type="slidenum">
              <a:rPr lang="en-US" altLang="en-US"/>
              <a:pPr>
                <a:defRPr/>
              </a:pPr>
              <a:t>‹#›</a:t>
            </a:fld>
            <a:endParaRPr lang="en-US" altLang="en-US" dirty="0"/>
          </a:p>
        </p:txBody>
      </p:sp>
    </p:spTree>
    <p:extLst>
      <p:ext uri="{BB962C8B-B14F-4D97-AF65-F5344CB8AC3E}">
        <p14:creationId xmlns:p14="http://schemas.microsoft.com/office/powerpoint/2010/main" val="13299286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endParaRPr lang="en-US" dirty="0"/>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dirty="0"/>
          </a:p>
        </p:txBody>
      </p:sp>
      <p:sp>
        <p:nvSpPr>
          <p:cNvPr id="8" name="Slide Number Placeholder 7"/>
          <p:cNvSpPr>
            <a:spLocks noGrp="1"/>
          </p:cNvSpPr>
          <p:nvPr>
            <p:ph type="sldNum" sz="quarter" idx="12"/>
          </p:nvPr>
        </p:nvSpPr>
        <p:spPr>
          <a:xfrm>
            <a:off x="6553200" y="6245225"/>
            <a:ext cx="2133600" cy="476250"/>
          </a:xfrm>
        </p:spPr>
        <p:txBody>
          <a:bodyPr/>
          <a:lstStyle>
            <a:lvl1pPr>
              <a:defRPr smtClean="0"/>
            </a:lvl1pPr>
          </a:lstStyle>
          <a:p>
            <a:pPr>
              <a:defRPr/>
            </a:pPr>
            <a:fld id="{0D3A3804-8B69-48B6-9A52-C9D459C8E772}" type="slidenum">
              <a:rPr lang="en-US" altLang="en-US"/>
              <a:pPr>
                <a:defRPr/>
              </a:pPr>
              <a:t>‹#›</a:t>
            </a:fld>
            <a:endParaRPr lang="en-US" altLang="en-US" dirty="0"/>
          </a:p>
        </p:txBody>
      </p:sp>
    </p:spTree>
    <p:extLst>
      <p:ext uri="{BB962C8B-B14F-4D97-AF65-F5344CB8AC3E}">
        <p14:creationId xmlns:p14="http://schemas.microsoft.com/office/powerpoint/2010/main" val="24905696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a:t>Click to edit Master title style</a:t>
            </a:r>
          </a:p>
        </p:txBody>
      </p:sp>
      <p:sp>
        <p:nvSpPr>
          <p:cNvPr id="3" name="Text Placeholder 2"/>
          <p:cNvSpPr>
            <a:spLocks noGrp="1"/>
          </p:cNvSpPr>
          <p:nvPr>
            <p:ph type="body" sz="half" idx="1"/>
          </p:nvPr>
        </p:nvSpPr>
        <p:spPr>
          <a:xfrm>
            <a:off x="1182688" y="2017713"/>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45088" y="2017713"/>
            <a:ext cx="3810000" cy="4114800"/>
          </a:xfrm>
        </p:spPr>
        <p:txBody>
          <a:bodyPr/>
          <a:lstStyle/>
          <a:p>
            <a:pPr lvl="0"/>
            <a:endParaRPr lang="en-US" noProof="0" dirty="0"/>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smtClean="0"/>
            </a:lvl1pPr>
          </a:lstStyle>
          <a:p>
            <a:pPr>
              <a:defRPr/>
            </a:pPr>
            <a:fld id="{7F869416-AC7B-4628-B308-A2D9EBCDB470}" type="slidenum">
              <a:rPr lang="ar-EG" altLang="en-US"/>
              <a:pPr>
                <a:defRPr/>
              </a:pPr>
              <a:t>‹#›</a:t>
            </a:fld>
            <a:endParaRPr lang="en-US" altLang="en-US" dirty="0"/>
          </a:p>
        </p:txBody>
      </p:sp>
    </p:spTree>
    <p:extLst>
      <p:ext uri="{BB962C8B-B14F-4D97-AF65-F5344CB8AC3E}">
        <p14:creationId xmlns:p14="http://schemas.microsoft.com/office/powerpoint/2010/main" val="56319452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dirty="0">
              <a:solidFill>
                <a:srgbClr val="775F55"/>
              </a:solidFill>
              <a:latin typeface="Tw Cen MT"/>
            </a:endParaRPr>
          </a:p>
        </p:txBody>
      </p:sp>
      <p:sp>
        <p:nvSpPr>
          <p:cNvPr id="4" name="Rectangle 70"/>
          <p:cNvSpPr>
            <a:spLocks noGrp="1" noChangeArrowheads="1"/>
          </p:cNvSpPr>
          <p:nvPr>
            <p:ph type="ftr" sz="quarter" idx="11"/>
          </p:nvPr>
        </p:nvSpPr>
        <p:spPr/>
        <p:txBody>
          <a:bodyPr/>
          <a:lstStyle>
            <a:lvl1pPr>
              <a:defRPr/>
            </a:lvl1pPr>
          </a:lstStyle>
          <a:p>
            <a:pPr>
              <a:defRPr/>
            </a:pPr>
            <a:endParaRPr lang="en-US" dirty="0">
              <a:solidFill>
                <a:srgbClr val="775F55"/>
              </a:solidFill>
              <a:latin typeface="Tw Cen MT"/>
            </a:endParaRPr>
          </a:p>
        </p:txBody>
      </p:sp>
      <p:sp>
        <p:nvSpPr>
          <p:cNvPr id="5" name="Rectangle 71"/>
          <p:cNvSpPr>
            <a:spLocks noGrp="1" noChangeArrowheads="1"/>
          </p:cNvSpPr>
          <p:nvPr>
            <p:ph type="sldNum" sz="quarter" idx="12"/>
          </p:nvPr>
        </p:nvSpPr>
        <p:spPr/>
        <p:txBody>
          <a:bodyPr/>
          <a:lstStyle>
            <a:lvl1pPr>
              <a:defRPr/>
            </a:lvl1pPr>
          </a:lstStyle>
          <a:p>
            <a:fld id="{A4BE2D18-B56A-E340-89E2-F0C676F21DF8}" type="slidenum">
              <a:rPr lang="en-US"/>
              <a:pPr/>
              <a:t>‹#›</a:t>
            </a:fld>
            <a:endParaRPr lang="en-US" dirty="0"/>
          </a:p>
        </p:txBody>
      </p:sp>
    </p:spTree>
    <p:extLst>
      <p:ext uri="{BB962C8B-B14F-4D97-AF65-F5344CB8AC3E}">
        <p14:creationId xmlns:p14="http://schemas.microsoft.com/office/powerpoint/2010/main" val="313888963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6C5BC95-20AB-48D6-9B88-FF9A524621C1}" type="datetimeFigureOut">
              <a:rPr lang="en-US" smtClean="0"/>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41539F-7752-400A-A44A-18D4FF19A57B}" type="slidenum">
              <a:rPr lang="en-US" smtClean="0"/>
              <a:t>‹#›</a:t>
            </a:fld>
            <a:endParaRPr lang="en-US" dirty="0"/>
          </a:p>
        </p:txBody>
      </p:sp>
    </p:spTree>
    <p:extLst>
      <p:ext uri="{BB962C8B-B14F-4D97-AF65-F5344CB8AC3E}">
        <p14:creationId xmlns:p14="http://schemas.microsoft.com/office/powerpoint/2010/main" val="36820835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C5BC95-20AB-48D6-9B88-FF9A524621C1}" type="datetimeFigureOut">
              <a:rPr lang="en-US" smtClean="0"/>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41539F-7752-400A-A44A-18D4FF19A57B}" type="slidenum">
              <a:rPr lang="en-US" smtClean="0"/>
              <a:t>‹#›</a:t>
            </a:fld>
            <a:endParaRPr lang="en-US" dirty="0"/>
          </a:p>
        </p:txBody>
      </p:sp>
    </p:spTree>
    <p:extLst>
      <p:ext uri="{BB962C8B-B14F-4D97-AF65-F5344CB8AC3E}">
        <p14:creationId xmlns:p14="http://schemas.microsoft.com/office/powerpoint/2010/main" val="89723921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C5BC95-20AB-48D6-9B88-FF9A524621C1}" type="datetimeFigureOut">
              <a:rPr lang="en-US" smtClean="0"/>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41539F-7752-400A-A44A-18D4FF19A57B}" type="slidenum">
              <a:rPr lang="en-US" smtClean="0"/>
              <a:t>‹#›</a:t>
            </a:fld>
            <a:endParaRPr lang="en-US" dirty="0"/>
          </a:p>
        </p:txBody>
      </p:sp>
    </p:spTree>
    <p:extLst>
      <p:ext uri="{BB962C8B-B14F-4D97-AF65-F5344CB8AC3E}">
        <p14:creationId xmlns:p14="http://schemas.microsoft.com/office/powerpoint/2010/main" val="42223179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C5BC95-20AB-48D6-9B88-FF9A524621C1}" type="datetimeFigureOut">
              <a:rPr lang="en-US" smtClean="0"/>
              <a:t>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41539F-7752-400A-A44A-18D4FF19A57B}" type="slidenum">
              <a:rPr lang="en-US" smtClean="0"/>
              <a:t>‹#›</a:t>
            </a:fld>
            <a:endParaRPr lang="en-US" dirty="0"/>
          </a:p>
        </p:txBody>
      </p:sp>
    </p:spTree>
    <p:extLst>
      <p:ext uri="{BB962C8B-B14F-4D97-AF65-F5344CB8AC3E}">
        <p14:creationId xmlns:p14="http://schemas.microsoft.com/office/powerpoint/2010/main" val="1355907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6967276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C5BC95-20AB-48D6-9B88-FF9A524621C1}" type="datetimeFigureOut">
              <a:rPr lang="en-US" smtClean="0"/>
              <a:t>12/1/2024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341539F-7752-400A-A44A-18D4FF19A57B}" type="slidenum">
              <a:rPr lang="en-US" smtClean="0"/>
              <a:t>‹#›</a:t>
            </a:fld>
            <a:endParaRPr lang="en-US" dirty="0"/>
          </a:p>
        </p:txBody>
      </p:sp>
    </p:spTree>
    <p:extLst>
      <p:ext uri="{BB962C8B-B14F-4D97-AF65-F5344CB8AC3E}">
        <p14:creationId xmlns:p14="http://schemas.microsoft.com/office/powerpoint/2010/main" val="2694270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C5BC95-20AB-48D6-9B88-FF9A524621C1}" type="datetimeFigureOut">
              <a:rPr lang="en-US" smtClean="0"/>
              <a:t>12/1/2024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341539F-7752-400A-A44A-18D4FF19A57B}" type="slidenum">
              <a:rPr lang="en-US" smtClean="0"/>
              <a:t>‹#›</a:t>
            </a:fld>
            <a:endParaRPr lang="en-US" dirty="0"/>
          </a:p>
        </p:txBody>
      </p:sp>
    </p:spTree>
    <p:extLst>
      <p:ext uri="{BB962C8B-B14F-4D97-AF65-F5344CB8AC3E}">
        <p14:creationId xmlns:p14="http://schemas.microsoft.com/office/powerpoint/2010/main" val="297392200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C5BC95-20AB-48D6-9B88-FF9A524621C1}" type="datetimeFigureOut">
              <a:rPr lang="en-US" smtClean="0"/>
              <a:t>12/1/2024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341539F-7752-400A-A44A-18D4FF19A57B}" type="slidenum">
              <a:rPr lang="en-US" smtClean="0"/>
              <a:t>‹#›</a:t>
            </a:fld>
            <a:endParaRPr lang="en-US" dirty="0"/>
          </a:p>
        </p:txBody>
      </p:sp>
    </p:spTree>
    <p:extLst>
      <p:ext uri="{BB962C8B-B14F-4D97-AF65-F5344CB8AC3E}">
        <p14:creationId xmlns:p14="http://schemas.microsoft.com/office/powerpoint/2010/main" val="242568478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6C5BC95-20AB-48D6-9B88-FF9A524621C1}" type="datetimeFigureOut">
              <a:rPr lang="en-US" smtClean="0"/>
              <a:t>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41539F-7752-400A-A44A-18D4FF19A57B}" type="slidenum">
              <a:rPr lang="en-US" smtClean="0"/>
              <a:t>‹#›</a:t>
            </a:fld>
            <a:endParaRPr lang="en-US" dirty="0"/>
          </a:p>
        </p:txBody>
      </p:sp>
    </p:spTree>
    <p:extLst>
      <p:ext uri="{BB962C8B-B14F-4D97-AF65-F5344CB8AC3E}">
        <p14:creationId xmlns:p14="http://schemas.microsoft.com/office/powerpoint/2010/main" val="197258872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6C5BC95-20AB-48D6-9B88-FF9A524621C1}" type="datetimeFigureOut">
              <a:rPr lang="en-US" smtClean="0"/>
              <a:t>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41539F-7752-400A-A44A-18D4FF19A57B}" type="slidenum">
              <a:rPr lang="en-US" smtClean="0"/>
              <a:t>‹#›</a:t>
            </a:fld>
            <a:endParaRPr lang="en-US" dirty="0"/>
          </a:p>
        </p:txBody>
      </p:sp>
    </p:spTree>
    <p:extLst>
      <p:ext uri="{BB962C8B-B14F-4D97-AF65-F5344CB8AC3E}">
        <p14:creationId xmlns:p14="http://schemas.microsoft.com/office/powerpoint/2010/main" val="6912927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C5BC95-20AB-48D6-9B88-FF9A524621C1}" type="datetimeFigureOut">
              <a:rPr lang="en-US" smtClean="0"/>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41539F-7752-400A-A44A-18D4FF19A57B}" type="slidenum">
              <a:rPr lang="en-US" smtClean="0"/>
              <a:t>‹#›</a:t>
            </a:fld>
            <a:endParaRPr lang="en-US" dirty="0"/>
          </a:p>
        </p:txBody>
      </p:sp>
    </p:spTree>
    <p:extLst>
      <p:ext uri="{BB962C8B-B14F-4D97-AF65-F5344CB8AC3E}">
        <p14:creationId xmlns:p14="http://schemas.microsoft.com/office/powerpoint/2010/main" val="12731280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C5BC95-20AB-48D6-9B88-FF9A524621C1}" type="datetimeFigureOut">
              <a:rPr lang="en-US" smtClean="0"/>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41539F-7752-400A-A44A-18D4FF19A57B}" type="slidenum">
              <a:rPr lang="en-US" smtClean="0"/>
              <a:t>‹#›</a:t>
            </a:fld>
            <a:endParaRPr lang="en-US" dirty="0"/>
          </a:p>
        </p:txBody>
      </p:sp>
    </p:spTree>
    <p:extLst>
      <p:ext uri="{BB962C8B-B14F-4D97-AF65-F5344CB8AC3E}">
        <p14:creationId xmlns:p14="http://schemas.microsoft.com/office/powerpoint/2010/main" val="34158756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6C5BC95-20AB-48D6-9B88-FF9A524621C1}" type="datetimeFigureOut">
              <a:rPr lang="en-US" smtClean="0"/>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41539F-7752-400A-A44A-18D4FF19A57B}" type="slidenum">
              <a:rPr lang="en-US" smtClean="0"/>
              <a:t>‹#›</a:t>
            </a:fld>
            <a:endParaRPr lang="en-US" dirty="0"/>
          </a:p>
        </p:txBody>
      </p:sp>
    </p:spTree>
    <p:extLst>
      <p:ext uri="{BB962C8B-B14F-4D97-AF65-F5344CB8AC3E}">
        <p14:creationId xmlns:p14="http://schemas.microsoft.com/office/powerpoint/2010/main" val="5762880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C5BC95-20AB-48D6-9B88-FF9A524621C1}" type="datetimeFigureOut">
              <a:rPr lang="en-US" smtClean="0"/>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41539F-7752-400A-A44A-18D4FF19A57B}" type="slidenum">
              <a:rPr lang="en-US" smtClean="0"/>
              <a:t>‹#›</a:t>
            </a:fld>
            <a:endParaRPr lang="en-US" dirty="0"/>
          </a:p>
        </p:txBody>
      </p:sp>
    </p:spTree>
    <p:extLst>
      <p:ext uri="{BB962C8B-B14F-4D97-AF65-F5344CB8AC3E}">
        <p14:creationId xmlns:p14="http://schemas.microsoft.com/office/powerpoint/2010/main" val="68066675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C5BC95-20AB-48D6-9B88-FF9A524621C1}" type="datetimeFigureOut">
              <a:rPr lang="en-US" smtClean="0"/>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41539F-7752-400A-A44A-18D4FF19A57B}" type="slidenum">
              <a:rPr lang="en-US" smtClean="0"/>
              <a:t>‹#›</a:t>
            </a:fld>
            <a:endParaRPr lang="en-US" dirty="0"/>
          </a:p>
        </p:txBody>
      </p:sp>
    </p:spTree>
    <p:extLst>
      <p:ext uri="{BB962C8B-B14F-4D97-AF65-F5344CB8AC3E}">
        <p14:creationId xmlns:p14="http://schemas.microsoft.com/office/powerpoint/2010/main" val="89709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6013" y="1484313"/>
            <a:ext cx="3811587"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0000" y="1484313"/>
            <a:ext cx="3813175"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45203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C5BC95-20AB-48D6-9B88-FF9A524621C1}" type="datetimeFigureOut">
              <a:rPr lang="en-US" smtClean="0"/>
              <a:t>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41539F-7752-400A-A44A-18D4FF19A57B}" type="slidenum">
              <a:rPr lang="en-US" smtClean="0"/>
              <a:t>‹#›</a:t>
            </a:fld>
            <a:endParaRPr lang="en-US" dirty="0"/>
          </a:p>
        </p:txBody>
      </p:sp>
    </p:spTree>
    <p:extLst>
      <p:ext uri="{BB962C8B-B14F-4D97-AF65-F5344CB8AC3E}">
        <p14:creationId xmlns:p14="http://schemas.microsoft.com/office/powerpoint/2010/main" val="337494065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C5BC95-20AB-48D6-9B88-FF9A524621C1}" type="datetimeFigureOut">
              <a:rPr lang="en-US" smtClean="0"/>
              <a:t>12/1/2024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341539F-7752-400A-A44A-18D4FF19A57B}" type="slidenum">
              <a:rPr lang="en-US" smtClean="0"/>
              <a:t>‹#›</a:t>
            </a:fld>
            <a:endParaRPr lang="en-US" dirty="0"/>
          </a:p>
        </p:txBody>
      </p:sp>
    </p:spTree>
    <p:extLst>
      <p:ext uri="{BB962C8B-B14F-4D97-AF65-F5344CB8AC3E}">
        <p14:creationId xmlns:p14="http://schemas.microsoft.com/office/powerpoint/2010/main" val="58413224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C5BC95-20AB-48D6-9B88-FF9A524621C1}" type="datetimeFigureOut">
              <a:rPr lang="en-US" smtClean="0"/>
              <a:t>12/1/2024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341539F-7752-400A-A44A-18D4FF19A57B}" type="slidenum">
              <a:rPr lang="en-US" smtClean="0"/>
              <a:t>‹#›</a:t>
            </a:fld>
            <a:endParaRPr lang="en-US" dirty="0"/>
          </a:p>
        </p:txBody>
      </p:sp>
    </p:spTree>
    <p:extLst>
      <p:ext uri="{BB962C8B-B14F-4D97-AF65-F5344CB8AC3E}">
        <p14:creationId xmlns:p14="http://schemas.microsoft.com/office/powerpoint/2010/main" val="278550030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C5BC95-20AB-48D6-9B88-FF9A524621C1}" type="datetimeFigureOut">
              <a:rPr lang="en-US" smtClean="0"/>
              <a:t>12/1/2024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341539F-7752-400A-A44A-18D4FF19A57B}" type="slidenum">
              <a:rPr lang="en-US" smtClean="0"/>
              <a:t>‹#›</a:t>
            </a:fld>
            <a:endParaRPr lang="en-US" dirty="0"/>
          </a:p>
        </p:txBody>
      </p:sp>
    </p:spTree>
    <p:extLst>
      <p:ext uri="{BB962C8B-B14F-4D97-AF65-F5344CB8AC3E}">
        <p14:creationId xmlns:p14="http://schemas.microsoft.com/office/powerpoint/2010/main" val="14521340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6C5BC95-20AB-48D6-9B88-FF9A524621C1}" type="datetimeFigureOut">
              <a:rPr lang="en-US" smtClean="0"/>
              <a:t>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41539F-7752-400A-A44A-18D4FF19A57B}" type="slidenum">
              <a:rPr lang="en-US" smtClean="0"/>
              <a:t>‹#›</a:t>
            </a:fld>
            <a:endParaRPr lang="en-US" dirty="0"/>
          </a:p>
        </p:txBody>
      </p:sp>
    </p:spTree>
    <p:extLst>
      <p:ext uri="{BB962C8B-B14F-4D97-AF65-F5344CB8AC3E}">
        <p14:creationId xmlns:p14="http://schemas.microsoft.com/office/powerpoint/2010/main" val="141116304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6C5BC95-20AB-48D6-9B88-FF9A524621C1}" type="datetimeFigureOut">
              <a:rPr lang="en-US" smtClean="0"/>
              <a:t>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41539F-7752-400A-A44A-18D4FF19A57B}" type="slidenum">
              <a:rPr lang="en-US" smtClean="0"/>
              <a:t>‹#›</a:t>
            </a:fld>
            <a:endParaRPr lang="en-US" dirty="0"/>
          </a:p>
        </p:txBody>
      </p:sp>
    </p:spTree>
    <p:extLst>
      <p:ext uri="{BB962C8B-B14F-4D97-AF65-F5344CB8AC3E}">
        <p14:creationId xmlns:p14="http://schemas.microsoft.com/office/powerpoint/2010/main" val="30316746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C5BC95-20AB-48D6-9B88-FF9A524621C1}" type="datetimeFigureOut">
              <a:rPr lang="en-US" smtClean="0"/>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41539F-7752-400A-A44A-18D4FF19A57B}" type="slidenum">
              <a:rPr lang="en-US" smtClean="0"/>
              <a:t>‹#›</a:t>
            </a:fld>
            <a:endParaRPr lang="en-US" dirty="0"/>
          </a:p>
        </p:txBody>
      </p:sp>
    </p:spTree>
    <p:extLst>
      <p:ext uri="{BB962C8B-B14F-4D97-AF65-F5344CB8AC3E}">
        <p14:creationId xmlns:p14="http://schemas.microsoft.com/office/powerpoint/2010/main" val="72383283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C5BC95-20AB-48D6-9B88-FF9A524621C1}" type="datetimeFigureOut">
              <a:rPr lang="en-US" smtClean="0"/>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41539F-7752-400A-A44A-18D4FF19A57B}" type="slidenum">
              <a:rPr lang="en-US" smtClean="0"/>
              <a:t>‹#›</a:t>
            </a:fld>
            <a:endParaRPr lang="en-US" dirty="0"/>
          </a:p>
        </p:txBody>
      </p:sp>
    </p:spTree>
    <p:extLst>
      <p:ext uri="{BB962C8B-B14F-4D97-AF65-F5344CB8AC3E}">
        <p14:creationId xmlns:p14="http://schemas.microsoft.com/office/powerpoint/2010/main" val="246024658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6C5BC95-20AB-48D6-9B88-FF9A524621C1}" type="datetimeFigureOut">
              <a:rPr lang="en-US" smtClean="0"/>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41539F-7752-400A-A44A-18D4FF19A57B}" type="slidenum">
              <a:rPr lang="en-US" smtClean="0"/>
              <a:t>‹#›</a:t>
            </a:fld>
            <a:endParaRPr lang="en-US" dirty="0"/>
          </a:p>
        </p:txBody>
      </p:sp>
    </p:spTree>
    <p:extLst>
      <p:ext uri="{BB962C8B-B14F-4D97-AF65-F5344CB8AC3E}">
        <p14:creationId xmlns:p14="http://schemas.microsoft.com/office/powerpoint/2010/main" val="302723424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C5BC95-20AB-48D6-9B88-FF9A524621C1}" type="datetimeFigureOut">
              <a:rPr lang="en-US" smtClean="0"/>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41539F-7752-400A-A44A-18D4FF19A57B}" type="slidenum">
              <a:rPr lang="en-US" smtClean="0"/>
              <a:t>‹#›</a:t>
            </a:fld>
            <a:endParaRPr lang="en-US" dirty="0"/>
          </a:p>
        </p:txBody>
      </p:sp>
    </p:spTree>
    <p:extLst>
      <p:ext uri="{BB962C8B-B14F-4D97-AF65-F5344CB8AC3E}">
        <p14:creationId xmlns:p14="http://schemas.microsoft.com/office/powerpoint/2010/main" val="4173204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14083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C5BC95-20AB-48D6-9B88-FF9A524621C1}" type="datetimeFigureOut">
              <a:rPr lang="en-US" smtClean="0"/>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41539F-7752-400A-A44A-18D4FF19A57B}" type="slidenum">
              <a:rPr lang="en-US" smtClean="0"/>
              <a:t>‹#›</a:t>
            </a:fld>
            <a:endParaRPr lang="en-US" dirty="0"/>
          </a:p>
        </p:txBody>
      </p:sp>
    </p:spTree>
    <p:extLst>
      <p:ext uri="{BB962C8B-B14F-4D97-AF65-F5344CB8AC3E}">
        <p14:creationId xmlns:p14="http://schemas.microsoft.com/office/powerpoint/2010/main" val="223168405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C5BC95-20AB-48D6-9B88-FF9A524621C1}" type="datetimeFigureOut">
              <a:rPr lang="en-US" smtClean="0"/>
              <a:t>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41539F-7752-400A-A44A-18D4FF19A57B}" type="slidenum">
              <a:rPr lang="en-US" smtClean="0"/>
              <a:t>‹#›</a:t>
            </a:fld>
            <a:endParaRPr lang="en-US" dirty="0"/>
          </a:p>
        </p:txBody>
      </p:sp>
    </p:spTree>
    <p:extLst>
      <p:ext uri="{BB962C8B-B14F-4D97-AF65-F5344CB8AC3E}">
        <p14:creationId xmlns:p14="http://schemas.microsoft.com/office/powerpoint/2010/main" val="151588744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C5BC95-20AB-48D6-9B88-FF9A524621C1}" type="datetimeFigureOut">
              <a:rPr lang="en-US" smtClean="0"/>
              <a:t>12/1/2024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341539F-7752-400A-A44A-18D4FF19A57B}" type="slidenum">
              <a:rPr lang="en-US" smtClean="0"/>
              <a:t>‹#›</a:t>
            </a:fld>
            <a:endParaRPr lang="en-US" dirty="0"/>
          </a:p>
        </p:txBody>
      </p:sp>
    </p:spTree>
    <p:extLst>
      <p:ext uri="{BB962C8B-B14F-4D97-AF65-F5344CB8AC3E}">
        <p14:creationId xmlns:p14="http://schemas.microsoft.com/office/powerpoint/2010/main" val="6771178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C5BC95-20AB-48D6-9B88-FF9A524621C1}" type="datetimeFigureOut">
              <a:rPr lang="en-US" smtClean="0"/>
              <a:t>12/1/2024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341539F-7752-400A-A44A-18D4FF19A57B}" type="slidenum">
              <a:rPr lang="en-US" smtClean="0"/>
              <a:t>‹#›</a:t>
            </a:fld>
            <a:endParaRPr lang="en-US" dirty="0"/>
          </a:p>
        </p:txBody>
      </p:sp>
    </p:spTree>
    <p:extLst>
      <p:ext uri="{BB962C8B-B14F-4D97-AF65-F5344CB8AC3E}">
        <p14:creationId xmlns:p14="http://schemas.microsoft.com/office/powerpoint/2010/main" val="210309919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C5BC95-20AB-48D6-9B88-FF9A524621C1}" type="datetimeFigureOut">
              <a:rPr lang="en-US" smtClean="0"/>
              <a:t>12/1/2024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341539F-7752-400A-A44A-18D4FF19A57B}" type="slidenum">
              <a:rPr lang="en-US" smtClean="0"/>
              <a:t>‹#›</a:t>
            </a:fld>
            <a:endParaRPr lang="en-US" dirty="0"/>
          </a:p>
        </p:txBody>
      </p:sp>
    </p:spTree>
    <p:extLst>
      <p:ext uri="{BB962C8B-B14F-4D97-AF65-F5344CB8AC3E}">
        <p14:creationId xmlns:p14="http://schemas.microsoft.com/office/powerpoint/2010/main" val="188146452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6C5BC95-20AB-48D6-9B88-FF9A524621C1}" type="datetimeFigureOut">
              <a:rPr lang="en-US" smtClean="0"/>
              <a:t>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41539F-7752-400A-A44A-18D4FF19A57B}" type="slidenum">
              <a:rPr lang="en-US" smtClean="0"/>
              <a:t>‹#›</a:t>
            </a:fld>
            <a:endParaRPr lang="en-US" dirty="0"/>
          </a:p>
        </p:txBody>
      </p:sp>
    </p:spTree>
    <p:extLst>
      <p:ext uri="{BB962C8B-B14F-4D97-AF65-F5344CB8AC3E}">
        <p14:creationId xmlns:p14="http://schemas.microsoft.com/office/powerpoint/2010/main" val="145966745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6C5BC95-20AB-48D6-9B88-FF9A524621C1}" type="datetimeFigureOut">
              <a:rPr lang="en-US" smtClean="0"/>
              <a:t>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41539F-7752-400A-A44A-18D4FF19A57B}" type="slidenum">
              <a:rPr lang="en-US" smtClean="0"/>
              <a:t>‹#›</a:t>
            </a:fld>
            <a:endParaRPr lang="en-US" dirty="0"/>
          </a:p>
        </p:txBody>
      </p:sp>
    </p:spTree>
    <p:extLst>
      <p:ext uri="{BB962C8B-B14F-4D97-AF65-F5344CB8AC3E}">
        <p14:creationId xmlns:p14="http://schemas.microsoft.com/office/powerpoint/2010/main" val="400165269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2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C5BC95-20AB-48D6-9B88-FF9A524621C1}" type="datetimeFigureOut">
              <a:rPr lang="en-US" smtClean="0"/>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41539F-7752-400A-A44A-18D4FF19A57B}" type="slidenum">
              <a:rPr lang="en-US" smtClean="0"/>
              <a:t>‹#›</a:t>
            </a:fld>
            <a:endParaRPr lang="en-US" dirty="0"/>
          </a:p>
        </p:txBody>
      </p:sp>
    </p:spTree>
    <p:extLst>
      <p:ext uri="{BB962C8B-B14F-4D97-AF65-F5344CB8AC3E}">
        <p14:creationId xmlns:p14="http://schemas.microsoft.com/office/powerpoint/2010/main" val="23206992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2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C5BC95-20AB-48D6-9B88-FF9A524621C1}" type="datetimeFigureOut">
              <a:rPr lang="en-US" smtClean="0"/>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41539F-7752-400A-A44A-18D4FF19A57B}" type="slidenum">
              <a:rPr lang="en-US" smtClean="0"/>
              <a:t>‹#›</a:t>
            </a:fld>
            <a:endParaRPr lang="en-US" dirty="0"/>
          </a:p>
        </p:txBody>
      </p:sp>
    </p:spTree>
    <p:extLst>
      <p:ext uri="{BB962C8B-B14F-4D97-AF65-F5344CB8AC3E}">
        <p14:creationId xmlns:p14="http://schemas.microsoft.com/office/powerpoint/2010/main" val="303108652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EF05EF-6168-407F-8025-E41839E12504}" type="datetimeFigureOut">
              <a:rPr lang="en-US" smtClean="0"/>
              <a:pPr/>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1C692C-4F2D-45F6-A9A8-8A3A8FE27806}" type="slidenum">
              <a:rPr lang="en-US" smtClean="0"/>
              <a:pPr/>
              <a:t>‹#›</a:t>
            </a:fld>
            <a:endParaRPr lang="en-US" dirty="0"/>
          </a:p>
        </p:txBody>
      </p:sp>
    </p:spTree>
    <p:extLst>
      <p:ext uri="{BB962C8B-B14F-4D97-AF65-F5344CB8AC3E}">
        <p14:creationId xmlns:p14="http://schemas.microsoft.com/office/powerpoint/2010/main" val="2248057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3920116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EF05EF-6168-407F-8025-E41839E12504}" type="datetimeFigureOut">
              <a:rPr lang="en-US" smtClean="0"/>
              <a:pPr/>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1C692C-4F2D-45F6-A9A8-8A3A8FE27806}" type="slidenum">
              <a:rPr lang="en-US" smtClean="0"/>
              <a:pPr/>
              <a:t>‹#›</a:t>
            </a:fld>
            <a:endParaRPr lang="en-US" dirty="0"/>
          </a:p>
        </p:txBody>
      </p:sp>
    </p:spTree>
    <p:extLst>
      <p:ext uri="{BB962C8B-B14F-4D97-AF65-F5344CB8AC3E}">
        <p14:creationId xmlns:p14="http://schemas.microsoft.com/office/powerpoint/2010/main" val="69758097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EF05EF-6168-407F-8025-E41839E12504}" type="datetimeFigureOut">
              <a:rPr lang="en-US" smtClean="0"/>
              <a:pPr/>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1C692C-4F2D-45F6-A9A8-8A3A8FE27806}" type="slidenum">
              <a:rPr lang="en-US" smtClean="0"/>
              <a:pPr/>
              <a:t>‹#›</a:t>
            </a:fld>
            <a:endParaRPr lang="en-US" dirty="0"/>
          </a:p>
        </p:txBody>
      </p:sp>
    </p:spTree>
    <p:extLst>
      <p:ext uri="{BB962C8B-B14F-4D97-AF65-F5344CB8AC3E}">
        <p14:creationId xmlns:p14="http://schemas.microsoft.com/office/powerpoint/2010/main" val="15139204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EF05EF-6168-407F-8025-E41839E12504}" type="datetimeFigureOut">
              <a:rPr lang="en-US" smtClean="0"/>
              <a:pPr/>
              <a:t>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1C692C-4F2D-45F6-A9A8-8A3A8FE27806}" type="slidenum">
              <a:rPr lang="en-US" smtClean="0"/>
              <a:pPr/>
              <a:t>‹#›</a:t>
            </a:fld>
            <a:endParaRPr lang="en-US" dirty="0"/>
          </a:p>
        </p:txBody>
      </p:sp>
    </p:spTree>
    <p:extLst>
      <p:ext uri="{BB962C8B-B14F-4D97-AF65-F5344CB8AC3E}">
        <p14:creationId xmlns:p14="http://schemas.microsoft.com/office/powerpoint/2010/main" val="238349318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EF05EF-6168-407F-8025-E41839E12504}" type="datetimeFigureOut">
              <a:rPr lang="en-US" smtClean="0"/>
              <a:pPr/>
              <a:t>12/1/2024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1C692C-4F2D-45F6-A9A8-8A3A8FE27806}" type="slidenum">
              <a:rPr lang="en-US" smtClean="0"/>
              <a:pPr/>
              <a:t>‹#›</a:t>
            </a:fld>
            <a:endParaRPr lang="en-US" dirty="0"/>
          </a:p>
        </p:txBody>
      </p:sp>
    </p:spTree>
    <p:extLst>
      <p:ext uri="{BB962C8B-B14F-4D97-AF65-F5344CB8AC3E}">
        <p14:creationId xmlns:p14="http://schemas.microsoft.com/office/powerpoint/2010/main" val="374346008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EF05EF-6168-407F-8025-E41839E12504}" type="datetimeFigureOut">
              <a:rPr lang="en-US" smtClean="0"/>
              <a:pPr/>
              <a:t>12/1/2024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1C692C-4F2D-45F6-A9A8-8A3A8FE27806}" type="slidenum">
              <a:rPr lang="en-US" smtClean="0"/>
              <a:pPr/>
              <a:t>‹#›</a:t>
            </a:fld>
            <a:endParaRPr lang="en-US" dirty="0"/>
          </a:p>
        </p:txBody>
      </p:sp>
    </p:spTree>
    <p:extLst>
      <p:ext uri="{BB962C8B-B14F-4D97-AF65-F5344CB8AC3E}">
        <p14:creationId xmlns:p14="http://schemas.microsoft.com/office/powerpoint/2010/main" val="6275671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EF05EF-6168-407F-8025-E41839E12504}" type="datetimeFigureOut">
              <a:rPr lang="en-US" smtClean="0"/>
              <a:pPr/>
              <a:t>12/1/2024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1C692C-4F2D-45F6-A9A8-8A3A8FE27806}" type="slidenum">
              <a:rPr lang="en-US" smtClean="0"/>
              <a:pPr/>
              <a:t>‹#›</a:t>
            </a:fld>
            <a:endParaRPr lang="en-US" dirty="0"/>
          </a:p>
        </p:txBody>
      </p:sp>
    </p:spTree>
    <p:extLst>
      <p:ext uri="{BB962C8B-B14F-4D97-AF65-F5344CB8AC3E}">
        <p14:creationId xmlns:p14="http://schemas.microsoft.com/office/powerpoint/2010/main" val="116583055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5EF05EF-6168-407F-8025-E41839E12504}" type="datetimeFigureOut">
              <a:rPr lang="en-US" smtClean="0"/>
              <a:pPr/>
              <a:t>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1C692C-4F2D-45F6-A9A8-8A3A8FE27806}" type="slidenum">
              <a:rPr lang="en-US" smtClean="0"/>
              <a:pPr/>
              <a:t>‹#›</a:t>
            </a:fld>
            <a:endParaRPr lang="en-US" dirty="0"/>
          </a:p>
        </p:txBody>
      </p:sp>
    </p:spTree>
    <p:extLst>
      <p:ext uri="{BB962C8B-B14F-4D97-AF65-F5344CB8AC3E}">
        <p14:creationId xmlns:p14="http://schemas.microsoft.com/office/powerpoint/2010/main" val="119945742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5EF05EF-6168-407F-8025-E41839E12504}" type="datetimeFigureOut">
              <a:rPr lang="en-US" smtClean="0"/>
              <a:pPr/>
              <a:t>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1C692C-4F2D-45F6-A9A8-8A3A8FE27806}" type="slidenum">
              <a:rPr lang="en-US" smtClean="0"/>
              <a:pPr/>
              <a:t>‹#›</a:t>
            </a:fld>
            <a:endParaRPr lang="en-US" dirty="0"/>
          </a:p>
        </p:txBody>
      </p:sp>
    </p:spTree>
    <p:extLst>
      <p:ext uri="{BB962C8B-B14F-4D97-AF65-F5344CB8AC3E}">
        <p14:creationId xmlns:p14="http://schemas.microsoft.com/office/powerpoint/2010/main" val="87437354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EF05EF-6168-407F-8025-E41839E12504}" type="datetimeFigureOut">
              <a:rPr lang="en-US" smtClean="0"/>
              <a:pPr/>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1C692C-4F2D-45F6-A9A8-8A3A8FE27806}" type="slidenum">
              <a:rPr lang="en-US" smtClean="0"/>
              <a:pPr/>
              <a:t>‹#›</a:t>
            </a:fld>
            <a:endParaRPr lang="en-US" dirty="0"/>
          </a:p>
        </p:txBody>
      </p:sp>
    </p:spTree>
    <p:extLst>
      <p:ext uri="{BB962C8B-B14F-4D97-AF65-F5344CB8AC3E}">
        <p14:creationId xmlns:p14="http://schemas.microsoft.com/office/powerpoint/2010/main" val="358685514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EF05EF-6168-407F-8025-E41839E12504}" type="datetimeFigureOut">
              <a:rPr lang="en-US" smtClean="0"/>
              <a:pPr/>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1C692C-4F2D-45F6-A9A8-8A3A8FE27806}" type="slidenum">
              <a:rPr lang="en-US" smtClean="0"/>
              <a:pPr/>
              <a:t>‹#›</a:t>
            </a:fld>
            <a:endParaRPr lang="en-US" dirty="0"/>
          </a:p>
        </p:txBody>
      </p:sp>
    </p:spTree>
    <p:extLst>
      <p:ext uri="{BB962C8B-B14F-4D97-AF65-F5344CB8AC3E}">
        <p14:creationId xmlns:p14="http://schemas.microsoft.com/office/powerpoint/2010/main" val="3788093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16646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9" y="617538"/>
            <a:ext cx="7793037" cy="1143000"/>
          </a:xfrm>
        </p:spPr>
        <p:txBody>
          <a:bodyPr/>
          <a:lstStyle/>
          <a:p>
            <a:r>
              <a:rPr lang="en-US"/>
              <a:t>Click to edit Master title style</a:t>
            </a:r>
          </a:p>
        </p:txBody>
      </p:sp>
      <p:sp>
        <p:nvSpPr>
          <p:cNvPr id="3" name="ClipArt Placeholder 2"/>
          <p:cNvSpPr>
            <a:spLocks noGrp="1"/>
          </p:cNvSpPr>
          <p:nvPr>
            <p:ph type="clipArt" sz="half" idx="1"/>
          </p:nvPr>
        </p:nvSpPr>
        <p:spPr>
          <a:xfrm>
            <a:off x="1182688" y="2017713"/>
            <a:ext cx="3810000" cy="4114800"/>
          </a:xfrm>
        </p:spPr>
        <p:txBody>
          <a:bodyPr/>
          <a:lstStyle/>
          <a:p>
            <a:pPr lvl="0"/>
            <a:endParaRPr lang="en-US" noProof="0" dirty="0"/>
          </a:p>
        </p:txBody>
      </p:sp>
      <p:sp>
        <p:nvSpPr>
          <p:cNvPr id="4" name="Text Placeholder 3"/>
          <p:cNvSpPr>
            <a:spLocks noGrp="1"/>
          </p:cNvSpPr>
          <p:nvPr>
            <p:ph type="body" sz="half" idx="2"/>
          </p:nvPr>
        </p:nvSpPr>
        <p:spPr>
          <a:xfrm>
            <a:off x="5145088" y="2017713"/>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smtClean="0"/>
            </a:lvl1pPr>
          </a:lstStyle>
          <a:p>
            <a:pPr>
              <a:defRPr/>
            </a:pPr>
            <a:fld id="{C11A1B06-1277-4FA4-9AF1-0A7354063A2D}" type="slidenum">
              <a:rPr lang="ar-EG" altLang="en-US"/>
              <a:pPr>
                <a:defRPr/>
              </a:pPr>
              <a:t>‹#›</a:t>
            </a:fld>
            <a:endParaRPr lang="en-US" altLang="en-US" dirty="0"/>
          </a:p>
        </p:txBody>
      </p:sp>
    </p:spTree>
    <p:extLst>
      <p:ext uri="{BB962C8B-B14F-4D97-AF65-F5344CB8AC3E}">
        <p14:creationId xmlns:p14="http://schemas.microsoft.com/office/powerpoint/2010/main" val="125324255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0939" y="617538"/>
            <a:ext cx="7793037" cy="1143000"/>
          </a:xfrm>
        </p:spPr>
        <p:txBody>
          <a:bodyPr/>
          <a:lstStyle/>
          <a:p>
            <a:r>
              <a:rPr lang="en-US"/>
              <a:t>Click to edit Master title style</a:t>
            </a:r>
          </a:p>
        </p:txBody>
      </p:sp>
      <p:sp>
        <p:nvSpPr>
          <p:cNvPr id="3" name="Text Placeholder 2"/>
          <p:cNvSpPr>
            <a:spLocks noGrp="1"/>
          </p:cNvSpPr>
          <p:nvPr>
            <p:ph type="body" sz="half" idx="1"/>
          </p:nvPr>
        </p:nvSpPr>
        <p:spPr>
          <a:xfrm>
            <a:off x="1182688" y="2017713"/>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45088" y="2017713"/>
            <a:ext cx="3810000" cy="4114800"/>
          </a:xfrm>
        </p:spPr>
        <p:txBody>
          <a:bodyPr/>
          <a:lstStyle/>
          <a:p>
            <a:pPr lvl="0"/>
            <a:endParaRPr lang="en-US" noProof="0" dirty="0"/>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smtClean="0"/>
            </a:lvl1pPr>
          </a:lstStyle>
          <a:p>
            <a:pPr>
              <a:defRPr/>
            </a:pPr>
            <a:fld id="{7F869416-AC7B-4628-B308-A2D9EBCDB470}" type="slidenum">
              <a:rPr lang="ar-EG" altLang="en-US"/>
              <a:pPr>
                <a:defRPr/>
              </a:pPr>
              <a:t>‹#›</a:t>
            </a:fld>
            <a:endParaRPr lang="en-US" altLang="en-US" dirty="0"/>
          </a:p>
        </p:txBody>
      </p:sp>
    </p:spTree>
    <p:extLst>
      <p:ext uri="{BB962C8B-B14F-4D97-AF65-F5344CB8AC3E}">
        <p14:creationId xmlns:p14="http://schemas.microsoft.com/office/powerpoint/2010/main" val="249549922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dirty="0">
              <a:solidFill>
                <a:srgbClr val="775F55"/>
              </a:solidFill>
              <a:latin typeface="Tw Cen MT"/>
            </a:endParaRPr>
          </a:p>
        </p:txBody>
      </p:sp>
      <p:sp>
        <p:nvSpPr>
          <p:cNvPr id="4" name="Rectangle 70"/>
          <p:cNvSpPr>
            <a:spLocks noGrp="1" noChangeArrowheads="1"/>
          </p:cNvSpPr>
          <p:nvPr>
            <p:ph type="ftr" sz="quarter" idx="11"/>
          </p:nvPr>
        </p:nvSpPr>
        <p:spPr/>
        <p:txBody>
          <a:bodyPr/>
          <a:lstStyle>
            <a:lvl1pPr>
              <a:defRPr/>
            </a:lvl1pPr>
          </a:lstStyle>
          <a:p>
            <a:pPr>
              <a:defRPr/>
            </a:pPr>
            <a:endParaRPr lang="en-US" dirty="0">
              <a:solidFill>
                <a:srgbClr val="775F55"/>
              </a:solidFill>
              <a:latin typeface="Tw Cen MT"/>
            </a:endParaRPr>
          </a:p>
        </p:txBody>
      </p:sp>
      <p:sp>
        <p:nvSpPr>
          <p:cNvPr id="5" name="Rectangle 71"/>
          <p:cNvSpPr>
            <a:spLocks noGrp="1" noChangeArrowheads="1"/>
          </p:cNvSpPr>
          <p:nvPr>
            <p:ph type="sldNum" sz="quarter" idx="12"/>
          </p:nvPr>
        </p:nvSpPr>
        <p:spPr/>
        <p:txBody>
          <a:bodyPr/>
          <a:lstStyle>
            <a:lvl1pPr>
              <a:defRPr/>
            </a:lvl1pPr>
          </a:lstStyle>
          <a:p>
            <a:fld id="{A4BE2D18-B56A-E340-89E2-F0C676F21DF8}" type="slidenum">
              <a:rPr lang="en-US"/>
              <a:pPr/>
              <a:t>‹#›</a:t>
            </a:fld>
            <a:endParaRPr lang="en-US" dirty="0"/>
          </a:p>
        </p:txBody>
      </p:sp>
    </p:spTree>
    <p:extLst>
      <p:ext uri="{BB962C8B-B14F-4D97-AF65-F5344CB8AC3E}">
        <p14:creationId xmlns:p14="http://schemas.microsoft.com/office/powerpoint/2010/main" val="176469415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52414" y="5387977"/>
            <a:ext cx="5832475" cy="893763"/>
          </a:xfrm>
          <a:effectLst/>
        </p:spPr>
        <p:txBody>
          <a:bodyPr/>
          <a:lstStyle>
            <a:lvl1pPr>
              <a:defRPr sz="2400"/>
            </a:lvl1pPr>
          </a:lstStyle>
          <a:p>
            <a:r>
              <a:rPr lang="ru-RU"/>
              <a:t>Click to edit Master title style</a:t>
            </a:r>
          </a:p>
        </p:txBody>
      </p:sp>
      <p:sp>
        <p:nvSpPr>
          <p:cNvPr id="5123" name="Rectangle 3"/>
          <p:cNvSpPr>
            <a:spLocks noGrp="1" noChangeArrowheads="1"/>
          </p:cNvSpPr>
          <p:nvPr>
            <p:ph type="subTitle" idx="1"/>
          </p:nvPr>
        </p:nvSpPr>
        <p:spPr>
          <a:xfrm>
            <a:off x="252414" y="6180140"/>
            <a:ext cx="5832475" cy="561975"/>
          </a:xfrm>
        </p:spPr>
        <p:txBody>
          <a:bodyPr/>
          <a:lstStyle>
            <a:lvl1pPr marL="0" indent="0">
              <a:buFontTx/>
              <a:buNone/>
              <a:defRPr sz="1800" b="1">
                <a:solidFill>
                  <a:schemeClr val="bg1"/>
                </a:solidFill>
              </a:defRPr>
            </a:lvl1pPr>
          </a:lstStyle>
          <a:p>
            <a:r>
              <a:rPr lang="ru-RU"/>
              <a:t>Click to edit Master subtitle style</a:t>
            </a:r>
          </a:p>
        </p:txBody>
      </p:sp>
    </p:spTree>
    <p:extLst>
      <p:ext uri="{BB962C8B-B14F-4D97-AF65-F5344CB8AC3E}">
        <p14:creationId xmlns:p14="http://schemas.microsoft.com/office/powerpoint/2010/main" val="342462197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983183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273040295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6014" y="1484315"/>
            <a:ext cx="3811587" cy="49688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0001" y="1484315"/>
            <a:ext cx="3813175" cy="49688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2916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097652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5099803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934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8786732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38877989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85404719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61324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0075" y="404815"/>
            <a:ext cx="1943100" cy="6048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6014" y="404815"/>
            <a:ext cx="5681662" cy="604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6946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Content Slide - 2 Column w/Titl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B9C3-4946-42B2-A258-E3924CE6703B}"/>
              </a:ext>
            </a:extLst>
          </p:cNvPr>
          <p:cNvSpPr>
            <a:spLocks noGrp="1"/>
          </p:cNvSpPr>
          <p:nvPr>
            <p:ph type="title"/>
          </p:nvPr>
        </p:nvSpPr>
        <p:spPr>
          <a:xfrm>
            <a:off x="750094" y="318752"/>
            <a:ext cx="3771899" cy="1371936"/>
          </a:xfrm>
        </p:spPr>
        <p:txBody>
          <a:bodyPr/>
          <a:lstStyle>
            <a:lvl1pPr>
              <a:defRPr b="1">
                <a:solidFill>
                  <a:srgbClr val="1F419B"/>
                </a:solidFill>
              </a:defRPr>
            </a:lvl1pPr>
          </a:lstStyle>
          <a:p>
            <a:r>
              <a:rPr lang="en-US"/>
              <a:t>Click to edit Master title style</a:t>
            </a:r>
          </a:p>
        </p:txBody>
      </p:sp>
      <p:sp>
        <p:nvSpPr>
          <p:cNvPr id="7" name="Rectangle 6">
            <a:extLst>
              <a:ext uri="{FF2B5EF4-FFF2-40B4-BE49-F238E27FC236}">
                <a16:creationId xmlns:a16="http://schemas.microsoft.com/office/drawing/2014/main" id="{CA0C3595-BC48-A44B-BA96-0BBFDC6FB65B}"/>
              </a:ext>
            </a:extLst>
          </p:cNvPr>
          <p:cNvSpPr/>
          <p:nvPr userDrawn="1"/>
        </p:nvSpPr>
        <p:spPr>
          <a:xfrm>
            <a:off x="1192697" y="6274124"/>
            <a:ext cx="7643574" cy="371842"/>
          </a:xfrm>
          <a:prstGeom prst="rect">
            <a:avLst/>
          </a:prstGeom>
          <a:solidFill>
            <a:srgbClr val="088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9905D495-387B-8445-A1A1-62EF9F5EBC73}"/>
              </a:ext>
            </a:extLst>
          </p:cNvPr>
          <p:cNvSpPr/>
          <p:nvPr userDrawn="1"/>
        </p:nvSpPr>
        <p:spPr>
          <a:xfrm>
            <a:off x="8881513" y="6274124"/>
            <a:ext cx="262487" cy="371842"/>
          </a:xfrm>
          <a:prstGeom prst="rect">
            <a:avLst/>
          </a:prstGeom>
          <a:solidFill>
            <a:srgbClr val="1F4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 Placeholder 4">
            <a:extLst>
              <a:ext uri="{FF2B5EF4-FFF2-40B4-BE49-F238E27FC236}">
                <a16:creationId xmlns:a16="http://schemas.microsoft.com/office/drawing/2014/main" id="{4A8FD9E3-3B17-4FAE-83ED-3FD665C2F4AF}"/>
              </a:ext>
            </a:extLst>
          </p:cNvPr>
          <p:cNvSpPr>
            <a:spLocks noGrp="1"/>
          </p:cNvSpPr>
          <p:nvPr>
            <p:ph type="body" sz="quarter" idx="10" hasCustomPrompt="1"/>
          </p:nvPr>
        </p:nvSpPr>
        <p:spPr>
          <a:xfrm>
            <a:off x="750092" y="1844675"/>
            <a:ext cx="3771900" cy="4102100"/>
          </a:xfrm>
        </p:spPr>
        <p:txBody>
          <a:bodyPr/>
          <a:lstStyle>
            <a:lvl1pPr marL="215504" indent="-215504">
              <a:buClr>
                <a:srgbClr val="088EBF"/>
              </a:buClr>
              <a:buFont typeface="Arial" panose="020B0604020202020204" pitchFamily="34" charset="0"/>
              <a:buChar char="•"/>
              <a:defRPr/>
            </a:lvl1pPr>
            <a:lvl2pPr marL="514350" indent="-171450">
              <a:buClr>
                <a:srgbClr val="088EBF"/>
              </a:buClr>
              <a:buFont typeface="Arial" panose="020B0604020202020204" pitchFamily="34" charset="0"/>
              <a:buChar char="–"/>
              <a:defRPr/>
            </a:lvl2pPr>
            <a:lvl3pPr marL="857250" indent="-171450">
              <a:buClr>
                <a:srgbClr val="088EBF"/>
              </a:buClr>
              <a:buFont typeface="Wingdings" panose="05000000000000000000" pitchFamily="2" charset="2"/>
              <a:buChar char="§"/>
              <a:defRPr/>
            </a:lvl3pPr>
            <a:lvl4pPr marL="1200150" indent="-171450">
              <a:buClr>
                <a:srgbClr val="088EBF"/>
              </a:buClr>
              <a:buFont typeface="Courier New" panose="02070309020205020404" pitchFamily="49" charset="0"/>
              <a:buChar char="o"/>
              <a:defRPr/>
            </a:lvl4pPr>
            <a:lvl5pPr marL="1543050" indent="-171450">
              <a:buClr>
                <a:srgbClr val="088EBF"/>
              </a:buClr>
              <a:buFont typeface="Courier New" panose="02070309020205020404" pitchFamily="49" charset="0"/>
              <a:buChar char="o"/>
              <a:defRPr/>
            </a:lvl5pPr>
          </a:lstStyle>
          <a:p>
            <a:pPr lvl="0"/>
            <a:r>
              <a:rPr lang="en-US"/>
              <a:t>Click here to add text</a:t>
            </a:r>
          </a:p>
        </p:txBody>
      </p:sp>
      <p:sp>
        <p:nvSpPr>
          <p:cNvPr id="13" name="Text Placeholder 4">
            <a:extLst>
              <a:ext uri="{FF2B5EF4-FFF2-40B4-BE49-F238E27FC236}">
                <a16:creationId xmlns:a16="http://schemas.microsoft.com/office/drawing/2014/main" id="{C1E2903E-1281-415E-9E9B-0F37083722CB}"/>
              </a:ext>
            </a:extLst>
          </p:cNvPr>
          <p:cNvSpPr>
            <a:spLocks noGrp="1"/>
          </p:cNvSpPr>
          <p:nvPr>
            <p:ph type="body" sz="quarter" idx="11" hasCustomPrompt="1"/>
          </p:nvPr>
        </p:nvSpPr>
        <p:spPr>
          <a:xfrm>
            <a:off x="4745736" y="320040"/>
            <a:ext cx="4101084" cy="5632704"/>
          </a:xfrm>
        </p:spPr>
        <p:txBody>
          <a:bodyPr/>
          <a:lstStyle>
            <a:lvl1pPr marL="215504" indent="-215504">
              <a:buClr>
                <a:srgbClr val="088EBF"/>
              </a:buClr>
              <a:buFont typeface="Arial" panose="020B0604020202020204" pitchFamily="34" charset="0"/>
              <a:buChar char="•"/>
              <a:defRPr/>
            </a:lvl1pPr>
            <a:lvl2pPr marL="514350" indent="-171450">
              <a:buClr>
                <a:srgbClr val="088EBF"/>
              </a:buClr>
              <a:buFont typeface="Arial" panose="020B0604020202020204" pitchFamily="34" charset="0"/>
              <a:buChar char="–"/>
              <a:defRPr/>
            </a:lvl2pPr>
            <a:lvl3pPr marL="857250" indent="-171450">
              <a:buClr>
                <a:srgbClr val="088EBF"/>
              </a:buClr>
              <a:buFont typeface="Wingdings" panose="05000000000000000000" pitchFamily="2" charset="2"/>
              <a:buChar char="§"/>
              <a:defRPr/>
            </a:lvl3pPr>
            <a:lvl4pPr marL="1200150" indent="-171450">
              <a:buClr>
                <a:srgbClr val="088EBF"/>
              </a:buClr>
              <a:buFont typeface="Courier New" panose="02070309020205020404" pitchFamily="49" charset="0"/>
              <a:buChar char="o"/>
              <a:defRPr/>
            </a:lvl4pPr>
            <a:lvl5pPr marL="1543050" indent="-171450">
              <a:buClr>
                <a:srgbClr val="088EBF"/>
              </a:buClr>
              <a:buFont typeface="Courier New" panose="02070309020205020404" pitchFamily="49" charset="0"/>
              <a:buChar char="o"/>
              <a:defRPr/>
            </a:lvl5pPr>
          </a:lstStyle>
          <a:p>
            <a:pPr lvl="0"/>
            <a:r>
              <a:rPr lang="en-US"/>
              <a:t>Click here to add text</a:t>
            </a:r>
          </a:p>
        </p:txBody>
      </p:sp>
      <p:sp>
        <p:nvSpPr>
          <p:cNvPr id="3" name="Slide Number Placeholder 2">
            <a:extLst>
              <a:ext uri="{FF2B5EF4-FFF2-40B4-BE49-F238E27FC236}">
                <a16:creationId xmlns:a16="http://schemas.microsoft.com/office/drawing/2014/main" id="{DF4908F7-F213-D143-AB35-1398A81EB267}"/>
              </a:ext>
            </a:extLst>
          </p:cNvPr>
          <p:cNvSpPr>
            <a:spLocks noGrp="1"/>
          </p:cNvSpPr>
          <p:nvPr>
            <p:ph type="sldNum" sz="quarter" idx="12"/>
          </p:nvPr>
        </p:nvSpPr>
        <p:spPr/>
        <p:txBody>
          <a:bodyPr/>
          <a:lstStyle/>
          <a:p>
            <a:fld id="{EEDC1292-74F3-42D5-AB7C-EC4F2756162E}" type="slidenum">
              <a:rPr lang="en-US" sz="1200" smtClean="0">
                <a:solidFill>
                  <a:schemeClr val="bg1"/>
                </a:solidFill>
              </a:rPr>
              <a:pPr/>
              <a:t>‹#›</a:t>
            </a:fld>
            <a:endParaRPr lang="en-US" sz="1200" dirty="0">
              <a:solidFill>
                <a:schemeClr val="bg1"/>
              </a:solidFill>
            </a:endParaRPr>
          </a:p>
        </p:txBody>
      </p:sp>
      <p:pic>
        <p:nvPicPr>
          <p:cNvPr id="11" name="Picture 10">
            <a:extLst>
              <a:ext uri="{FF2B5EF4-FFF2-40B4-BE49-F238E27FC236}">
                <a16:creationId xmlns:a16="http://schemas.microsoft.com/office/drawing/2014/main" id="{CC003889-7FEA-2149-B386-01FB7CC9240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71235" y="6291233"/>
            <a:ext cx="919657" cy="345410"/>
          </a:xfrm>
          <a:prstGeom prst="rect">
            <a:avLst/>
          </a:prstGeom>
        </p:spPr>
      </p:pic>
    </p:spTree>
    <p:extLst>
      <p:ext uri="{BB962C8B-B14F-4D97-AF65-F5344CB8AC3E}">
        <p14:creationId xmlns:p14="http://schemas.microsoft.com/office/powerpoint/2010/main" val="2350953026"/>
      </p:ext>
    </p:extLst>
  </p:cSld>
  <p:clrMapOvr>
    <a:masterClrMapping/>
  </p:clrMapOvr>
  <p:extLst>
    <p:ext uri="{DCECCB84-F9BA-43D5-87BE-67443E8EF086}">
      <p15:sldGuideLst xmlns:p15="http://schemas.microsoft.com/office/powerpoint/2012/main">
        <p15:guide id="1" pos="63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Content Slide - Bullete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FB2584C-4902-4949-853B-E32BB63E584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71235" y="6291233"/>
            <a:ext cx="919657" cy="345410"/>
          </a:xfrm>
          <a:prstGeom prst="rect">
            <a:avLst/>
          </a:prstGeom>
        </p:spPr>
      </p:pic>
      <p:sp>
        <p:nvSpPr>
          <p:cNvPr id="2" name="Title 1">
            <a:extLst>
              <a:ext uri="{FF2B5EF4-FFF2-40B4-BE49-F238E27FC236}">
                <a16:creationId xmlns:a16="http://schemas.microsoft.com/office/drawing/2014/main" id="{1132B9C3-4946-42B2-A258-E3924CE6703B}"/>
              </a:ext>
            </a:extLst>
          </p:cNvPr>
          <p:cNvSpPr>
            <a:spLocks noGrp="1"/>
          </p:cNvSpPr>
          <p:nvPr>
            <p:ph type="title"/>
          </p:nvPr>
        </p:nvSpPr>
        <p:spPr>
          <a:xfrm>
            <a:off x="750093" y="508896"/>
            <a:ext cx="8084654" cy="827088"/>
          </a:xfrm>
        </p:spPr>
        <p:txBody>
          <a:bodyPr/>
          <a:lstStyle>
            <a:lvl1pPr>
              <a:defRPr b="1">
                <a:solidFill>
                  <a:srgbClr val="1F419B"/>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91BD258-542D-4AEE-9040-9C6977B5F7E7}"/>
              </a:ext>
            </a:extLst>
          </p:cNvPr>
          <p:cNvSpPr>
            <a:spLocks noGrp="1"/>
          </p:cNvSpPr>
          <p:nvPr>
            <p:ph idx="1"/>
          </p:nvPr>
        </p:nvSpPr>
        <p:spPr>
          <a:xfrm>
            <a:off x="750093" y="1489067"/>
            <a:ext cx="8084654" cy="4346125"/>
          </a:xfrm>
        </p:spPr>
        <p:txBody>
          <a:bodyPr/>
          <a:lstStyle>
            <a:lvl1pPr>
              <a:buClr>
                <a:srgbClr val="088EBF"/>
              </a:buClr>
              <a:defRPr/>
            </a:lvl1pPr>
            <a:lvl2pPr>
              <a:buClr>
                <a:srgbClr val="088EBF"/>
              </a:buClr>
              <a:buFont typeface="Arial" panose="020B0604020202020204" pitchFamily="34" charset="0"/>
              <a:buChar char="−"/>
              <a:defRPr/>
            </a:lvl2pPr>
            <a:lvl3pPr>
              <a:buClr>
                <a:srgbClr val="088EBF"/>
              </a:buClr>
              <a:buFont typeface="Wingdings" panose="05000000000000000000" pitchFamily="2" charset="2"/>
              <a:buChar char="§"/>
              <a:defRPr/>
            </a:lvl3pPr>
            <a:lvl4pPr>
              <a:buClr>
                <a:srgbClr val="088EBF"/>
              </a:buClr>
              <a:buFont typeface="Courier New" panose="02070309020205020404" pitchFamily="49" charset="0"/>
              <a:buChar char="o"/>
              <a:defRPr/>
            </a:lvl4pPr>
            <a:lvl5pPr>
              <a:buClr>
                <a:srgbClr val="088EBF"/>
              </a:buClr>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CA0C3595-BC48-A44B-BA96-0BBFDC6FB65B}"/>
              </a:ext>
            </a:extLst>
          </p:cNvPr>
          <p:cNvSpPr/>
          <p:nvPr userDrawn="1"/>
        </p:nvSpPr>
        <p:spPr>
          <a:xfrm>
            <a:off x="1192697" y="6274124"/>
            <a:ext cx="7643574" cy="371842"/>
          </a:xfrm>
          <a:prstGeom prst="rect">
            <a:avLst/>
          </a:prstGeom>
          <a:solidFill>
            <a:srgbClr val="088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9905D495-387B-8445-A1A1-62EF9F5EBC73}"/>
              </a:ext>
            </a:extLst>
          </p:cNvPr>
          <p:cNvSpPr/>
          <p:nvPr userDrawn="1"/>
        </p:nvSpPr>
        <p:spPr>
          <a:xfrm>
            <a:off x="8881513" y="6274124"/>
            <a:ext cx="262487" cy="371842"/>
          </a:xfrm>
          <a:prstGeom prst="rect">
            <a:avLst/>
          </a:prstGeom>
          <a:solidFill>
            <a:srgbClr val="1F4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Slide Number Placeholder 3">
            <a:extLst>
              <a:ext uri="{FF2B5EF4-FFF2-40B4-BE49-F238E27FC236}">
                <a16:creationId xmlns:a16="http://schemas.microsoft.com/office/drawing/2014/main" id="{A203351B-A33B-BD4B-992D-6F4609C69497}"/>
              </a:ext>
            </a:extLst>
          </p:cNvPr>
          <p:cNvSpPr>
            <a:spLocks noGrp="1"/>
          </p:cNvSpPr>
          <p:nvPr>
            <p:ph type="sldNum" sz="quarter" idx="10"/>
          </p:nvPr>
        </p:nvSpPr>
        <p:spPr/>
        <p:txBody>
          <a:bodyPr/>
          <a:lstStyle/>
          <a:p>
            <a:fld id="{EEDC1292-74F3-42D5-AB7C-EC4F2756162E}" type="slidenum">
              <a:rPr lang="en-US" sz="1200" smtClean="0">
                <a:solidFill>
                  <a:schemeClr val="bg1"/>
                </a:solidFill>
              </a:rPr>
              <a:pPr/>
              <a:t>‹#›</a:t>
            </a:fld>
            <a:endParaRPr lang="en-US" sz="1200" dirty="0">
              <a:solidFill>
                <a:schemeClr val="bg1"/>
              </a:solidFill>
            </a:endParaRPr>
          </a:p>
        </p:txBody>
      </p:sp>
    </p:spTree>
    <p:extLst>
      <p:ext uri="{BB962C8B-B14F-4D97-AF65-F5344CB8AC3E}">
        <p14:creationId xmlns:p14="http://schemas.microsoft.com/office/powerpoint/2010/main" val="3479328193"/>
      </p:ext>
    </p:extLst>
  </p:cSld>
  <p:clrMapOvr>
    <a:masterClrMapping/>
  </p:clrMapOvr>
  <p:extLst>
    <p:ext uri="{DCECCB84-F9BA-43D5-87BE-67443E8EF086}">
      <p15:sldGuideLst xmlns:p15="http://schemas.microsoft.com/office/powerpoint/2012/main">
        <p15:guide id="1" pos="63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Content Slide - Two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0C3595-BC48-A44B-BA96-0BBFDC6FB65B}"/>
              </a:ext>
            </a:extLst>
          </p:cNvPr>
          <p:cNvSpPr/>
          <p:nvPr userDrawn="1"/>
        </p:nvSpPr>
        <p:spPr>
          <a:xfrm>
            <a:off x="1192697" y="6274124"/>
            <a:ext cx="7643574" cy="371842"/>
          </a:xfrm>
          <a:prstGeom prst="rect">
            <a:avLst/>
          </a:prstGeom>
          <a:solidFill>
            <a:srgbClr val="088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9905D495-387B-8445-A1A1-62EF9F5EBC73}"/>
              </a:ext>
            </a:extLst>
          </p:cNvPr>
          <p:cNvSpPr/>
          <p:nvPr userDrawn="1"/>
        </p:nvSpPr>
        <p:spPr>
          <a:xfrm>
            <a:off x="8881513" y="6274124"/>
            <a:ext cx="262487" cy="371842"/>
          </a:xfrm>
          <a:prstGeom prst="rect">
            <a:avLst/>
          </a:prstGeom>
          <a:solidFill>
            <a:srgbClr val="1F4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 Placeholder 4">
            <a:extLst>
              <a:ext uri="{FF2B5EF4-FFF2-40B4-BE49-F238E27FC236}">
                <a16:creationId xmlns:a16="http://schemas.microsoft.com/office/drawing/2014/main" id="{4A8FD9E3-3B17-4FAE-83ED-3FD665C2F4AF}"/>
              </a:ext>
            </a:extLst>
          </p:cNvPr>
          <p:cNvSpPr>
            <a:spLocks noGrp="1"/>
          </p:cNvSpPr>
          <p:nvPr>
            <p:ph type="body" sz="quarter" idx="10" hasCustomPrompt="1"/>
          </p:nvPr>
        </p:nvSpPr>
        <p:spPr>
          <a:xfrm>
            <a:off x="750093" y="1470213"/>
            <a:ext cx="3821908" cy="4374406"/>
          </a:xfrm>
        </p:spPr>
        <p:txBody>
          <a:bodyPr/>
          <a:lstStyle>
            <a:lvl1pPr marL="215504" indent="-215504">
              <a:buClr>
                <a:srgbClr val="088EBF"/>
              </a:buClr>
              <a:buFont typeface="Arial" panose="020B0604020202020204" pitchFamily="34" charset="0"/>
              <a:buChar char="•"/>
              <a:defRPr/>
            </a:lvl1pPr>
            <a:lvl2pPr marL="514350" indent="-171450">
              <a:buClr>
                <a:srgbClr val="088EBF"/>
              </a:buClr>
              <a:buFont typeface="Arial" panose="020B0604020202020204" pitchFamily="34" charset="0"/>
              <a:buChar char="–"/>
              <a:defRPr/>
            </a:lvl2pPr>
            <a:lvl3pPr marL="857250" indent="-171450">
              <a:buClr>
                <a:srgbClr val="088EBF"/>
              </a:buClr>
              <a:buFont typeface="Wingdings" panose="05000000000000000000" pitchFamily="2" charset="2"/>
              <a:buChar char="§"/>
              <a:defRPr/>
            </a:lvl3pPr>
            <a:lvl4pPr marL="1200150" indent="-171450">
              <a:buClr>
                <a:srgbClr val="088EBF"/>
              </a:buClr>
              <a:buFont typeface="Courier New" panose="02070309020205020404" pitchFamily="49" charset="0"/>
              <a:buChar char="o"/>
              <a:defRPr/>
            </a:lvl4pPr>
            <a:lvl5pPr marL="1543050" indent="-171450">
              <a:buClr>
                <a:srgbClr val="088EBF"/>
              </a:buClr>
              <a:buFont typeface="Courier New" panose="02070309020205020404" pitchFamily="49" charset="0"/>
              <a:buChar char="o"/>
              <a:defRPr/>
            </a:lvl5pPr>
          </a:lstStyle>
          <a:p>
            <a:pPr lvl="0"/>
            <a:r>
              <a:rPr lang="en-US"/>
              <a:t>Click here to add text</a:t>
            </a:r>
          </a:p>
        </p:txBody>
      </p:sp>
      <p:sp>
        <p:nvSpPr>
          <p:cNvPr id="11" name="Text Placeholder 4">
            <a:extLst>
              <a:ext uri="{FF2B5EF4-FFF2-40B4-BE49-F238E27FC236}">
                <a16:creationId xmlns:a16="http://schemas.microsoft.com/office/drawing/2014/main" id="{9FA3F8C0-6F83-45B9-AF36-A7F3DD2808C5}"/>
              </a:ext>
            </a:extLst>
          </p:cNvPr>
          <p:cNvSpPr>
            <a:spLocks noGrp="1"/>
          </p:cNvSpPr>
          <p:nvPr>
            <p:ph type="body" sz="quarter" idx="11" hasCustomPrompt="1"/>
          </p:nvPr>
        </p:nvSpPr>
        <p:spPr>
          <a:xfrm>
            <a:off x="4743449" y="1470213"/>
            <a:ext cx="4091298" cy="4374406"/>
          </a:xfrm>
        </p:spPr>
        <p:txBody>
          <a:bodyPr/>
          <a:lstStyle>
            <a:lvl1pPr marL="215504" indent="-215504">
              <a:buClr>
                <a:srgbClr val="088EBF"/>
              </a:buClr>
              <a:buFont typeface="Arial" panose="020B0604020202020204" pitchFamily="34" charset="0"/>
              <a:buChar char="•"/>
              <a:defRPr/>
            </a:lvl1pPr>
            <a:lvl2pPr marL="514350" indent="-171450">
              <a:buClr>
                <a:srgbClr val="088EBF"/>
              </a:buClr>
              <a:buFont typeface="Arial" panose="020B0604020202020204" pitchFamily="34" charset="0"/>
              <a:buChar char="–"/>
              <a:defRPr/>
            </a:lvl2pPr>
            <a:lvl3pPr marL="857250" indent="-171450">
              <a:buClr>
                <a:srgbClr val="088EBF"/>
              </a:buClr>
              <a:buFont typeface="Wingdings" panose="05000000000000000000" pitchFamily="2" charset="2"/>
              <a:buChar char="§"/>
              <a:defRPr/>
            </a:lvl3pPr>
            <a:lvl4pPr marL="1200150" indent="-171450">
              <a:buClr>
                <a:srgbClr val="088EBF"/>
              </a:buClr>
              <a:buFont typeface="Courier New" panose="02070309020205020404" pitchFamily="49" charset="0"/>
              <a:buChar char="o"/>
              <a:defRPr/>
            </a:lvl4pPr>
            <a:lvl5pPr marL="1543050" indent="-171450">
              <a:buClr>
                <a:srgbClr val="088EBF"/>
              </a:buClr>
              <a:buFont typeface="Courier New" panose="02070309020205020404" pitchFamily="49" charset="0"/>
              <a:buChar char="o"/>
              <a:defRPr/>
            </a:lvl5pPr>
          </a:lstStyle>
          <a:p>
            <a:pPr lvl="0"/>
            <a:r>
              <a:rPr lang="en-US"/>
              <a:t>Click here to add text</a:t>
            </a:r>
          </a:p>
        </p:txBody>
      </p:sp>
      <p:sp>
        <p:nvSpPr>
          <p:cNvPr id="3" name="Slide Number Placeholder 2">
            <a:extLst>
              <a:ext uri="{FF2B5EF4-FFF2-40B4-BE49-F238E27FC236}">
                <a16:creationId xmlns:a16="http://schemas.microsoft.com/office/drawing/2014/main" id="{74583B91-88BC-7D49-B3B5-EE2A53B18944}"/>
              </a:ext>
            </a:extLst>
          </p:cNvPr>
          <p:cNvSpPr>
            <a:spLocks noGrp="1"/>
          </p:cNvSpPr>
          <p:nvPr>
            <p:ph type="sldNum" sz="quarter" idx="12"/>
          </p:nvPr>
        </p:nvSpPr>
        <p:spPr/>
        <p:txBody>
          <a:bodyPr/>
          <a:lstStyle/>
          <a:p>
            <a:fld id="{EEDC1292-74F3-42D5-AB7C-EC4F2756162E}" type="slidenum">
              <a:rPr lang="en-US" sz="1200" smtClean="0">
                <a:solidFill>
                  <a:schemeClr val="bg1"/>
                </a:solidFill>
              </a:rPr>
              <a:pPr/>
              <a:t>‹#›</a:t>
            </a:fld>
            <a:endParaRPr lang="en-US" sz="1200" dirty="0">
              <a:solidFill>
                <a:schemeClr val="bg1"/>
              </a:solidFill>
            </a:endParaRPr>
          </a:p>
        </p:txBody>
      </p:sp>
      <p:sp>
        <p:nvSpPr>
          <p:cNvPr id="14" name="Title 1">
            <a:extLst>
              <a:ext uri="{FF2B5EF4-FFF2-40B4-BE49-F238E27FC236}">
                <a16:creationId xmlns:a16="http://schemas.microsoft.com/office/drawing/2014/main" id="{91C53A43-C394-F146-8FBD-183364030A5F}"/>
              </a:ext>
            </a:extLst>
          </p:cNvPr>
          <p:cNvSpPr>
            <a:spLocks noGrp="1"/>
          </p:cNvSpPr>
          <p:nvPr>
            <p:ph type="title"/>
          </p:nvPr>
        </p:nvSpPr>
        <p:spPr>
          <a:xfrm>
            <a:off x="750093" y="508896"/>
            <a:ext cx="8084654" cy="827088"/>
          </a:xfrm>
        </p:spPr>
        <p:txBody>
          <a:bodyPr/>
          <a:lstStyle>
            <a:lvl1pPr>
              <a:defRPr b="1">
                <a:solidFill>
                  <a:srgbClr val="1F419B"/>
                </a:solidFill>
              </a:defRPr>
            </a:lvl1pPr>
          </a:lstStyle>
          <a:p>
            <a:r>
              <a:rPr lang="en-US"/>
              <a:t>Click to edit Master title style</a:t>
            </a:r>
          </a:p>
        </p:txBody>
      </p:sp>
      <p:pic>
        <p:nvPicPr>
          <p:cNvPr id="12" name="Picture 11">
            <a:extLst>
              <a:ext uri="{FF2B5EF4-FFF2-40B4-BE49-F238E27FC236}">
                <a16:creationId xmlns:a16="http://schemas.microsoft.com/office/drawing/2014/main" id="{81BD53DE-23AA-DA4F-9FF9-340E4D969E4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71235" y="6291233"/>
            <a:ext cx="919657" cy="345410"/>
          </a:xfrm>
          <a:prstGeom prst="rect">
            <a:avLst/>
          </a:prstGeom>
        </p:spPr>
      </p:pic>
    </p:spTree>
    <p:extLst>
      <p:ext uri="{BB962C8B-B14F-4D97-AF65-F5344CB8AC3E}">
        <p14:creationId xmlns:p14="http://schemas.microsoft.com/office/powerpoint/2010/main" val="2223314054"/>
      </p:ext>
    </p:extLst>
  </p:cSld>
  <p:clrMapOvr>
    <a:masterClrMapping/>
  </p:clrMapOvr>
  <p:extLst>
    <p:ext uri="{DCECCB84-F9BA-43D5-87BE-67443E8EF086}">
      <p15:sldGuideLst xmlns:p15="http://schemas.microsoft.com/office/powerpoint/2012/main">
        <p15:guide id="1" pos="63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0C3595-BC48-A44B-BA96-0BBFDC6FB65B}"/>
              </a:ext>
            </a:extLst>
          </p:cNvPr>
          <p:cNvSpPr/>
          <p:nvPr userDrawn="1"/>
        </p:nvSpPr>
        <p:spPr>
          <a:xfrm>
            <a:off x="1192697" y="6274124"/>
            <a:ext cx="7643574" cy="371842"/>
          </a:xfrm>
          <a:prstGeom prst="rect">
            <a:avLst/>
          </a:prstGeom>
          <a:solidFill>
            <a:srgbClr val="088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9905D495-387B-8445-A1A1-62EF9F5EBC73}"/>
              </a:ext>
            </a:extLst>
          </p:cNvPr>
          <p:cNvSpPr/>
          <p:nvPr userDrawn="1"/>
        </p:nvSpPr>
        <p:spPr>
          <a:xfrm>
            <a:off x="8881513" y="6274124"/>
            <a:ext cx="262487" cy="371842"/>
          </a:xfrm>
          <a:prstGeom prst="rect">
            <a:avLst/>
          </a:prstGeom>
          <a:solidFill>
            <a:srgbClr val="1F4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Slide Number Placeholder 1">
            <a:extLst>
              <a:ext uri="{FF2B5EF4-FFF2-40B4-BE49-F238E27FC236}">
                <a16:creationId xmlns:a16="http://schemas.microsoft.com/office/drawing/2014/main" id="{EFAAD17D-B321-5343-A547-35E0A3DB0633}"/>
              </a:ext>
            </a:extLst>
          </p:cNvPr>
          <p:cNvSpPr>
            <a:spLocks noGrp="1"/>
          </p:cNvSpPr>
          <p:nvPr>
            <p:ph type="sldNum" sz="quarter" idx="10"/>
          </p:nvPr>
        </p:nvSpPr>
        <p:spPr/>
        <p:txBody>
          <a:bodyPr/>
          <a:lstStyle/>
          <a:p>
            <a:fld id="{EEDC1292-74F3-42D5-AB7C-EC4F2756162E}" type="slidenum">
              <a:rPr lang="en-US" sz="1200" smtClean="0">
                <a:solidFill>
                  <a:schemeClr val="bg1"/>
                </a:solidFill>
              </a:rPr>
              <a:pPr/>
              <a:t>‹#›</a:t>
            </a:fld>
            <a:endParaRPr lang="en-US" sz="1200" dirty="0">
              <a:solidFill>
                <a:schemeClr val="bg1"/>
              </a:solidFill>
            </a:endParaRPr>
          </a:p>
        </p:txBody>
      </p:sp>
      <p:pic>
        <p:nvPicPr>
          <p:cNvPr id="11" name="Picture 10">
            <a:extLst>
              <a:ext uri="{FF2B5EF4-FFF2-40B4-BE49-F238E27FC236}">
                <a16:creationId xmlns:a16="http://schemas.microsoft.com/office/drawing/2014/main" id="{86E9500C-C7B8-2C4C-BBCD-F8913209A54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71235" y="6291233"/>
            <a:ext cx="919657" cy="345410"/>
          </a:xfrm>
          <a:prstGeom prst="rect">
            <a:avLst/>
          </a:prstGeom>
        </p:spPr>
      </p:pic>
    </p:spTree>
    <p:extLst>
      <p:ext uri="{BB962C8B-B14F-4D97-AF65-F5344CB8AC3E}">
        <p14:creationId xmlns:p14="http://schemas.microsoft.com/office/powerpoint/2010/main" val="523754502"/>
      </p:ext>
    </p:extLst>
  </p:cSld>
  <p:clrMapOvr>
    <a:masterClrMapping/>
  </p:clrMapOvr>
  <p:extLst>
    <p:ext uri="{DCECCB84-F9BA-43D5-87BE-67443E8EF086}">
      <p15:sldGuideLst xmlns:p15="http://schemas.microsoft.com/office/powerpoint/2012/main">
        <p15:guide id="1" pos="63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9203A6-3A13-42E7-A539-07A72FA1DA4E}" type="datetimeFigureOut">
              <a:rPr lang="en-US" smtClean="0"/>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3B7C6B-A8ED-49C8-B81F-57FB85B4C3CC}" type="slidenum">
              <a:rPr lang="en-US" smtClean="0"/>
              <a:t>‹#›</a:t>
            </a:fld>
            <a:endParaRPr lang="en-US" dirty="0"/>
          </a:p>
        </p:txBody>
      </p:sp>
    </p:spTree>
    <p:extLst>
      <p:ext uri="{BB962C8B-B14F-4D97-AF65-F5344CB8AC3E}">
        <p14:creationId xmlns:p14="http://schemas.microsoft.com/office/powerpoint/2010/main" val="3628235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53535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2958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0075" y="404813"/>
            <a:ext cx="1943100" cy="6048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6013" y="404813"/>
            <a:ext cx="5681662" cy="604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9757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Slide - Bullete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FB2584C-4902-4949-853B-E32BB63E584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71235" y="6291233"/>
            <a:ext cx="919657" cy="345410"/>
          </a:xfrm>
          <a:prstGeom prst="rect">
            <a:avLst/>
          </a:prstGeom>
        </p:spPr>
      </p:pic>
      <p:sp>
        <p:nvSpPr>
          <p:cNvPr id="2" name="Title 1">
            <a:extLst>
              <a:ext uri="{FF2B5EF4-FFF2-40B4-BE49-F238E27FC236}">
                <a16:creationId xmlns:a16="http://schemas.microsoft.com/office/drawing/2014/main" id="{1132B9C3-4946-42B2-A258-E3924CE6703B}"/>
              </a:ext>
            </a:extLst>
          </p:cNvPr>
          <p:cNvSpPr>
            <a:spLocks noGrp="1"/>
          </p:cNvSpPr>
          <p:nvPr>
            <p:ph type="title"/>
          </p:nvPr>
        </p:nvSpPr>
        <p:spPr>
          <a:xfrm>
            <a:off x="750093" y="508896"/>
            <a:ext cx="8084654" cy="827088"/>
          </a:xfrm>
        </p:spPr>
        <p:txBody>
          <a:bodyPr/>
          <a:lstStyle>
            <a:lvl1pPr>
              <a:defRPr b="1">
                <a:solidFill>
                  <a:srgbClr val="1F419B"/>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91BD258-542D-4AEE-9040-9C6977B5F7E7}"/>
              </a:ext>
            </a:extLst>
          </p:cNvPr>
          <p:cNvSpPr>
            <a:spLocks noGrp="1"/>
          </p:cNvSpPr>
          <p:nvPr>
            <p:ph idx="1"/>
          </p:nvPr>
        </p:nvSpPr>
        <p:spPr>
          <a:xfrm>
            <a:off x="750093" y="1489067"/>
            <a:ext cx="8084654" cy="4346125"/>
          </a:xfrm>
        </p:spPr>
        <p:txBody>
          <a:bodyPr/>
          <a:lstStyle>
            <a:lvl1pPr>
              <a:buClr>
                <a:srgbClr val="088EBF"/>
              </a:buClr>
              <a:defRPr/>
            </a:lvl1pPr>
            <a:lvl2pPr>
              <a:buClr>
                <a:srgbClr val="088EBF"/>
              </a:buClr>
              <a:buFont typeface="Arial" panose="020B0604020202020204" pitchFamily="34" charset="0"/>
              <a:buChar char="−"/>
              <a:defRPr/>
            </a:lvl2pPr>
            <a:lvl3pPr>
              <a:buClr>
                <a:srgbClr val="088EBF"/>
              </a:buClr>
              <a:buFont typeface="Wingdings" panose="05000000000000000000" pitchFamily="2" charset="2"/>
              <a:buChar char="§"/>
              <a:defRPr/>
            </a:lvl3pPr>
            <a:lvl4pPr>
              <a:buClr>
                <a:srgbClr val="088EBF"/>
              </a:buClr>
              <a:buFont typeface="Courier New" panose="02070309020205020404" pitchFamily="49" charset="0"/>
              <a:buChar char="o"/>
              <a:defRPr/>
            </a:lvl4pPr>
            <a:lvl5pPr>
              <a:buClr>
                <a:srgbClr val="088EBF"/>
              </a:buClr>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CA0C3595-BC48-A44B-BA96-0BBFDC6FB65B}"/>
              </a:ext>
            </a:extLst>
          </p:cNvPr>
          <p:cNvSpPr/>
          <p:nvPr userDrawn="1"/>
        </p:nvSpPr>
        <p:spPr>
          <a:xfrm>
            <a:off x="1192697" y="6274124"/>
            <a:ext cx="7643574" cy="371842"/>
          </a:xfrm>
          <a:prstGeom prst="rect">
            <a:avLst/>
          </a:prstGeom>
          <a:solidFill>
            <a:srgbClr val="088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9905D495-387B-8445-A1A1-62EF9F5EBC73}"/>
              </a:ext>
            </a:extLst>
          </p:cNvPr>
          <p:cNvSpPr/>
          <p:nvPr userDrawn="1"/>
        </p:nvSpPr>
        <p:spPr>
          <a:xfrm>
            <a:off x="8881513" y="6274124"/>
            <a:ext cx="262487" cy="371842"/>
          </a:xfrm>
          <a:prstGeom prst="rect">
            <a:avLst/>
          </a:prstGeom>
          <a:solidFill>
            <a:srgbClr val="1F4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Slide Number Placeholder 3">
            <a:extLst>
              <a:ext uri="{FF2B5EF4-FFF2-40B4-BE49-F238E27FC236}">
                <a16:creationId xmlns:a16="http://schemas.microsoft.com/office/drawing/2014/main" id="{A203351B-A33B-BD4B-992D-6F4609C69497}"/>
              </a:ext>
            </a:extLst>
          </p:cNvPr>
          <p:cNvSpPr>
            <a:spLocks noGrp="1"/>
          </p:cNvSpPr>
          <p:nvPr>
            <p:ph type="sldNum" sz="quarter" idx="10"/>
          </p:nvPr>
        </p:nvSpPr>
        <p:spPr/>
        <p:txBody>
          <a:bodyPr/>
          <a:lstStyle/>
          <a:p>
            <a:fld id="{EEDC1292-74F3-42D5-AB7C-EC4F2756162E}" type="slidenum">
              <a:rPr lang="en-US" sz="1200" smtClean="0">
                <a:solidFill>
                  <a:schemeClr val="bg1"/>
                </a:solidFill>
              </a:rPr>
              <a:pPr/>
              <a:t>‹#›</a:t>
            </a:fld>
            <a:endParaRPr lang="en-US" sz="1200" dirty="0">
              <a:solidFill>
                <a:schemeClr val="bg1"/>
              </a:solidFill>
            </a:endParaRPr>
          </a:p>
        </p:txBody>
      </p:sp>
    </p:spTree>
    <p:extLst>
      <p:ext uri="{BB962C8B-B14F-4D97-AF65-F5344CB8AC3E}">
        <p14:creationId xmlns:p14="http://schemas.microsoft.com/office/powerpoint/2010/main" val="4283995082"/>
      </p:ext>
    </p:extLst>
  </p:cSld>
  <p:clrMapOvr>
    <a:masterClrMapping/>
  </p:clrMapOvr>
  <p:extLst>
    <p:ext uri="{DCECCB84-F9BA-43D5-87BE-67443E8EF086}">
      <p15:sldGuideLst xmlns:p15="http://schemas.microsoft.com/office/powerpoint/2012/main">
        <p15:guide id="1" pos="63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A378A5C-8BD8-7E8A-5EE0-E538E2E362FC}"/>
              </a:ext>
            </a:extLst>
          </p:cNvPr>
          <p:cNvSpPr>
            <a:spLocks noGrp="1" noChangeArrowheads="1"/>
          </p:cNvSpPr>
          <p:nvPr>
            <p:ph type="dt" sz="half" idx="10"/>
          </p:nvPr>
        </p:nvSpPr>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789E38F7-2254-1CB4-909E-079700C5210D}"/>
              </a:ext>
            </a:extLst>
          </p:cNvPr>
          <p:cNvSpPr>
            <a:spLocks noGrp="1" noChangeArrowheads="1"/>
          </p:cNvSpPr>
          <p:nvPr>
            <p:ph type="ftr" sz="quarter" idx="11"/>
          </p:nvPr>
        </p:nvSpPr>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ED7BD972-09DF-D313-7FB4-833D10EF287A}"/>
              </a:ext>
            </a:extLst>
          </p:cNvPr>
          <p:cNvSpPr>
            <a:spLocks noGrp="1" noChangeArrowheads="1"/>
          </p:cNvSpPr>
          <p:nvPr>
            <p:ph type="sldNum" sz="quarter" idx="12"/>
          </p:nvPr>
        </p:nvSpPr>
        <p:spPr/>
        <p:txBody>
          <a:bodyPr/>
          <a:lstStyle>
            <a:lvl1pPr>
              <a:defRPr/>
            </a:lvl1pPr>
          </a:lstStyle>
          <a:p>
            <a:fld id="{0ADCD33C-D99D-47C8-BEC4-C24A5709383A}" type="slidenum">
              <a:rPr lang="en-US" altLang="en-US"/>
              <a:pPr/>
              <a:t>‹#›</a:t>
            </a:fld>
            <a:endParaRPr lang="en-US" altLang="en-US" dirty="0"/>
          </a:p>
        </p:txBody>
      </p:sp>
    </p:spTree>
    <p:extLst>
      <p:ext uri="{BB962C8B-B14F-4D97-AF65-F5344CB8AC3E}">
        <p14:creationId xmlns:p14="http://schemas.microsoft.com/office/powerpoint/2010/main" val="361781814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7D3663-F2BA-0483-69F9-85C62442BBC9}"/>
              </a:ext>
            </a:extLst>
          </p:cNvPr>
          <p:cNvSpPr>
            <a:spLocks noGrp="1" noChangeArrowheads="1"/>
          </p:cNvSpPr>
          <p:nvPr>
            <p:ph type="dt" sz="half" idx="10"/>
          </p:nvPr>
        </p:nvSpPr>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3684B861-DC7B-843B-F5B1-CDEB51F29407}"/>
              </a:ext>
            </a:extLst>
          </p:cNvPr>
          <p:cNvSpPr>
            <a:spLocks noGrp="1" noChangeArrowheads="1"/>
          </p:cNvSpPr>
          <p:nvPr>
            <p:ph type="ftr" sz="quarter" idx="11"/>
          </p:nvPr>
        </p:nvSpPr>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489D1E71-A0DD-337A-CDEE-768DFF5D0ABE}"/>
              </a:ext>
            </a:extLst>
          </p:cNvPr>
          <p:cNvSpPr>
            <a:spLocks noGrp="1" noChangeArrowheads="1"/>
          </p:cNvSpPr>
          <p:nvPr>
            <p:ph type="sldNum" sz="quarter" idx="12"/>
          </p:nvPr>
        </p:nvSpPr>
        <p:spPr/>
        <p:txBody>
          <a:bodyPr/>
          <a:lstStyle>
            <a:lvl1pPr>
              <a:defRPr/>
            </a:lvl1pPr>
          </a:lstStyle>
          <a:p>
            <a:fld id="{0477004D-3194-4A6B-A561-17EED32BCBBE}" type="slidenum">
              <a:rPr lang="en-US" altLang="en-US"/>
              <a:pPr/>
              <a:t>‹#›</a:t>
            </a:fld>
            <a:endParaRPr lang="en-US" altLang="en-US" dirty="0"/>
          </a:p>
        </p:txBody>
      </p:sp>
    </p:spTree>
    <p:extLst>
      <p:ext uri="{BB962C8B-B14F-4D97-AF65-F5344CB8AC3E}">
        <p14:creationId xmlns:p14="http://schemas.microsoft.com/office/powerpoint/2010/main" val="187489832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3670846-80A3-7B69-AF25-DDC022802FB7}"/>
              </a:ext>
            </a:extLst>
          </p:cNvPr>
          <p:cNvSpPr>
            <a:spLocks noGrp="1" noChangeArrowheads="1"/>
          </p:cNvSpPr>
          <p:nvPr>
            <p:ph type="dt" sz="half" idx="10"/>
          </p:nvPr>
        </p:nvSpPr>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0DB749CB-43DE-B3F4-94DF-919D792BDC1C}"/>
              </a:ext>
            </a:extLst>
          </p:cNvPr>
          <p:cNvSpPr>
            <a:spLocks noGrp="1" noChangeArrowheads="1"/>
          </p:cNvSpPr>
          <p:nvPr>
            <p:ph type="ftr" sz="quarter" idx="11"/>
          </p:nvPr>
        </p:nvSpPr>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3185FE54-04B3-B681-86B2-CF313F33E1CB}"/>
              </a:ext>
            </a:extLst>
          </p:cNvPr>
          <p:cNvSpPr>
            <a:spLocks noGrp="1" noChangeArrowheads="1"/>
          </p:cNvSpPr>
          <p:nvPr>
            <p:ph type="sldNum" sz="quarter" idx="12"/>
          </p:nvPr>
        </p:nvSpPr>
        <p:spPr/>
        <p:txBody>
          <a:bodyPr/>
          <a:lstStyle>
            <a:lvl1pPr>
              <a:defRPr/>
            </a:lvl1pPr>
          </a:lstStyle>
          <a:p>
            <a:fld id="{D2D58158-B366-48A0-B183-2A23C38FD19F}" type="slidenum">
              <a:rPr lang="en-US" altLang="en-US"/>
              <a:pPr/>
              <a:t>‹#›</a:t>
            </a:fld>
            <a:endParaRPr lang="en-US" altLang="en-US" dirty="0"/>
          </a:p>
        </p:txBody>
      </p:sp>
    </p:spTree>
    <p:extLst>
      <p:ext uri="{BB962C8B-B14F-4D97-AF65-F5344CB8AC3E}">
        <p14:creationId xmlns:p14="http://schemas.microsoft.com/office/powerpoint/2010/main" val="30437164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8A17C2-8A43-8F81-D7EA-0D684E4821F2}"/>
              </a:ext>
            </a:extLst>
          </p:cNvPr>
          <p:cNvSpPr>
            <a:spLocks noGrp="1" noChangeArrowheads="1"/>
          </p:cNvSpPr>
          <p:nvPr>
            <p:ph type="dt" sz="half" idx="10"/>
          </p:nvPr>
        </p:nvSpPr>
        <p:spPr/>
        <p:txBody>
          <a:bodyPr/>
          <a:lstStyle>
            <a:lvl1pPr>
              <a:defRPr/>
            </a:lvl1pPr>
          </a:lstStyle>
          <a:p>
            <a:pPr>
              <a:defRPr/>
            </a:pPr>
            <a:endParaRPr lang="en-US" dirty="0"/>
          </a:p>
        </p:txBody>
      </p:sp>
      <p:sp>
        <p:nvSpPr>
          <p:cNvPr id="6" name="Footer Placeholder 5">
            <a:extLst>
              <a:ext uri="{FF2B5EF4-FFF2-40B4-BE49-F238E27FC236}">
                <a16:creationId xmlns:a16="http://schemas.microsoft.com/office/drawing/2014/main" id="{9BA04696-D644-BA5F-6DC7-30D395D89BE5}"/>
              </a:ext>
            </a:extLst>
          </p:cNvPr>
          <p:cNvSpPr>
            <a:spLocks noGrp="1" noChangeArrowheads="1"/>
          </p:cNvSpPr>
          <p:nvPr>
            <p:ph type="ftr" sz="quarter" idx="11"/>
          </p:nvPr>
        </p:nvSpPr>
        <p:spPr/>
        <p:txBody>
          <a:bodyPr/>
          <a:lstStyle>
            <a:lvl1pPr>
              <a:defRPr/>
            </a:lvl1pPr>
          </a:lstStyle>
          <a:p>
            <a:pPr>
              <a:defRPr/>
            </a:pPr>
            <a:endParaRPr lang="en-US" dirty="0"/>
          </a:p>
        </p:txBody>
      </p:sp>
      <p:sp>
        <p:nvSpPr>
          <p:cNvPr id="7" name="Slide Number Placeholder 6">
            <a:extLst>
              <a:ext uri="{FF2B5EF4-FFF2-40B4-BE49-F238E27FC236}">
                <a16:creationId xmlns:a16="http://schemas.microsoft.com/office/drawing/2014/main" id="{5720E2CF-F7C8-45B3-D1AE-9AA0C2DE54B7}"/>
              </a:ext>
            </a:extLst>
          </p:cNvPr>
          <p:cNvSpPr>
            <a:spLocks noGrp="1" noChangeArrowheads="1"/>
          </p:cNvSpPr>
          <p:nvPr>
            <p:ph type="sldNum" sz="quarter" idx="12"/>
          </p:nvPr>
        </p:nvSpPr>
        <p:spPr/>
        <p:txBody>
          <a:bodyPr/>
          <a:lstStyle>
            <a:lvl1pPr>
              <a:defRPr/>
            </a:lvl1pPr>
          </a:lstStyle>
          <a:p>
            <a:fld id="{59829D0F-4661-47C7-B80D-758B6BE0EB1F}" type="slidenum">
              <a:rPr lang="en-US" altLang="en-US"/>
              <a:pPr/>
              <a:t>‹#›</a:t>
            </a:fld>
            <a:endParaRPr lang="en-US" altLang="en-US" dirty="0"/>
          </a:p>
        </p:txBody>
      </p:sp>
    </p:spTree>
    <p:extLst>
      <p:ext uri="{BB962C8B-B14F-4D97-AF65-F5344CB8AC3E}">
        <p14:creationId xmlns:p14="http://schemas.microsoft.com/office/powerpoint/2010/main" val="367931937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CC79122-F196-770C-894E-4EA4AF86D3EA}"/>
              </a:ext>
            </a:extLst>
          </p:cNvPr>
          <p:cNvSpPr>
            <a:spLocks noGrp="1" noChangeArrowheads="1"/>
          </p:cNvSpPr>
          <p:nvPr>
            <p:ph type="dt" sz="half" idx="10"/>
          </p:nvPr>
        </p:nvSpPr>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6473B6DD-9420-0D47-197E-80C5F9E76D44}"/>
              </a:ext>
            </a:extLst>
          </p:cNvPr>
          <p:cNvSpPr>
            <a:spLocks noGrp="1" noChangeArrowheads="1"/>
          </p:cNvSpPr>
          <p:nvPr>
            <p:ph type="ftr" sz="quarter" idx="11"/>
          </p:nvPr>
        </p:nvSpPr>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0FEEB992-447C-F8A8-37C4-9CD1C01B2233}"/>
              </a:ext>
            </a:extLst>
          </p:cNvPr>
          <p:cNvSpPr>
            <a:spLocks noGrp="1" noChangeArrowheads="1"/>
          </p:cNvSpPr>
          <p:nvPr>
            <p:ph type="sldNum" sz="quarter" idx="12"/>
          </p:nvPr>
        </p:nvSpPr>
        <p:spPr/>
        <p:txBody>
          <a:bodyPr/>
          <a:lstStyle>
            <a:lvl1pPr>
              <a:defRPr/>
            </a:lvl1pPr>
          </a:lstStyle>
          <a:p>
            <a:fld id="{E5617A08-1F5F-44E2-9B1F-BDFAA6AA495C}" type="slidenum">
              <a:rPr lang="en-US" altLang="en-US"/>
              <a:pPr/>
              <a:t>‹#›</a:t>
            </a:fld>
            <a:endParaRPr lang="en-US" altLang="en-US" dirty="0"/>
          </a:p>
        </p:txBody>
      </p:sp>
    </p:spTree>
    <p:extLst>
      <p:ext uri="{BB962C8B-B14F-4D97-AF65-F5344CB8AC3E}">
        <p14:creationId xmlns:p14="http://schemas.microsoft.com/office/powerpoint/2010/main" val="266267728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F8324AD-4685-775A-FC73-3747486B79FB}"/>
              </a:ext>
            </a:extLst>
          </p:cNvPr>
          <p:cNvSpPr>
            <a:spLocks noGrp="1" noChangeArrowheads="1"/>
          </p:cNvSpPr>
          <p:nvPr>
            <p:ph type="dt" sz="half" idx="10"/>
          </p:nvPr>
        </p:nvSpPr>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F868D8A3-58EE-5EC7-7FD9-18F8F603C570}"/>
              </a:ext>
            </a:extLst>
          </p:cNvPr>
          <p:cNvSpPr>
            <a:spLocks noGrp="1" noChangeArrowheads="1"/>
          </p:cNvSpPr>
          <p:nvPr>
            <p:ph type="ftr" sz="quarter" idx="11"/>
          </p:nvPr>
        </p:nvSpPr>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7F5134F7-C9D8-2E35-3D2A-6B68AE971BFE}"/>
              </a:ext>
            </a:extLst>
          </p:cNvPr>
          <p:cNvSpPr>
            <a:spLocks noGrp="1" noChangeArrowheads="1"/>
          </p:cNvSpPr>
          <p:nvPr>
            <p:ph type="sldNum" sz="quarter" idx="12"/>
          </p:nvPr>
        </p:nvSpPr>
        <p:spPr/>
        <p:txBody>
          <a:bodyPr/>
          <a:lstStyle>
            <a:lvl1pPr>
              <a:defRPr/>
            </a:lvl1pPr>
          </a:lstStyle>
          <a:p>
            <a:fld id="{D7EB3F54-B850-483E-B48A-6970287B7F84}" type="slidenum">
              <a:rPr lang="en-US" altLang="en-US"/>
              <a:pPr/>
              <a:t>‹#›</a:t>
            </a:fld>
            <a:endParaRPr lang="en-US" altLang="en-US" dirty="0"/>
          </a:p>
        </p:txBody>
      </p:sp>
    </p:spTree>
    <p:extLst>
      <p:ext uri="{BB962C8B-B14F-4D97-AF65-F5344CB8AC3E}">
        <p14:creationId xmlns:p14="http://schemas.microsoft.com/office/powerpoint/2010/main" val="349928783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9203A6-3A13-42E7-A539-07A72FA1DA4E}" type="datetimeFigureOut">
              <a:rPr lang="en-US" smtClean="0"/>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3B7C6B-A8ED-49C8-B81F-57FB85B4C3CC}" type="slidenum">
              <a:rPr lang="en-US" smtClean="0"/>
              <a:t>‹#›</a:t>
            </a:fld>
            <a:endParaRPr lang="en-US" dirty="0"/>
          </a:p>
        </p:txBody>
      </p:sp>
    </p:spTree>
    <p:extLst>
      <p:ext uri="{BB962C8B-B14F-4D97-AF65-F5344CB8AC3E}">
        <p14:creationId xmlns:p14="http://schemas.microsoft.com/office/powerpoint/2010/main" val="34008335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175D04E-C656-4F13-F7DE-602E2F9FD0E8}"/>
              </a:ext>
            </a:extLst>
          </p:cNvPr>
          <p:cNvSpPr>
            <a:spLocks noGrp="1" noChangeArrowheads="1"/>
          </p:cNvSpPr>
          <p:nvPr>
            <p:ph type="dt" sz="half" idx="10"/>
          </p:nvPr>
        </p:nvSpPr>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318DD305-E254-05A7-B828-7D46791AECB6}"/>
              </a:ext>
            </a:extLst>
          </p:cNvPr>
          <p:cNvSpPr>
            <a:spLocks noGrp="1" noChangeArrowheads="1"/>
          </p:cNvSpPr>
          <p:nvPr>
            <p:ph type="ftr" sz="quarter" idx="11"/>
          </p:nvPr>
        </p:nvSpPr>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91A6B24B-CE77-67B7-619F-E8E0D9A53370}"/>
              </a:ext>
            </a:extLst>
          </p:cNvPr>
          <p:cNvSpPr>
            <a:spLocks noGrp="1" noChangeArrowheads="1"/>
          </p:cNvSpPr>
          <p:nvPr>
            <p:ph type="sldNum" sz="quarter" idx="12"/>
          </p:nvPr>
        </p:nvSpPr>
        <p:spPr/>
        <p:txBody>
          <a:bodyPr/>
          <a:lstStyle>
            <a:lvl1pPr>
              <a:defRPr/>
            </a:lvl1pPr>
          </a:lstStyle>
          <a:p>
            <a:fld id="{4635B9E0-FBA5-4106-AAE4-3A4ABD29325C}" type="slidenum">
              <a:rPr lang="en-US" altLang="en-US"/>
              <a:pPr/>
              <a:t>‹#›</a:t>
            </a:fld>
            <a:endParaRPr lang="en-US" altLang="en-US" dirty="0"/>
          </a:p>
        </p:txBody>
      </p:sp>
    </p:spTree>
    <p:extLst>
      <p:ext uri="{BB962C8B-B14F-4D97-AF65-F5344CB8AC3E}">
        <p14:creationId xmlns:p14="http://schemas.microsoft.com/office/powerpoint/2010/main" val="157489155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7D2CD77-3D63-F338-DA99-233B36884EF4}"/>
              </a:ext>
            </a:extLst>
          </p:cNvPr>
          <p:cNvSpPr>
            <a:spLocks noGrp="1" noChangeArrowheads="1"/>
          </p:cNvSpPr>
          <p:nvPr>
            <p:ph type="dt" sz="half" idx="10"/>
          </p:nvPr>
        </p:nvSpPr>
        <p:spPr/>
        <p:txBody>
          <a:bodyPr/>
          <a:lstStyle>
            <a:lvl1pPr>
              <a:defRPr/>
            </a:lvl1pPr>
          </a:lstStyle>
          <a:p>
            <a:pPr>
              <a:defRPr/>
            </a:pPr>
            <a:endParaRPr lang="en-US" dirty="0"/>
          </a:p>
        </p:txBody>
      </p:sp>
      <p:sp>
        <p:nvSpPr>
          <p:cNvPr id="6" name="Footer Placeholder 5">
            <a:extLst>
              <a:ext uri="{FF2B5EF4-FFF2-40B4-BE49-F238E27FC236}">
                <a16:creationId xmlns:a16="http://schemas.microsoft.com/office/drawing/2014/main" id="{DE1E5BE9-84AE-28E1-B7E1-5C3028AC91DF}"/>
              </a:ext>
            </a:extLst>
          </p:cNvPr>
          <p:cNvSpPr>
            <a:spLocks noGrp="1" noChangeArrowheads="1"/>
          </p:cNvSpPr>
          <p:nvPr>
            <p:ph type="ftr" sz="quarter" idx="11"/>
          </p:nvPr>
        </p:nvSpPr>
        <p:spPr/>
        <p:txBody>
          <a:bodyPr/>
          <a:lstStyle>
            <a:lvl1pPr>
              <a:defRPr/>
            </a:lvl1pPr>
          </a:lstStyle>
          <a:p>
            <a:pPr>
              <a:defRPr/>
            </a:pPr>
            <a:endParaRPr lang="en-US" dirty="0"/>
          </a:p>
        </p:txBody>
      </p:sp>
      <p:sp>
        <p:nvSpPr>
          <p:cNvPr id="7" name="Slide Number Placeholder 6">
            <a:extLst>
              <a:ext uri="{FF2B5EF4-FFF2-40B4-BE49-F238E27FC236}">
                <a16:creationId xmlns:a16="http://schemas.microsoft.com/office/drawing/2014/main" id="{381BB4E9-8F09-4B59-F022-093E89CB2EB9}"/>
              </a:ext>
            </a:extLst>
          </p:cNvPr>
          <p:cNvSpPr>
            <a:spLocks noGrp="1" noChangeArrowheads="1"/>
          </p:cNvSpPr>
          <p:nvPr>
            <p:ph type="sldNum" sz="quarter" idx="12"/>
          </p:nvPr>
        </p:nvSpPr>
        <p:spPr/>
        <p:txBody>
          <a:bodyPr/>
          <a:lstStyle>
            <a:lvl1pPr>
              <a:defRPr/>
            </a:lvl1pPr>
          </a:lstStyle>
          <a:p>
            <a:fld id="{7410967F-3B0E-46C2-86A3-51B24902B8DC}" type="slidenum">
              <a:rPr lang="en-US" altLang="en-US"/>
              <a:pPr/>
              <a:t>‹#›</a:t>
            </a:fld>
            <a:endParaRPr lang="en-US" altLang="en-US" dirty="0"/>
          </a:p>
        </p:txBody>
      </p:sp>
    </p:spTree>
    <p:extLst>
      <p:ext uri="{BB962C8B-B14F-4D97-AF65-F5344CB8AC3E}">
        <p14:creationId xmlns:p14="http://schemas.microsoft.com/office/powerpoint/2010/main" val="245617677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850CC11-CAF7-DC44-D7F8-968AF2A6528C}"/>
              </a:ext>
            </a:extLst>
          </p:cNvPr>
          <p:cNvSpPr>
            <a:spLocks noGrp="1" noChangeArrowheads="1"/>
          </p:cNvSpPr>
          <p:nvPr>
            <p:ph type="dt" sz="half" idx="10"/>
          </p:nvPr>
        </p:nvSpPr>
        <p:spPr/>
        <p:txBody>
          <a:bodyPr/>
          <a:lstStyle>
            <a:lvl1pPr>
              <a:defRPr/>
            </a:lvl1pPr>
          </a:lstStyle>
          <a:p>
            <a:pPr>
              <a:defRPr/>
            </a:pPr>
            <a:endParaRPr lang="en-US" dirty="0"/>
          </a:p>
        </p:txBody>
      </p:sp>
      <p:sp>
        <p:nvSpPr>
          <p:cNvPr id="6" name="Footer Placeholder 5">
            <a:extLst>
              <a:ext uri="{FF2B5EF4-FFF2-40B4-BE49-F238E27FC236}">
                <a16:creationId xmlns:a16="http://schemas.microsoft.com/office/drawing/2014/main" id="{C93FA619-E01D-A5BF-82AC-7DD74FE61134}"/>
              </a:ext>
            </a:extLst>
          </p:cNvPr>
          <p:cNvSpPr>
            <a:spLocks noGrp="1" noChangeArrowheads="1"/>
          </p:cNvSpPr>
          <p:nvPr>
            <p:ph type="ftr" sz="quarter" idx="11"/>
          </p:nvPr>
        </p:nvSpPr>
        <p:spPr/>
        <p:txBody>
          <a:bodyPr/>
          <a:lstStyle>
            <a:lvl1pPr>
              <a:defRPr/>
            </a:lvl1pPr>
          </a:lstStyle>
          <a:p>
            <a:pPr>
              <a:defRPr/>
            </a:pPr>
            <a:endParaRPr lang="en-US" dirty="0"/>
          </a:p>
        </p:txBody>
      </p:sp>
      <p:sp>
        <p:nvSpPr>
          <p:cNvPr id="7" name="Slide Number Placeholder 6">
            <a:extLst>
              <a:ext uri="{FF2B5EF4-FFF2-40B4-BE49-F238E27FC236}">
                <a16:creationId xmlns:a16="http://schemas.microsoft.com/office/drawing/2014/main" id="{8E6937D8-3814-C602-12D8-BBFC64897FF1}"/>
              </a:ext>
            </a:extLst>
          </p:cNvPr>
          <p:cNvSpPr>
            <a:spLocks noGrp="1" noChangeArrowheads="1"/>
          </p:cNvSpPr>
          <p:nvPr>
            <p:ph type="sldNum" sz="quarter" idx="12"/>
          </p:nvPr>
        </p:nvSpPr>
        <p:spPr/>
        <p:txBody>
          <a:bodyPr/>
          <a:lstStyle>
            <a:lvl1pPr>
              <a:defRPr/>
            </a:lvl1pPr>
          </a:lstStyle>
          <a:p>
            <a:fld id="{830C4D19-C1E6-4585-AC4B-AA8AF5EFF59E}" type="slidenum">
              <a:rPr lang="en-US" altLang="en-US"/>
              <a:pPr/>
              <a:t>‹#›</a:t>
            </a:fld>
            <a:endParaRPr lang="en-US" altLang="en-US" dirty="0"/>
          </a:p>
        </p:txBody>
      </p:sp>
    </p:spTree>
    <p:extLst>
      <p:ext uri="{BB962C8B-B14F-4D97-AF65-F5344CB8AC3E}">
        <p14:creationId xmlns:p14="http://schemas.microsoft.com/office/powerpoint/2010/main" val="188528425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96C3FC-E9C4-4C03-2B67-2819E16EF500}"/>
              </a:ext>
            </a:extLst>
          </p:cNvPr>
          <p:cNvSpPr>
            <a:spLocks noGrp="1" noChangeArrowheads="1"/>
          </p:cNvSpPr>
          <p:nvPr>
            <p:ph type="dt" sz="half" idx="10"/>
          </p:nvPr>
        </p:nvSpPr>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6784421A-3164-5BF2-50F5-778FDC38843C}"/>
              </a:ext>
            </a:extLst>
          </p:cNvPr>
          <p:cNvSpPr>
            <a:spLocks noGrp="1" noChangeArrowheads="1"/>
          </p:cNvSpPr>
          <p:nvPr>
            <p:ph type="ftr" sz="quarter" idx="11"/>
          </p:nvPr>
        </p:nvSpPr>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54BAF397-C0C3-AF22-907F-479BB9108E6D}"/>
              </a:ext>
            </a:extLst>
          </p:cNvPr>
          <p:cNvSpPr>
            <a:spLocks noGrp="1" noChangeArrowheads="1"/>
          </p:cNvSpPr>
          <p:nvPr>
            <p:ph type="sldNum" sz="quarter" idx="12"/>
          </p:nvPr>
        </p:nvSpPr>
        <p:spPr/>
        <p:txBody>
          <a:bodyPr/>
          <a:lstStyle>
            <a:lvl1pPr>
              <a:defRPr/>
            </a:lvl1pPr>
          </a:lstStyle>
          <a:p>
            <a:fld id="{411C9626-2D0E-440A-8B79-587554D72645}" type="slidenum">
              <a:rPr lang="en-US" altLang="en-US"/>
              <a:pPr/>
              <a:t>‹#›</a:t>
            </a:fld>
            <a:endParaRPr lang="en-US" altLang="en-US" dirty="0"/>
          </a:p>
        </p:txBody>
      </p:sp>
    </p:spTree>
    <p:extLst>
      <p:ext uri="{BB962C8B-B14F-4D97-AF65-F5344CB8AC3E}">
        <p14:creationId xmlns:p14="http://schemas.microsoft.com/office/powerpoint/2010/main" val="28710243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3A0E14-B8A3-F9DF-B15C-773185E0DCBD}"/>
              </a:ext>
            </a:extLst>
          </p:cNvPr>
          <p:cNvSpPr>
            <a:spLocks noGrp="1" noChangeArrowheads="1"/>
          </p:cNvSpPr>
          <p:nvPr>
            <p:ph type="dt" sz="half" idx="10"/>
          </p:nvPr>
        </p:nvSpPr>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BEF0D204-11E5-BFCA-8B2E-B48404897CF5}"/>
              </a:ext>
            </a:extLst>
          </p:cNvPr>
          <p:cNvSpPr>
            <a:spLocks noGrp="1" noChangeArrowheads="1"/>
          </p:cNvSpPr>
          <p:nvPr>
            <p:ph type="ftr" sz="quarter" idx="11"/>
          </p:nvPr>
        </p:nvSpPr>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E630F5F6-CC2F-F6D6-E155-7FED98F099AB}"/>
              </a:ext>
            </a:extLst>
          </p:cNvPr>
          <p:cNvSpPr>
            <a:spLocks noGrp="1" noChangeArrowheads="1"/>
          </p:cNvSpPr>
          <p:nvPr>
            <p:ph type="sldNum" sz="quarter" idx="12"/>
          </p:nvPr>
        </p:nvSpPr>
        <p:spPr/>
        <p:txBody>
          <a:bodyPr/>
          <a:lstStyle>
            <a:lvl1pPr>
              <a:defRPr/>
            </a:lvl1pPr>
          </a:lstStyle>
          <a:p>
            <a:fld id="{C069C050-D569-4F34-B100-530EA4B8AB98}" type="slidenum">
              <a:rPr lang="en-US" altLang="en-US"/>
              <a:pPr/>
              <a:t>‹#›</a:t>
            </a:fld>
            <a:endParaRPr lang="en-US" altLang="en-US" dirty="0"/>
          </a:p>
        </p:txBody>
      </p:sp>
    </p:spTree>
    <p:extLst>
      <p:ext uri="{BB962C8B-B14F-4D97-AF65-F5344CB8AC3E}">
        <p14:creationId xmlns:p14="http://schemas.microsoft.com/office/powerpoint/2010/main" val="68307607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051777E-98F4-547C-B55B-407E7558AA71}"/>
              </a:ext>
            </a:extLst>
          </p:cNvPr>
          <p:cNvSpPr>
            <a:spLocks noGrp="1" noChangeArrowheads="1"/>
          </p:cNvSpPr>
          <p:nvPr>
            <p:ph type="dt" sz="half" idx="10"/>
          </p:nvPr>
        </p:nvSpPr>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C8154798-DE72-53EC-065A-91D07509F712}"/>
              </a:ext>
            </a:extLst>
          </p:cNvPr>
          <p:cNvSpPr>
            <a:spLocks noGrp="1" noChangeArrowheads="1"/>
          </p:cNvSpPr>
          <p:nvPr>
            <p:ph type="ftr" sz="quarter" idx="11"/>
          </p:nvPr>
        </p:nvSpPr>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65F39877-5BD8-64BF-4C1C-F0B8DA898BB3}"/>
              </a:ext>
            </a:extLst>
          </p:cNvPr>
          <p:cNvSpPr>
            <a:spLocks noGrp="1" noChangeArrowheads="1"/>
          </p:cNvSpPr>
          <p:nvPr>
            <p:ph type="sldNum" sz="quarter" idx="12"/>
          </p:nvPr>
        </p:nvSpPr>
        <p:spPr/>
        <p:txBody>
          <a:bodyPr/>
          <a:lstStyle>
            <a:lvl1pPr>
              <a:defRPr/>
            </a:lvl1pPr>
          </a:lstStyle>
          <a:p>
            <a:fld id="{E1E3A6F5-B776-4621-A283-1A1489FF2749}" type="slidenum">
              <a:rPr lang="en-US" altLang="en-US"/>
              <a:pPr/>
              <a:t>‹#›</a:t>
            </a:fld>
            <a:endParaRPr lang="en-US" altLang="en-US" dirty="0"/>
          </a:p>
        </p:txBody>
      </p:sp>
    </p:spTree>
    <p:extLst>
      <p:ext uri="{BB962C8B-B14F-4D97-AF65-F5344CB8AC3E}">
        <p14:creationId xmlns:p14="http://schemas.microsoft.com/office/powerpoint/2010/main" val="134520207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 Slide - Standar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0C3595-BC48-A44B-BA96-0BBFDC6FB65B}"/>
              </a:ext>
            </a:extLst>
          </p:cNvPr>
          <p:cNvSpPr/>
          <p:nvPr userDrawn="1"/>
        </p:nvSpPr>
        <p:spPr>
          <a:xfrm>
            <a:off x="1192697" y="6274124"/>
            <a:ext cx="7643574" cy="371842"/>
          </a:xfrm>
          <a:prstGeom prst="rect">
            <a:avLst/>
          </a:prstGeom>
          <a:solidFill>
            <a:srgbClr val="088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9905D495-387B-8445-A1A1-62EF9F5EBC73}"/>
              </a:ext>
            </a:extLst>
          </p:cNvPr>
          <p:cNvSpPr/>
          <p:nvPr userDrawn="1"/>
        </p:nvSpPr>
        <p:spPr>
          <a:xfrm>
            <a:off x="8881513" y="6274124"/>
            <a:ext cx="262487" cy="371842"/>
          </a:xfrm>
          <a:prstGeom prst="rect">
            <a:avLst/>
          </a:prstGeom>
          <a:solidFill>
            <a:srgbClr val="1F4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 Placeholder 4">
            <a:extLst>
              <a:ext uri="{FF2B5EF4-FFF2-40B4-BE49-F238E27FC236}">
                <a16:creationId xmlns:a16="http://schemas.microsoft.com/office/drawing/2014/main" id="{4A8FD9E3-3B17-4FAE-83ED-3FD665C2F4AF}"/>
              </a:ext>
            </a:extLst>
          </p:cNvPr>
          <p:cNvSpPr>
            <a:spLocks noGrp="1"/>
          </p:cNvSpPr>
          <p:nvPr>
            <p:ph type="body" sz="quarter" idx="10" hasCustomPrompt="1"/>
          </p:nvPr>
        </p:nvSpPr>
        <p:spPr>
          <a:xfrm>
            <a:off x="750093" y="1489067"/>
            <a:ext cx="8084654" cy="4102100"/>
          </a:xfrm>
        </p:spPr>
        <p:txBody>
          <a:bodyPr/>
          <a:lstStyle>
            <a:lvl1pPr marL="0" indent="0">
              <a:buClr>
                <a:srgbClr val="088EBF"/>
              </a:buClr>
              <a:buFont typeface="Arial" panose="020B0604020202020204" pitchFamily="34" charset="0"/>
              <a:buNone/>
              <a:defRPr/>
            </a:lvl1pPr>
            <a:lvl2pPr marL="514350" indent="-171450">
              <a:buClr>
                <a:srgbClr val="088EBF"/>
              </a:buClr>
              <a:buFont typeface="Arial" panose="020B0604020202020204" pitchFamily="34" charset="0"/>
              <a:buChar char="–"/>
              <a:defRPr/>
            </a:lvl2pPr>
            <a:lvl3pPr marL="857250" indent="-171450">
              <a:buClr>
                <a:srgbClr val="088EBF"/>
              </a:buClr>
              <a:buFont typeface="Wingdings" panose="05000000000000000000" pitchFamily="2" charset="2"/>
              <a:buChar char="§"/>
              <a:defRPr/>
            </a:lvl3pPr>
            <a:lvl4pPr marL="1200150" indent="-171450">
              <a:buClr>
                <a:srgbClr val="088EBF"/>
              </a:buClr>
              <a:buFont typeface="Courier New" panose="02070309020205020404" pitchFamily="49" charset="0"/>
              <a:buChar char="o"/>
              <a:defRPr/>
            </a:lvl4pPr>
            <a:lvl5pPr marL="1543050" indent="-171450">
              <a:buClr>
                <a:srgbClr val="088EBF"/>
              </a:buClr>
              <a:buFont typeface="Courier New" panose="02070309020205020404" pitchFamily="49" charset="0"/>
              <a:buChar char="o"/>
              <a:defRPr/>
            </a:lvl5pPr>
          </a:lstStyle>
          <a:p>
            <a:pPr lvl="0"/>
            <a:r>
              <a:rPr lang="en-US"/>
              <a:t>Click to add text</a:t>
            </a:r>
          </a:p>
        </p:txBody>
      </p:sp>
      <p:sp>
        <p:nvSpPr>
          <p:cNvPr id="3" name="Slide Number Placeholder 2">
            <a:extLst>
              <a:ext uri="{FF2B5EF4-FFF2-40B4-BE49-F238E27FC236}">
                <a16:creationId xmlns:a16="http://schemas.microsoft.com/office/drawing/2014/main" id="{02F8A70C-E441-1C43-931C-DE4EF0A37F79}"/>
              </a:ext>
            </a:extLst>
          </p:cNvPr>
          <p:cNvSpPr>
            <a:spLocks noGrp="1"/>
          </p:cNvSpPr>
          <p:nvPr>
            <p:ph type="sldNum" sz="quarter" idx="11"/>
          </p:nvPr>
        </p:nvSpPr>
        <p:spPr/>
        <p:txBody>
          <a:bodyPr/>
          <a:lstStyle/>
          <a:p>
            <a:fld id="{EEDC1292-74F3-42D5-AB7C-EC4F2756162E}" type="slidenum">
              <a:rPr lang="en-US" sz="1200" smtClean="0">
                <a:solidFill>
                  <a:schemeClr val="bg1"/>
                </a:solidFill>
              </a:rPr>
              <a:pPr/>
              <a:t>‹#›</a:t>
            </a:fld>
            <a:endParaRPr lang="en-US" sz="1200" dirty="0">
              <a:solidFill>
                <a:schemeClr val="bg1"/>
              </a:solidFill>
            </a:endParaRPr>
          </a:p>
        </p:txBody>
      </p:sp>
      <p:sp>
        <p:nvSpPr>
          <p:cNvPr id="15" name="Title 1">
            <a:extLst>
              <a:ext uri="{FF2B5EF4-FFF2-40B4-BE49-F238E27FC236}">
                <a16:creationId xmlns:a16="http://schemas.microsoft.com/office/drawing/2014/main" id="{51D32D8C-D08B-D545-9F19-48AFDE0076A7}"/>
              </a:ext>
            </a:extLst>
          </p:cNvPr>
          <p:cNvSpPr>
            <a:spLocks noGrp="1"/>
          </p:cNvSpPr>
          <p:nvPr>
            <p:ph type="title"/>
          </p:nvPr>
        </p:nvSpPr>
        <p:spPr>
          <a:xfrm>
            <a:off x="750093" y="508896"/>
            <a:ext cx="8084653" cy="827088"/>
          </a:xfrm>
        </p:spPr>
        <p:txBody>
          <a:bodyPr>
            <a:normAutofit/>
          </a:bodyPr>
          <a:lstStyle>
            <a:lvl1pPr>
              <a:defRPr sz="2700" b="1">
                <a:solidFill>
                  <a:srgbClr val="1F419B"/>
                </a:solidFill>
              </a:defRPr>
            </a:lvl1pPr>
          </a:lstStyle>
          <a:p>
            <a:r>
              <a:rPr lang="en-US"/>
              <a:t>Click to edit Master title style</a:t>
            </a:r>
          </a:p>
        </p:txBody>
      </p:sp>
      <p:pic>
        <p:nvPicPr>
          <p:cNvPr id="11" name="Picture 10">
            <a:extLst>
              <a:ext uri="{FF2B5EF4-FFF2-40B4-BE49-F238E27FC236}">
                <a16:creationId xmlns:a16="http://schemas.microsoft.com/office/drawing/2014/main" id="{A0A0EE92-2E89-4948-A4D5-AD2A90F7F7D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71235" y="6291233"/>
            <a:ext cx="919657" cy="345410"/>
          </a:xfrm>
          <a:prstGeom prst="rect">
            <a:avLst/>
          </a:prstGeom>
        </p:spPr>
      </p:pic>
    </p:spTree>
    <p:extLst>
      <p:ext uri="{BB962C8B-B14F-4D97-AF65-F5344CB8AC3E}">
        <p14:creationId xmlns:p14="http://schemas.microsoft.com/office/powerpoint/2010/main" val="612248981"/>
      </p:ext>
    </p:extLst>
  </p:cSld>
  <p:clrMapOvr>
    <a:masterClrMapping/>
  </p:clrMapOvr>
  <p:extLst>
    <p:ext uri="{DCECCB84-F9BA-43D5-87BE-67443E8EF086}">
      <p15:sldGuideLst xmlns:p15="http://schemas.microsoft.com/office/powerpoint/2012/main">
        <p15:guide id="1" pos="63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52414" y="5387977"/>
            <a:ext cx="5832475" cy="893763"/>
          </a:xfrm>
          <a:effectLst/>
        </p:spPr>
        <p:txBody>
          <a:bodyPr/>
          <a:lstStyle>
            <a:lvl1pPr>
              <a:defRPr sz="2400"/>
            </a:lvl1pPr>
          </a:lstStyle>
          <a:p>
            <a:r>
              <a:rPr lang="en-US"/>
              <a:t>Click to edit Master title style</a:t>
            </a:r>
            <a:endParaRPr lang="ru-RU"/>
          </a:p>
        </p:txBody>
      </p:sp>
      <p:sp>
        <p:nvSpPr>
          <p:cNvPr id="5123" name="Rectangle 3"/>
          <p:cNvSpPr>
            <a:spLocks noGrp="1" noChangeArrowheads="1"/>
          </p:cNvSpPr>
          <p:nvPr>
            <p:ph type="subTitle" idx="1"/>
          </p:nvPr>
        </p:nvSpPr>
        <p:spPr>
          <a:xfrm>
            <a:off x="252414" y="6180140"/>
            <a:ext cx="5832475" cy="561975"/>
          </a:xfrm>
        </p:spPr>
        <p:txBody>
          <a:bodyPr/>
          <a:lstStyle>
            <a:lvl1pPr marL="0" indent="0">
              <a:buFontTx/>
              <a:buNone/>
              <a:defRPr sz="1800" b="1">
                <a:solidFill>
                  <a:schemeClr val="bg1"/>
                </a:solidFill>
              </a:defRPr>
            </a:lvl1pPr>
          </a:lstStyle>
          <a:p>
            <a:r>
              <a:rPr lang="en-US"/>
              <a:t>Click to edit Master subtitle style</a:t>
            </a:r>
            <a:endParaRPr lang="ru-RU"/>
          </a:p>
        </p:txBody>
      </p:sp>
    </p:spTree>
    <p:extLst>
      <p:ext uri="{BB962C8B-B14F-4D97-AF65-F5344CB8AC3E}">
        <p14:creationId xmlns:p14="http://schemas.microsoft.com/office/powerpoint/2010/main" val="6896416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87406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517298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9203A6-3A13-42E7-A539-07A72FA1DA4E}" type="datetimeFigureOut">
              <a:rPr lang="en-US" smtClean="0"/>
              <a:t>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3B7C6B-A8ED-49C8-B81F-57FB85B4C3CC}" type="slidenum">
              <a:rPr lang="en-US" smtClean="0"/>
              <a:t>‹#›</a:t>
            </a:fld>
            <a:endParaRPr lang="en-US" dirty="0"/>
          </a:p>
        </p:txBody>
      </p:sp>
    </p:spTree>
    <p:extLst>
      <p:ext uri="{BB962C8B-B14F-4D97-AF65-F5344CB8AC3E}">
        <p14:creationId xmlns:p14="http://schemas.microsoft.com/office/powerpoint/2010/main" val="4760680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6014" y="1484315"/>
            <a:ext cx="3811587" cy="49688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0001" y="1484315"/>
            <a:ext cx="3813175" cy="49688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43999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85956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73628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9577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0760508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566447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08227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0075" y="404815"/>
            <a:ext cx="1943100" cy="6048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6014" y="404815"/>
            <a:ext cx="5681662" cy="604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04854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52415" y="5387977"/>
            <a:ext cx="5832475" cy="893763"/>
          </a:xfrm>
          <a:effectLst/>
        </p:spPr>
        <p:txBody>
          <a:bodyPr/>
          <a:lstStyle>
            <a:lvl1pPr>
              <a:defRPr sz="2400"/>
            </a:lvl1pPr>
          </a:lstStyle>
          <a:p>
            <a:r>
              <a:rPr lang="en-US"/>
              <a:t>Click to edit Master title style</a:t>
            </a:r>
            <a:endParaRPr lang="ru-RU"/>
          </a:p>
        </p:txBody>
      </p:sp>
      <p:sp>
        <p:nvSpPr>
          <p:cNvPr id="5123" name="Rectangle 3"/>
          <p:cNvSpPr>
            <a:spLocks noGrp="1" noChangeArrowheads="1"/>
          </p:cNvSpPr>
          <p:nvPr>
            <p:ph type="subTitle" idx="1"/>
          </p:nvPr>
        </p:nvSpPr>
        <p:spPr>
          <a:xfrm>
            <a:off x="252415" y="6180141"/>
            <a:ext cx="5832475" cy="561975"/>
          </a:xfrm>
        </p:spPr>
        <p:txBody>
          <a:bodyPr/>
          <a:lstStyle>
            <a:lvl1pPr marL="0" indent="0">
              <a:buFontTx/>
              <a:buNone/>
              <a:defRPr sz="1800" b="1">
                <a:solidFill>
                  <a:schemeClr val="bg1"/>
                </a:solidFill>
              </a:defRPr>
            </a:lvl1pPr>
          </a:lstStyle>
          <a:p>
            <a:r>
              <a:rPr lang="en-US"/>
              <a:t>Click to edit Master subtitle style</a:t>
            </a:r>
            <a:endParaRPr lang="ru-RU"/>
          </a:p>
        </p:txBody>
      </p:sp>
    </p:spTree>
    <p:extLst>
      <p:ext uri="{BB962C8B-B14F-4D97-AF65-F5344CB8AC3E}">
        <p14:creationId xmlns:p14="http://schemas.microsoft.com/office/powerpoint/2010/main" val="26315951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1246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9203A6-3A13-42E7-A539-07A72FA1DA4E}" type="datetimeFigureOut">
              <a:rPr lang="en-US" smtClean="0"/>
              <a:t>12/1/2024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83B7C6B-A8ED-49C8-B81F-57FB85B4C3CC}" type="slidenum">
              <a:rPr lang="en-US" smtClean="0"/>
              <a:t>‹#›</a:t>
            </a:fld>
            <a:endParaRPr lang="en-US" dirty="0"/>
          </a:p>
        </p:txBody>
      </p:sp>
    </p:spTree>
    <p:extLst>
      <p:ext uri="{BB962C8B-B14F-4D97-AF65-F5344CB8AC3E}">
        <p14:creationId xmlns:p14="http://schemas.microsoft.com/office/powerpoint/2010/main" val="13814009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1500"/>
            </a:lvl1pPr>
            <a:lvl2pPr marL="342883" indent="0">
              <a:buNone/>
              <a:defRPr sz="1350"/>
            </a:lvl2pPr>
            <a:lvl3pPr marL="685765" indent="0">
              <a:buNone/>
              <a:defRPr sz="1200"/>
            </a:lvl3pPr>
            <a:lvl4pPr marL="1028648" indent="0">
              <a:buNone/>
              <a:defRPr sz="1050"/>
            </a:lvl4pPr>
            <a:lvl5pPr marL="1371530" indent="0">
              <a:buNone/>
              <a:defRPr sz="1050"/>
            </a:lvl5pPr>
            <a:lvl6pPr marL="1714412" indent="0">
              <a:buNone/>
              <a:defRPr sz="1050"/>
            </a:lvl6pPr>
            <a:lvl7pPr marL="2057295" indent="0">
              <a:buNone/>
              <a:defRPr sz="1050"/>
            </a:lvl7pPr>
            <a:lvl8pPr marL="2400177" indent="0">
              <a:buNone/>
              <a:defRPr sz="1050"/>
            </a:lvl8pPr>
            <a:lvl9pPr marL="2743060" indent="0">
              <a:buNone/>
              <a:defRPr sz="1050"/>
            </a:lvl9pPr>
          </a:lstStyle>
          <a:p>
            <a:pPr lvl="0"/>
            <a:r>
              <a:rPr lang="en-US"/>
              <a:t>Click to edit Master text styles</a:t>
            </a:r>
          </a:p>
        </p:txBody>
      </p:sp>
    </p:spTree>
    <p:extLst>
      <p:ext uri="{BB962C8B-B14F-4D97-AF65-F5344CB8AC3E}">
        <p14:creationId xmlns:p14="http://schemas.microsoft.com/office/powerpoint/2010/main" val="2341587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6014" y="1484316"/>
            <a:ext cx="3811587" cy="49688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0002" y="1484316"/>
            <a:ext cx="3813175" cy="49688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68113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83" indent="0">
              <a:buNone/>
              <a:defRPr sz="1500" b="1"/>
            </a:lvl2pPr>
            <a:lvl3pPr marL="685765" indent="0">
              <a:buNone/>
              <a:defRPr sz="1350" b="1"/>
            </a:lvl3pPr>
            <a:lvl4pPr marL="1028648" indent="0">
              <a:buNone/>
              <a:defRPr sz="1200" b="1"/>
            </a:lvl4pPr>
            <a:lvl5pPr marL="1371530" indent="0">
              <a:buNone/>
              <a:defRPr sz="1200" b="1"/>
            </a:lvl5pPr>
            <a:lvl6pPr marL="1714412" indent="0">
              <a:buNone/>
              <a:defRPr sz="1200" b="1"/>
            </a:lvl6pPr>
            <a:lvl7pPr marL="2057295" indent="0">
              <a:buNone/>
              <a:defRPr sz="1200" b="1"/>
            </a:lvl7pPr>
            <a:lvl8pPr marL="2400177" indent="0">
              <a:buNone/>
              <a:defRPr sz="1200" b="1"/>
            </a:lvl8pPr>
            <a:lvl9pPr marL="274306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883" indent="0">
              <a:buNone/>
              <a:defRPr sz="1500" b="1"/>
            </a:lvl2pPr>
            <a:lvl3pPr marL="685765" indent="0">
              <a:buNone/>
              <a:defRPr sz="1350" b="1"/>
            </a:lvl3pPr>
            <a:lvl4pPr marL="1028648" indent="0">
              <a:buNone/>
              <a:defRPr sz="1200" b="1"/>
            </a:lvl4pPr>
            <a:lvl5pPr marL="1371530" indent="0">
              <a:buNone/>
              <a:defRPr sz="1200" b="1"/>
            </a:lvl5pPr>
            <a:lvl6pPr marL="1714412" indent="0">
              <a:buNone/>
              <a:defRPr sz="1200" b="1"/>
            </a:lvl6pPr>
            <a:lvl7pPr marL="2057295" indent="0">
              <a:buNone/>
              <a:defRPr sz="1200" b="1"/>
            </a:lvl7pPr>
            <a:lvl8pPr marL="2400177" indent="0">
              <a:buNone/>
              <a:defRPr sz="1200" b="1"/>
            </a:lvl8pPr>
            <a:lvl9pPr marL="274306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66886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328914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97694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83" indent="0">
              <a:buNone/>
              <a:defRPr sz="900"/>
            </a:lvl2pPr>
            <a:lvl3pPr marL="685765" indent="0">
              <a:buNone/>
              <a:defRPr sz="750"/>
            </a:lvl3pPr>
            <a:lvl4pPr marL="1028648" indent="0">
              <a:buNone/>
              <a:defRPr sz="675"/>
            </a:lvl4pPr>
            <a:lvl5pPr marL="1371530" indent="0">
              <a:buNone/>
              <a:defRPr sz="675"/>
            </a:lvl5pPr>
            <a:lvl6pPr marL="1714412" indent="0">
              <a:buNone/>
              <a:defRPr sz="675"/>
            </a:lvl6pPr>
            <a:lvl7pPr marL="2057295" indent="0">
              <a:buNone/>
              <a:defRPr sz="675"/>
            </a:lvl7pPr>
            <a:lvl8pPr marL="2400177" indent="0">
              <a:buNone/>
              <a:defRPr sz="675"/>
            </a:lvl8pPr>
            <a:lvl9pPr marL="2743060" indent="0">
              <a:buNone/>
              <a:defRPr sz="675"/>
            </a:lvl9pPr>
          </a:lstStyle>
          <a:p>
            <a:pPr lvl="0"/>
            <a:r>
              <a:rPr lang="en-US"/>
              <a:t>Click to edit Master text styles</a:t>
            </a:r>
          </a:p>
        </p:txBody>
      </p:sp>
    </p:spTree>
    <p:extLst>
      <p:ext uri="{BB962C8B-B14F-4D97-AF65-F5344CB8AC3E}">
        <p14:creationId xmlns:p14="http://schemas.microsoft.com/office/powerpoint/2010/main" val="2482474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83" indent="0">
              <a:buNone/>
              <a:defRPr sz="2100"/>
            </a:lvl2pPr>
            <a:lvl3pPr marL="685765" indent="0">
              <a:buNone/>
              <a:defRPr sz="1800"/>
            </a:lvl3pPr>
            <a:lvl4pPr marL="1028648" indent="0">
              <a:buNone/>
              <a:defRPr sz="1500"/>
            </a:lvl4pPr>
            <a:lvl5pPr marL="1371530" indent="0">
              <a:buNone/>
              <a:defRPr sz="1500"/>
            </a:lvl5pPr>
            <a:lvl6pPr marL="1714412" indent="0">
              <a:buNone/>
              <a:defRPr sz="1500"/>
            </a:lvl6pPr>
            <a:lvl7pPr marL="2057295" indent="0">
              <a:buNone/>
              <a:defRPr sz="1500"/>
            </a:lvl7pPr>
            <a:lvl8pPr marL="2400177" indent="0">
              <a:buNone/>
              <a:defRPr sz="1500"/>
            </a:lvl8pPr>
            <a:lvl9pPr marL="2743060" indent="0">
              <a:buNone/>
              <a:defRPr sz="15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83" indent="0">
              <a:buNone/>
              <a:defRPr sz="900"/>
            </a:lvl2pPr>
            <a:lvl3pPr marL="685765" indent="0">
              <a:buNone/>
              <a:defRPr sz="750"/>
            </a:lvl3pPr>
            <a:lvl4pPr marL="1028648" indent="0">
              <a:buNone/>
              <a:defRPr sz="675"/>
            </a:lvl4pPr>
            <a:lvl5pPr marL="1371530" indent="0">
              <a:buNone/>
              <a:defRPr sz="675"/>
            </a:lvl5pPr>
            <a:lvl6pPr marL="1714412" indent="0">
              <a:buNone/>
              <a:defRPr sz="675"/>
            </a:lvl6pPr>
            <a:lvl7pPr marL="2057295" indent="0">
              <a:buNone/>
              <a:defRPr sz="675"/>
            </a:lvl7pPr>
            <a:lvl8pPr marL="2400177" indent="0">
              <a:buNone/>
              <a:defRPr sz="675"/>
            </a:lvl8pPr>
            <a:lvl9pPr marL="2743060" indent="0">
              <a:buNone/>
              <a:defRPr sz="675"/>
            </a:lvl9pPr>
          </a:lstStyle>
          <a:p>
            <a:pPr lvl="0"/>
            <a:r>
              <a:rPr lang="en-US"/>
              <a:t>Click to edit Master text styles</a:t>
            </a:r>
          </a:p>
        </p:txBody>
      </p:sp>
    </p:spTree>
    <p:extLst>
      <p:ext uri="{BB962C8B-B14F-4D97-AF65-F5344CB8AC3E}">
        <p14:creationId xmlns:p14="http://schemas.microsoft.com/office/powerpoint/2010/main" val="30604821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71248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0075" y="404816"/>
            <a:ext cx="1943100" cy="6048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6014" y="404816"/>
            <a:ext cx="5681662" cy="604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76515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50826" y="274638"/>
            <a:ext cx="6697663" cy="893762"/>
          </a:xfrm>
        </p:spPr>
        <p:txBody>
          <a:bodyPr/>
          <a:lstStyle>
            <a:lvl1pPr>
              <a:defRPr sz="2400">
                <a:solidFill>
                  <a:schemeClr val="bg1"/>
                </a:solidFill>
              </a:defRPr>
            </a:lvl1pPr>
          </a:lstStyle>
          <a:p>
            <a:r>
              <a:rPr lang="en-US"/>
              <a:t>Click to edit Master title style</a:t>
            </a:r>
          </a:p>
        </p:txBody>
      </p:sp>
      <p:sp>
        <p:nvSpPr>
          <p:cNvPr id="5123" name="Rectangle 3"/>
          <p:cNvSpPr>
            <a:spLocks noGrp="1" noChangeArrowheads="1"/>
          </p:cNvSpPr>
          <p:nvPr>
            <p:ph type="subTitle" idx="1"/>
          </p:nvPr>
        </p:nvSpPr>
        <p:spPr>
          <a:xfrm>
            <a:off x="250826" y="1066802"/>
            <a:ext cx="6697663" cy="561975"/>
          </a:xfrm>
        </p:spPr>
        <p:txBody>
          <a:bodyPr/>
          <a:lstStyle>
            <a:lvl1pPr marL="0" indent="0">
              <a:buFontTx/>
              <a:buNone/>
              <a:defRPr sz="1800" b="1">
                <a:solidFill>
                  <a:schemeClr val="bg1"/>
                </a:solidFill>
              </a:defRPr>
            </a:lvl1pPr>
          </a:lstStyle>
          <a:p>
            <a:r>
              <a:rPr lang="en-US"/>
              <a:t>Click to edit Master subtitle style</a:t>
            </a:r>
          </a:p>
        </p:txBody>
      </p:sp>
    </p:spTree>
    <p:extLst>
      <p:ext uri="{BB962C8B-B14F-4D97-AF65-F5344CB8AC3E}">
        <p14:creationId xmlns:p14="http://schemas.microsoft.com/office/powerpoint/2010/main" val="1851160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9203A6-3A13-42E7-A539-07A72FA1DA4E}" type="datetimeFigureOut">
              <a:rPr lang="en-US" smtClean="0"/>
              <a:t>12/1/2024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83B7C6B-A8ED-49C8-B81F-57FB85B4C3CC}" type="slidenum">
              <a:rPr lang="en-US" smtClean="0"/>
              <a:t>‹#›</a:t>
            </a:fld>
            <a:endParaRPr lang="en-US" dirty="0"/>
          </a:p>
        </p:txBody>
      </p:sp>
    </p:spTree>
    <p:extLst>
      <p:ext uri="{BB962C8B-B14F-4D97-AF65-F5344CB8AC3E}">
        <p14:creationId xmlns:p14="http://schemas.microsoft.com/office/powerpoint/2010/main" val="33132359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19173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5656740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7451" y="1700214"/>
            <a:ext cx="3811588" cy="49688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51439" y="1700214"/>
            <a:ext cx="3813175" cy="49688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83419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48787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97002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5820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7139471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7026025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09130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21513" y="1192215"/>
            <a:ext cx="1943100" cy="5476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87451" y="1192215"/>
            <a:ext cx="5681663" cy="5476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9025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9203A6-3A13-42E7-A539-07A72FA1DA4E}" type="datetimeFigureOut">
              <a:rPr lang="en-US" smtClean="0"/>
              <a:t>12/1/2024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83B7C6B-A8ED-49C8-B81F-57FB85B4C3CC}" type="slidenum">
              <a:rPr lang="en-US" smtClean="0"/>
              <a:t>‹#›</a:t>
            </a:fld>
            <a:endParaRPr lang="en-US" dirty="0"/>
          </a:p>
        </p:txBody>
      </p:sp>
    </p:spTree>
    <p:extLst>
      <p:ext uri="{BB962C8B-B14F-4D97-AF65-F5344CB8AC3E}">
        <p14:creationId xmlns:p14="http://schemas.microsoft.com/office/powerpoint/2010/main" val="8994727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rtlCol="0">
            <a:normAutofit/>
          </a:bodyPr>
          <a:lstStyle/>
          <a:p>
            <a:pPr lvl="0"/>
            <a:endParaRPr lang="en-US" noProof="0"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E7B8B3B9-0715-B440-8E22-3B00E5F2F575}" type="slidenum">
              <a:rPr lang="en-US"/>
              <a:pPr/>
              <a:t>‹#›</a:t>
            </a:fld>
            <a:endParaRPr lang="en-US" dirty="0"/>
          </a:p>
        </p:txBody>
      </p:sp>
    </p:spTree>
    <p:extLst>
      <p:ext uri="{BB962C8B-B14F-4D97-AF65-F5344CB8AC3E}">
        <p14:creationId xmlns:p14="http://schemas.microsoft.com/office/powerpoint/2010/main" val="10504174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2"/>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3638"/>
            <a:ext cx="2133600" cy="457200"/>
          </a:xfrm>
          <a:prstGeom prst="rect">
            <a:avLst/>
          </a:prstGeom>
        </p:spPr>
        <p:txBody>
          <a:bodyPr/>
          <a:lstStyle>
            <a:lvl1pPr>
              <a:defRPr>
                <a:latin typeface="Arial" pitchFamily="34" charset="0"/>
                <a:ea typeface="+mn-ea"/>
                <a:cs typeface="Arial" pitchFamily="34" charset="0"/>
              </a:defRPr>
            </a:lvl1pPr>
          </a:lstStyle>
          <a:p>
            <a:pPr>
              <a:defRPr/>
            </a:pPr>
            <a:endParaRPr lang="en-US" dirty="0"/>
          </a:p>
        </p:txBody>
      </p:sp>
      <p:sp>
        <p:nvSpPr>
          <p:cNvPr id="7" name="Footer Placeholder 6"/>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dirty="0"/>
          </a:p>
        </p:txBody>
      </p:sp>
      <p:sp>
        <p:nvSpPr>
          <p:cNvPr id="8" name="Slide Number Placeholder 7"/>
          <p:cNvSpPr>
            <a:spLocks noGrp="1"/>
          </p:cNvSpPr>
          <p:nvPr>
            <p:ph type="sldNum" sz="quarter" idx="12"/>
          </p:nvPr>
        </p:nvSpPr>
        <p:spPr>
          <a:xfrm>
            <a:off x="6553200" y="6243638"/>
            <a:ext cx="2133600" cy="457200"/>
          </a:xfrm>
          <a:prstGeom prst="rect">
            <a:avLst/>
          </a:prstGeom>
        </p:spPr>
        <p:txBody>
          <a:bodyPr/>
          <a:lstStyle>
            <a:lvl1pPr>
              <a:defRPr/>
            </a:lvl1pPr>
          </a:lstStyle>
          <a:p>
            <a:fld id="{BEB2347E-C4E7-B540-8AD2-FBE5309779CB}" type="slidenum">
              <a:rPr lang="en-US"/>
              <a:pPr/>
              <a:t>‹#›</a:t>
            </a:fld>
            <a:endParaRPr lang="en-US" dirty="0"/>
          </a:p>
        </p:txBody>
      </p:sp>
    </p:spTree>
    <p:extLst>
      <p:ext uri="{BB962C8B-B14F-4D97-AF65-F5344CB8AC3E}">
        <p14:creationId xmlns:p14="http://schemas.microsoft.com/office/powerpoint/2010/main" val="4056457011"/>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2"/>
            <a:ext cx="8229600" cy="4530725"/>
          </a:xfrm>
        </p:spPr>
        <p:txBody>
          <a:bodyPr/>
          <a:lstStyle/>
          <a:p>
            <a:endParaRPr lang="en-US" dirty="0"/>
          </a:p>
        </p:txBody>
      </p:sp>
      <p:sp>
        <p:nvSpPr>
          <p:cNvPr id="4" name="Date Placeholder 3"/>
          <p:cNvSpPr>
            <a:spLocks noGrp="1"/>
          </p:cNvSpPr>
          <p:nvPr>
            <p:ph type="dt" sz="half" idx="10"/>
          </p:nvPr>
        </p:nvSpPr>
        <p:spPr>
          <a:xfrm>
            <a:off x="457200" y="6243638"/>
            <a:ext cx="2133600" cy="457200"/>
          </a:xfrm>
          <a:prstGeom prst="rect">
            <a:avLst/>
          </a:prstGeom>
        </p:spPr>
        <p:txBody>
          <a:bodyPr/>
          <a:lstStyle>
            <a:lvl1pPr>
              <a:defRPr/>
            </a:lvl1pPr>
          </a:lstStyle>
          <a:p>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dirty="0"/>
          </a:p>
        </p:txBody>
      </p:sp>
      <p:sp>
        <p:nvSpPr>
          <p:cNvPr id="6" name="Slide Number Placeholder 5"/>
          <p:cNvSpPr>
            <a:spLocks noGrp="1"/>
          </p:cNvSpPr>
          <p:nvPr>
            <p:ph type="sldNum" sz="quarter" idx="12"/>
          </p:nvPr>
        </p:nvSpPr>
        <p:spPr>
          <a:xfrm>
            <a:off x="6553200" y="6243638"/>
            <a:ext cx="2133600" cy="457200"/>
          </a:xfrm>
          <a:prstGeom prst="rect">
            <a:avLst/>
          </a:prstGeom>
        </p:spPr>
        <p:txBody>
          <a:bodyPr/>
          <a:lstStyle>
            <a:lvl1pPr>
              <a:defRPr/>
            </a:lvl1pPr>
          </a:lstStyle>
          <a:p>
            <a:fld id="{A8D2A2E0-3022-274D-B46B-4A60BFAE0A1D}" type="slidenum">
              <a:rPr lang="en-US"/>
              <a:pPr/>
              <a:t>‹#›</a:t>
            </a:fld>
            <a:endParaRPr lang="en-US" dirty="0"/>
          </a:p>
        </p:txBody>
      </p:sp>
    </p:spTree>
    <p:extLst>
      <p:ext uri="{BB962C8B-B14F-4D97-AF65-F5344CB8AC3E}">
        <p14:creationId xmlns:p14="http://schemas.microsoft.com/office/powerpoint/2010/main" val="4903398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52414" y="5387977"/>
            <a:ext cx="5832475" cy="893763"/>
          </a:xfrm>
          <a:effectLst/>
        </p:spPr>
        <p:txBody>
          <a:bodyPr/>
          <a:lstStyle>
            <a:lvl1pPr>
              <a:defRPr sz="2400"/>
            </a:lvl1pPr>
          </a:lstStyle>
          <a:p>
            <a:r>
              <a:rPr lang="en-US"/>
              <a:t>Click to edit Master title style</a:t>
            </a:r>
            <a:endParaRPr lang="ru-RU"/>
          </a:p>
        </p:txBody>
      </p:sp>
      <p:sp>
        <p:nvSpPr>
          <p:cNvPr id="5123" name="Rectangle 3"/>
          <p:cNvSpPr>
            <a:spLocks noGrp="1" noChangeArrowheads="1"/>
          </p:cNvSpPr>
          <p:nvPr>
            <p:ph type="subTitle" idx="1"/>
          </p:nvPr>
        </p:nvSpPr>
        <p:spPr>
          <a:xfrm>
            <a:off x="252414" y="6180140"/>
            <a:ext cx="5832475" cy="561975"/>
          </a:xfrm>
        </p:spPr>
        <p:txBody>
          <a:bodyPr/>
          <a:lstStyle>
            <a:lvl1pPr marL="0" indent="0">
              <a:buFontTx/>
              <a:buNone/>
              <a:defRPr sz="1800" b="1">
                <a:solidFill>
                  <a:schemeClr val="bg1"/>
                </a:solidFill>
              </a:defRPr>
            </a:lvl1pPr>
          </a:lstStyle>
          <a:p>
            <a:r>
              <a:rPr lang="en-US"/>
              <a:t>Click to edit Master subtitle style</a:t>
            </a:r>
            <a:endParaRPr lang="ru-RU"/>
          </a:p>
        </p:txBody>
      </p:sp>
    </p:spTree>
    <p:extLst>
      <p:ext uri="{BB962C8B-B14F-4D97-AF65-F5344CB8AC3E}">
        <p14:creationId xmlns:p14="http://schemas.microsoft.com/office/powerpoint/2010/main" val="41445106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16012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6302491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6014" y="1484315"/>
            <a:ext cx="3811587" cy="49688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0001" y="1484315"/>
            <a:ext cx="3813175" cy="49688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67705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91749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778973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672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9203A6-3A13-42E7-A539-07A72FA1DA4E}" type="datetimeFigureOut">
              <a:rPr lang="en-US" smtClean="0"/>
              <a:t>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3B7C6B-A8ED-49C8-B81F-57FB85B4C3CC}" type="slidenum">
              <a:rPr lang="en-US" smtClean="0"/>
              <a:t>‹#›</a:t>
            </a:fld>
            <a:endParaRPr lang="en-US" dirty="0"/>
          </a:p>
        </p:txBody>
      </p:sp>
    </p:spTree>
    <p:extLst>
      <p:ext uri="{BB962C8B-B14F-4D97-AF65-F5344CB8AC3E}">
        <p14:creationId xmlns:p14="http://schemas.microsoft.com/office/powerpoint/2010/main" val="17747136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3558778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180274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20980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0075" y="404815"/>
            <a:ext cx="1943100" cy="6048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6014" y="404815"/>
            <a:ext cx="5681662" cy="604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09986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933B076-CCC7-4F44-B30E-66E1F3F08BE8}" type="datetimeFigureOut">
              <a:rPr lang="en-US" smtClean="0">
                <a:solidFill>
                  <a:prstClr val="black">
                    <a:tint val="75000"/>
                  </a:prstClr>
                </a:solidFill>
              </a:rPr>
              <a:pPr/>
              <a:t>12/1/2024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A3CD69-32E8-FD41-8F48-995338B259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08290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33B076-CCC7-4F44-B30E-66E1F3F08BE8}" type="datetimeFigureOut">
              <a:rPr lang="en-US" smtClean="0">
                <a:solidFill>
                  <a:prstClr val="black">
                    <a:tint val="75000"/>
                  </a:prstClr>
                </a:solidFill>
              </a:rPr>
              <a:pPr/>
              <a:t>12/1/2024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A3CD69-32E8-FD41-8F48-995338B259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32259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33B076-CCC7-4F44-B30E-66E1F3F08BE8}" type="datetimeFigureOut">
              <a:rPr lang="en-US" smtClean="0">
                <a:solidFill>
                  <a:prstClr val="black">
                    <a:tint val="75000"/>
                  </a:prstClr>
                </a:solidFill>
              </a:rPr>
              <a:pPr/>
              <a:t>12/1/2024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A3CD69-32E8-FD41-8F48-995338B259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96390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33B076-CCC7-4F44-B30E-66E1F3F08BE8}" type="datetimeFigureOut">
              <a:rPr lang="en-US" smtClean="0">
                <a:solidFill>
                  <a:prstClr val="black">
                    <a:tint val="75000"/>
                  </a:prstClr>
                </a:solidFill>
              </a:rPr>
              <a:pPr/>
              <a:t>12/1/2024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A3CD69-32E8-FD41-8F48-995338B259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554285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33B076-CCC7-4F44-B30E-66E1F3F08BE8}" type="datetimeFigureOut">
              <a:rPr lang="en-US" smtClean="0">
                <a:solidFill>
                  <a:prstClr val="black">
                    <a:tint val="75000"/>
                  </a:prstClr>
                </a:solidFill>
              </a:rPr>
              <a:pPr/>
              <a:t>12/1/2024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AA3CD69-32E8-FD41-8F48-995338B259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14635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33B076-CCC7-4F44-B30E-66E1F3F08BE8}" type="datetimeFigureOut">
              <a:rPr lang="en-US" smtClean="0">
                <a:solidFill>
                  <a:prstClr val="black">
                    <a:tint val="75000"/>
                  </a:prstClr>
                </a:solidFill>
              </a:rPr>
              <a:pPr/>
              <a:t>12/1/2024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AA3CD69-32E8-FD41-8F48-995338B259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1067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9203A6-3A13-42E7-A539-07A72FA1DA4E}" type="datetimeFigureOut">
              <a:rPr lang="en-US" smtClean="0"/>
              <a:t>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3B7C6B-A8ED-49C8-B81F-57FB85B4C3CC}" type="slidenum">
              <a:rPr lang="en-US" smtClean="0"/>
              <a:t>‹#›</a:t>
            </a:fld>
            <a:endParaRPr lang="en-US" dirty="0"/>
          </a:p>
        </p:txBody>
      </p:sp>
    </p:spTree>
    <p:extLst>
      <p:ext uri="{BB962C8B-B14F-4D97-AF65-F5344CB8AC3E}">
        <p14:creationId xmlns:p14="http://schemas.microsoft.com/office/powerpoint/2010/main" val="35253064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33B076-CCC7-4F44-B30E-66E1F3F08BE8}" type="datetimeFigureOut">
              <a:rPr lang="en-US" smtClean="0">
                <a:solidFill>
                  <a:prstClr val="black">
                    <a:tint val="75000"/>
                  </a:prstClr>
                </a:solidFill>
              </a:rPr>
              <a:pPr/>
              <a:t>12/1/2024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AA3CD69-32E8-FD41-8F48-995338B259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96538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33B076-CCC7-4F44-B30E-66E1F3F08BE8}" type="datetimeFigureOut">
              <a:rPr lang="en-US" smtClean="0">
                <a:solidFill>
                  <a:prstClr val="black">
                    <a:tint val="75000"/>
                  </a:prstClr>
                </a:solidFill>
              </a:rPr>
              <a:pPr/>
              <a:t>12/1/2024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A3CD69-32E8-FD41-8F48-995338B259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18429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33B076-CCC7-4F44-B30E-66E1F3F08BE8}" type="datetimeFigureOut">
              <a:rPr lang="en-US" smtClean="0">
                <a:solidFill>
                  <a:prstClr val="black">
                    <a:tint val="75000"/>
                  </a:prstClr>
                </a:solidFill>
              </a:rPr>
              <a:pPr/>
              <a:t>12/1/2024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A3CD69-32E8-FD41-8F48-995338B259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40840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33B076-CCC7-4F44-B30E-66E1F3F08BE8}" type="datetimeFigureOut">
              <a:rPr lang="en-US" smtClean="0">
                <a:solidFill>
                  <a:prstClr val="black">
                    <a:tint val="75000"/>
                  </a:prstClr>
                </a:solidFill>
              </a:rPr>
              <a:pPr/>
              <a:t>12/1/2024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A3CD69-32E8-FD41-8F48-995338B259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41915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33B076-CCC7-4F44-B30E-66E1F3F08BE8}" type="datetimeFigureOut">
              <a:rPr lang="en-US" smtClean="0">
                <a:solidFill>
                  <a:prstClr val="black">
                    <a:tint val="75000"/>
                  </a:prstClr>
                </a:solidFill>
              </a:rPr>
              <a:pPr/>
              <a:t>12/1/2024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A3CD69-32E8-FD41-8F48-995338B259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67538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a typeface="ＭＳ Ｐゴシック" charset="0"/>
              <a:cs typeface="ＭＳ Ｐゴシック" charset="0"/>
            </a:endParaRPr>
          </a:p>
        </p:txBody>
      </p:sp>
      <p:sp>
        <p:nvSpPr>
          <p:cNvPr id="5" name="Rectangle 4"/>
          <p:cNvSpPr>
            <a:spLocks noChangeArrowheads="1"/>
          </p:cNvSpPr>
          <p:nvPr/>
        </p:nvSpPr>
        <p:spPr bwMode="invGray">
          <a:xfrm>
            <a:off x="0" y="5127625"/>
            <a:ext cx="9144000" cy="46038"/>
          </a:xfrm>
          <a:prstGeom prst="rect">
            <a:avLst/>
          </a:prstGeom>
          <a:solidFill>
            <a:srgbClr val="FFFFFF"/>
          </a:solidFill>
          <a:ln>
            <a:noFill/>
          </a:ln>
          <a:effectLst>
            <a:outerShdw blurRad="31750" dist="10160" dir="5400000" algn="tl" rotWithShape="0">
              <a:srgbClr val="808080">
                <a:alpha val="59999"/>
              </a:srgbClr>
            </a:outerShdw>
          </a:effectLst>
          <a:extLst>
            <a:ext uri="{91240B29-F687-4F45-9708-019B960494DF}">
              <a14:hiddenLine xmlns:a14="http://schemas.microsoft.com/office/drawing/2010/main" w="48000" cmpd="thickThin">
                <a:solidFill>
                  <a:srgbClr val="000000"/>
                </a:solidFill>
                <a:miter lim="800000"/>
                <a:headEnd/>
                <a:tailEnd/>
              </a14:hiddenLine>
            </a:ext>
          </a:extLst>
        </p:spPr>
        <p:txBody>
          <a:bodyPr anchor="ctr"/>
          <a:lstStyle/>
          <a:p>
            <a:pPr algn="ctr" fontAlgn="base">
              <a:spcBef>
                <a:spcPct val="0"/>
              </a:spcBef>
              <a:spcAft>
                <a:spcPct val="0"/>
              </a:spcAft>
              <a:defRPr/>
            </a:pPr>
            <a:endParaRPr lang="en-US" dirty="0">
              <a:solidFill>
                <a:srgbClr val="FFFFFF"/>
              </a:solidFill>
              <a:ea typeface="ＭＳ Ｐゴシック" charset="0"/>
              <a:cs typeface="ＭＳ Ｐゴシック" charset="0"/>
            </a:endParaRPr>
          </a:p>
        </p:txBody>
      </p:sp>
      <p:sp>
        <p:nvSpPr>
          <p:cNvPr id="2" name="Title 1"/>
          <p:cNvSpPr>
            <a:spLocks noGrp="1"/>
          </p:cNvSpPr>
          <p:nvPr>
            <p:ph type="ctrTitle"/>
          </p:nvPr>
        </p:nvSpPr>
        <p:spPr>
          <a:xfrm>
            <a:off x="685800" y="3355848"/>
            <a:ext cx="8077200" cy="1673352"/>
          </a:xfrm>
        </p:spPr>
        <p:txBody>
          <a:bodyPr tIns="0" bIns="0" rtlCol="0" anchor="t">
            <a:scene3d>
              <a:camera prst="orthographicFront"/>
              <a:lightRig rig="threePt" dir="t">
                <a:rot lat="0" lon="0" rev="4800000"/>
              </a:lightRig>
            </a:scene3d>
          </a:bodyPr>
          <a:lstStyle>
            <a:lvl1pPr algn="l">
              <a:defRPr sz="4700" b="1"/>
            </a:lvl1pPr>
          </a:lstStyle>
          <a:p>
            <a:r>
              <a:rPr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Date Placeholder 3"/>
          <p:cNvSpPr>
            <a:spLocks noGrp="1"/>
          </p:cNvSpPr>
          <p:nvPr>
            <p:ph type="dt" sz="half" idx="10"/>
          </p:nvPr>
        </p:nvSpPr>
        <p:spPr/>
        <p:txBody>
          <a:bodyPr/>
          <a:lstStyle>
            <a:lvl1pPr>
              <a:defRPr/>
            </a:lvl1pPr>
          </a:lstStyle>
          <a:p>
            <a:fld id="{5AD79683-1EB2-4B02-95C8-68B9298308F8}" type="datetime1">
              <a:rPr lang="en-US" altLang="en-US"/>
              <a:pPr/>
              <a:t>12/1/2024</a:t>
            </a:fld>
            <a:endParaRPr lang="en-US" altLang="en-US" dirty="0"/>
          </a:p>
        </p:txBody>
      </p:sp>
      <p:sp>
        <p:nvSpPr>
          <p:cNvPr id="7" name="Footer Placeholder 4"/>
          <p:cNvSpPr>
            <a:spLocks noGrp="1"/>
          </p:cNvSpPr>
          <p:nvPr>
            <p:ph type="ftr" sz="quarter" idx="11"/>
          </p:nvPr>
        </p:nvSpPr>
        <p:spPr/>
        <p:txBody>
          <a:bodyPr/>
          <a:lstStyle>
            <a:lvl1pPr>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lvl1pPr>
          </a:lstStyle>
          <a:p>
            <a:fld id="{4E002915-621C-47A0-8FE9-ED0FEED9C6F8}" type="slidenum">
              <a:rPr lang="en-US" altLang="en-US"/>
              <a:pPr/>
              <a:t>‹#›</a:t>
            </a:fld>
            <a:endParaRPr lang="en-US" altLang="en-US" dirty="0"/>
          </a:p>
        </p:txBody>
      </p:sp>
    </p:spTree>
    <p:extLst>
      <p:ext uri="{BB962C8B-B14F-4D97-AF65-F5344CB8AC3E}">
        <p14:creationId xmlns:p14="http://schemas.microsoft.com/office/powerpoint/2010/main" val="37756955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CDB59F2-9A1E-409B-B590-90E4ACF65DCE}" type="datetime1">
              <a:rPr lang="en-US" altLang="en-US"/>
              <a:pPr/>
              <a:t>12/1/2024</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A29FC484-B502-4AE7-B036-7F0474D2E091}" type="slidenum">
              <a:rPr lang="en-US" altLang="en-US"/>
              <a:pPr/>
              <a:t>‹#›</a:t>
            </a:fld>
            <a:endParaRPr lang="en-US" altLang="en-US" dirty="0"/>
          </a:p>
        </p:txBody>
      </p:sp>
    </p:spTree>
    <p:extLst>
      <p:ext uri="{BB962C8B-B14F-4D97-AF65-F5344CB8AC3E}">
        <p14:creationId xmlns:p14="http://schemas.microsoft.com/office/powerpoint/2010/main" val="38885983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a typeface="ＭＳ Ｐゴシック" charset="0"/>
              <a:cs typeface="ＭＳ Ｐゴシック" charset="0"/>
            </a:endParaRPr>
          </a:p>
        </p:txBody>
      </p:sp>
      <p:sp>
        <p:nvSpPr>
          <p:cNvPr id="5" name="Rectangle 4"/>
          <p:cNvSpPr>
            <a:spLocks noChangeArrowheads="1"/>
          </p:cNvSpPr>
          <p:nvPr/>
        </p:nvSpPr>
        <p:spPr bwMode="invGray">
          <a:xfrm>
            <a:off x="0" y="2601913"/>
            <a:ext cx="9144000" cy="46037"/>
          </a:xfrm>
          <a:prstGeom prst="rect">
            <a:avLst/>
          </a:prstGeom>
          <a:solidFill>
            <a:srgbClr val="FFFFFF"/>
          </a:solidFill>
          <a:ln>
            <a:noFill/>
          </a:ln>
          <a:effectLst>
            <a:outerShdw blurRad="31750" dist="10160" dir="5400000" algn="tl" rotWithShape="0">
              <a:srgbClr val="808080">
                <a:alpha val="59999"/>
              </a:srgbClr>
            </a:outerShdw>
          </a:effectLst>
          <a:extLst>
            <a:ext uri="{91240B29-F687-4F45-9708-019B960494DF}">
              <a14:hiddenLine xmlns:a14="http://schemas.microsoft.com/office/drawing/2010/main" w="48000" cmpd="thickThin">
                <a:solidFill>
                  <a:srgbClr val="000000"/>
                </a:solidFill>
                <a:miter lim="800000"/>
                <a:headEnd/>
                <a:tailEnd/>
              </a14:hiddenLine>
            </a:ext>
          </a:extLst>
        </p:spPr>
        <p:txBody>
          <a:bodyPr anchor="ctr"/>
          <a:lstStyle/>
          <a:p>
            <a:pPr algn="ctr" fontAlgn="base">
              <a:spcBef>
                <a:spcPct val="0"/>
              </a:spcBef>
              <a:spcAft>
                <a:spcPct val="0"/>
              </a:spcAft>
              <a:defRPr/>
            </a:pPr>
            <a:endParaRPr lang="en-US" dirty="0">
              <a:solidFill>
                <a:srgbClr val="FFFFFF"/>
              </a:solidFill>
              <a:ea typeface="ＭＳ Ｐゴシック" charset="0"/>
              <a:cs typeface="ＭＳ Ｐゴシック" charset="0"/>
            </a:endParaRPr>
          </a:p>
        </p:txBody>
      </p:sp>
      <p:sp>
        <p:nvSpPr>
          <p:cNvPr id="2" name="Title 1"/>
          <p:cNvSpPr>
            <a:spLocks noGrp="1"/>
          </p:cNvSpPr>
          <p:nvPr>
            <p:ph type="title"/>
          </p:nvPr>
        </p:nvSpPr>
        <p:spPr>
          <a:xfrm>
            <a:off x="749808" y="118872"/>
            <a:ext cx="8013192" cy="1636776"/>
          </a:xfrm>
        </p:spPr>
        <p:txBody>
          <a:bodyPr tIns="0" rIns="91440" bIns="0" rtlCol="0" anchor="b">
            <a:scene3d>
              <a:camera prst="orthographicFront"/>
              <a:lightRig rig="threePt" dir="t">
                <a:rot lat="0" lon="0" rev="4800000"/>
              </a:lightRig>
            </a:scene3d>
          </a:bodyPr>
          <a:lstStyle>
            <a:lvl1pPr algn="l">
              <a:defRPr sz="4700" b="1" cap="none" baseline="0"/>
            </a:lvl1pPr>
          </a:lstStyle>
          <a:p>
            <a:r>
              <a:rPr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fld id="{B0C4BB51-1071-43BE-9EF7-9785C329DEE4}" type="datetime1">
              <a:rPr lang="en-US" altLang="en-US"/>
              <a:pPr/>
              <a:t>12/1/2024</a:t>
            </a:fld>
            <a:endParaRPr lang="en-US" altLang="en-US" dirty="0"/>
          </a:p>
        </p:txBody>
      </p:sp>
      <p:sp>
        <p:nvSpPr>
          <p:cNvPr id="7" name="Footer Placeholder 4"/>
          <p:cNvSpPr>
            <a:spLocks noGrp="1"/>
          </p:cNvSpPr>
          <p:nvPr>
            <p:ph type="ftr" sz="quarter" idx="11"/>
          </p:nvPr>
        </p:nvSpPr>
        <p:spPr/>
        <p:txBody>
          <a:bodyPr/>
          <a:lstStyle>
            <a:lvl1pPr>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lvl1pPr>
          </a:lstStyle>
          <a:p>
            <a:fld id="{8A8BB97D-776B-4D11-B5F4-1CA56A4AED08}" type="slidenum">
              <a:rPr lang="en-US" altLang="en-US"/>
              <a:pPr/>
              <a:t>‹#›</a:t>
            </a:fld>
            <a:endParaRPr lang="en-US" altLang="en-US" dirty="0"/>
          </a:p>
        </p:txBody>
      </p:sp>
    </p:spTree>
    <p:extLst>
      <p:ext uri="{BB962C8B-B14F-4D97-AF65-F5344CB8AC3E}">
        <p14:creationId xmlns:p14="http://schemas.microsoft.com/office/powerpoint/2010/main" val="9174555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9EB8E59A-CAB9-4083-943B-C38B4FE5FF8E}" type="datetime1">
              <a:rPr lang="en-US" altLang="en-US"/>
              <a:pPr/>
              <a:t>12/1/2024</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012F7CFF-FF9A-4DEF-88DF-8B35692294EB}" type="slidenum">
              <a:rPr lang="en-US" altLang="en-US"/>
              <a:pPr/>
              <a:t>‹#›</a:t>
            </a:fld>
            <a:endParaRPr lang="en-US" altLang="en-US" dirty="0"/>
          </a:p>
        </p:txBody>
      </p:sp>
    </p:spTree>
    <p:extLst>
      <p:ext uri="{BB962C8B-B14F-4D97-AF65-F5344CB8AC3E}">
        <p14:creationId xmlns:p14="http://schemas.microsoft.com/office/powerpoint/2010/main" val="13723380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88FBDF04-3C7C-450C-9348-44B84D34F8BA}" type="datetime1">
              <a:rPr lang="en-US" altLang="en-US"/>
              <a:pPr/>
              <a:t>12/1/2024</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fld id="{1E39B0D1-A3FA-4226-973A-AB0A40BA5DBE}" type="slidenum">
              <a:rPr lang="en-US" altLang="en-US"/>
              <a:pPr/>
              <a:t>‹#›</a:t>
            </a:fld>
            <a:endParaRPr lang="en-US" altLang="en-US" dirty="0"/>
          </a:p>
        </p:txBody>
      </p:sp>
    </p:spTree>
    <p:extLst>
      <p:ext uri="{BB962C8B-B14F-4D97-AF65-F5344CB8AC3E}">
        <p14:creationId xmlns:p14="http://schemas.microsoft.com/office/powerpoint/2010/main" val="2846785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theme" Target="../theme/theme11.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26" Type="http://schemas.openxmlformats.org/officeDocument/2006/relationships/slideLayout" Target="../slideLayouts/slideLayout161.xml"/><Relationship Id="rId3" Type="http://schemas.openxmlformats.org/officeDocument/2006/relationships/slideLayout" Target="../slideLayouts/slideLayout138.xml"/><Relationship Id="rId21" Type="http://schemas.openxmlformats.org/officeDocument/2006/relationships/slideLayout" Target="../slideLayouts/slideLayout156.xml"/><Relationship Id="rId34" Type="http://schemas.openxmlformats.org/officeDocument/2006/relationships/theme" Target="../theme/theme12.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5" Type="http://schemas.openxmlformats.org/officeDocument/2006/relationships/slideLayout" Target="../slideLayouts/slideLayout160.xml"/><Relationship Id="rId33" Type="http://schemas.openxmlformats.org/officeDocument/2006/relationships/slideLayout" Target="../slideLayouts/slideLayout168.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29" Type="http://schemas.openxmlformats.org/officeDocument/2006/relationships/slideLayout" Target="../slideLayouts/slideLayout164.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24" Type="http://schemas.openxmlformats.org/officeDocument/2006/relationships/slideLayout" Target="../slideLayouts/slideLayout159.xml"/><Relationship Id="rId32" Type="http://schemas.openxmlformats.org/officeDocument/2006/relationships/slideLayout" Target="../slideLayouts/slideLayout167.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slideLayout" Target="../slideLayouts/slideLayout158.xml"/><Relationship Id="rId28" Type="http://schemas.openxmlformats.org/officeDocument/2006/relationships/slideLayout" Target="../slideLayouts/slideLayout163.xml"/><Relationship Id="rId36" Type="http://schemas.openxmlformats.org/officeDocument/2006/relationships/image" Target="../media/image9.png"/><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31" Type="http://schemas.openxmlformats.org/officeDocument/2006/relationships/slideLayout" Target="../slideLayouts/slideLayout166.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 Id="rId27" Type="http://schemas.openxmlformats.org/officeDocument/2006/relationships/slideLayout" Target="../slideLayouts/slideLayout162.xml"/><Relationship Id="rId30" Type="http://schemas.openxmlformats.org/officeDocument/2006/relationships/slideLayout" Target="../slideLayouts/slideLayout165.xml"/><Relationship Id="rId35" Type="http://schemas.openxmlformats.org/officeDocument/2006/relationships/image" Target="../media/image8.emf"/><Relationship Id="rId8" Type="http://schemas.openxmlformats.org/officeDocument/2006/relationships/slideLayout" Target="../slideLayouts/slideLayout14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theme" Target="../theme/theme1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image" Target="../media/image1.jpeg"/><Relationship Id="rId2" Type="http://schemas.openxmlformats.org/officeDocument/2006/relationships/slideLayout" Target="../slideLayouts/slideLayout184.xml"/><Relationship Id="rId16" Type="http://schemas.openxmlformats.org/officeDocument/2006/relationships/theme" Target="../theme/theme1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6" Type="http://schemas.openxmlformats.org/officeDocument/2006/relationships/image" Target="../media/image4.jpe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6.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9203A6-3A13-42E7-A539-07A72FA1DA4E}" type="datetimeFigureOut">
              <a:rPr lang="en-US" smtClean="0"/>
              <a:t>12/1/2024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3B7C6B-A8ED-49C8-B81F-57FB85B4C3CC}" type="slidenum">
              <a:rPr lang="en-US" smtClean="0"/>
              <a:t>‹#›</a:t>
            </a:fld>
            <a:endParaRPr lang="en-US" dirty="0"/>
          </a:p>
        </p:txBody>
      </p:sp>
    </p:spTree>
    <p:extLst>
      <p:ext uri="{BB962C8B-B14F-4D97-AF65-F5344CB8AC3E}">
        <p14:creationId xmlns:p14="http://schemas.microsoft.com/office/powerpoint/2010/main" val="3755722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7A16B2-C3D0-48BC-B742-2EB0F3E0FBA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C705C5-03AB-4C05-B3FE-0FFA16E490B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41E85E-E446-4FC0-990F-C81FF0F0316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F7773C4-32E2-4055-9E1C-51E015663729}" type="datetimeFigureOut">
              <a:rPr lang="en-US" smtClean="0"/>
              <a:t>12/1/2024</a:t>
            </a:fld>
            <a:endParaRPr lang="en-US" dirty="0"/>
          </a:p>
        </p:txBody>
      </p:sp>
      <p:sp>
        <p:nvSpPr>
          <p:cNvPr id="5" name="Footer Placeholder 4">
            <a:extLst>
              <a:ext uri="{FF2B5EF4-FFF2-40B4-BE49-F238E27FC236}">
                <a16:creationId xmlns:a16="http://schemas.microsoft.com/office/drawing/2014/main" id="{6AFF13BF-BBB4-46E5-A11D-D411868B4F1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84C10B4-4D1F-4A20-8C00-BEEE7D00A17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A5EE582-1F41-4C3D-8E5C-EE4A73777888}" type="slidenum">
              <a:rPr lang="en-US" smtClean="0"/>
              <a:t>‹#›</a:t>
            </a:fld>
            <a:endParaRPr lang="en-US" dirty="0"/>
          </a:p>
        </p:txBody>
      </p:sp>
    </p:spTree>
    <p:extLst>
      <p:ext uri="{BB962C8B-B14F-4D97-AF65-F5344CB8AC3E}">
        <p14:creationId xmlns:p14="http://schemas.microsoft.com/office/powerpoint/2010/main" val="657968529"/>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933"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
              <a:schemeClr val="accent1">
                <a:tint val="66000"/>
                <a:satMod val="160000"/>
              </a:schemeClr>
            </a:gs>
            <a:gs pos="5000">
              <a:schemeClr val="bg2"/>
            </a:gs>
            <a:gs pos="6000">
              <a:schemeClr val="accent1">
                <a:tint val="23500"/>
                <a:satMod val="160000"/>
                <a:lumMod val="0"/>
                <a:lumOff val="100000"/>
                <a:alpha val="11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EF05EF-6168-407F-8025-E41839E12504}" type="datetimeFigureOut">
              <a:rPr lang="en-US" smtClean="0"/>
              <a:pPr/>
              <a:t>12/1/2024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1C692C-4F2D-45F6-A9A8-8A3A8FE27806}" type="slidenum">
              <a:rPr lang="en-US" smtClean="0"/>
              <a:pPr/>
              <a:t>‹#›</a:t>
            </a:fld>
            <a:endParaRPr lang="en-US" dirty="0"/>
          </a:p>
        </p:txBody>
      </p:sp>
    </p:spTree>
    <p:extLst>
      <p:ext uri="{BB962C8B-B14F-4D97-AF65-F5344CB8AC3E}">
        <p14:creationId xmlns:p14="http://schemas.microsoft.com/office/powerpoint/2010/main" val="3035800857"/>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6C5BC95-20AB-48D6-9B88-FF9A524621C1}" type="datetimeFigureOut">
              <a:rPr lang="en-US" smtClean="0"/>
              <a:t>12/1/2024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341539F-7752-400A-A44A-18D4FF19A57B}" type="slidenum">
              <a:rPr lang="en-US" smtClean="0"/>
              <a:t>‹#›</a:t>
            </a:fld>
            <a:endParaRPr lang="en-US" dirty="0"/>
          </a:p>
        </p:txBody>
      </p:sp>
      <p:pic>
        <p:nvPicPr>
          <p:cNvPr id="7" name="Picture 6"/>
          <p:cNvPicPr>
            <a:picLocks noChangeAspect="1"/>
          </p:cNvPicPr>
          <p:nvPr userDrawn="1"/>
        </p:nvPicPr>
        <p:blipFill>
          <a:blip r:embed="rId35"/>
          <a:stretch>
            <a:fillRect/>
          </a:stretch>
        </p:blipFill>
        <p:spPr>
          <a:xfrm>
            <a:off x="115308" y="6225666"/>
            <a:ext cx="3407934" cy="626492"/>
          </a:xfrm>
          <a:prstGeom prst="rect">
            <a:avLst/>
          </a:prstGeom>
        </p:spPr>
      </p:pic>
      <p:sp>
        <p:nvSpPr>
          <p:cNvPr id="8" name="Rectangle 7"/>
          <p:cNvSpPr/>
          <p:nvPr userDrawn="1"/>
        </p:nvSpPr>
        <p:spPr>
          <a:xfrm>
            <a:off x="3523243" y="6356350"/>
            <a:ext cx="3407343" cy="300082"/>
          </a:xfrm>
          <a:prstGeom prst="rect">
            <a:avLst/>
          </a:prstGeom>
        </p:spPr>
        <p:txBody>
          <a:bodyPr wrap="none">
            <a:spAutoFit/>
          </a:bodyPr>
          <a:lstStyle/>
          <a:p>
            <a:r>
              <a:rPr lang="en-US" sz="1350" b="0" i="0" u="none" strike="noStrike" baseline="0" dirty="0">
                <a:solidFill>
                  <a:srgbClr val="B72025"/>
                </a:solidFill>
                <a:latin typeface="MyriadPro-BlackSemiCn"/>
              </a:rPr>
              <a:t>SURE </a:t>
            </a:r>
            <a:r>
              <a:rPr lang="en-US" sz="1350" b="0" i="0" u="none" strike="noStrike" baseline="0" dirty="0">
                <a:solidFill>
                  <a:srgbClr val="0D5297"/>
                </a:solidFill>
                <a:latin typeface="MyriadPro-SemiboldSemiCn"/>
              </a:rPr>
              <a:t>Trace Mineral Supply by Timed Injection</a:t>
            </a:r>
            <a:endParaRPr lang="en-US" sz="1350" dirty="0"/>
          </a:p>
        </p:txBody>
      </p:sp>
      <p:pic>
        <p:nvPicPr>
          <p:cNvPr id="9" name="Picture 8"/>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8120008" y="5338875"/>
            <a:ext cx="913727" cy="1269066"/>
          </a:xfrm>
          <a:prstGeom prst="rect">
            <a:avLst/>
          </a:prstGeom>
        </p:spPr>
      </p:pic>
    </p:spTree>
    <p:extLst>
      <p:ext uri="{BB962C8B-B14F-4D97-AF65-F5344CB8AC3E}">
        <p14:creationId xmlns:p14="http://schemas.microsoft.com/office/powerpoint/2010/main" val="1022473161"/>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922" r:id="rId12"/>
    <p:sldLayoutId id="2147483923" r:id="rId13"/>
    <p:sldLayoutId id="2147483924" r:id="rId14"/>
    <p:sldLayoutId id="2147483925" r:id="rId15"/>
    <p:sldLayoutId id="2147483926" r:id="rId16"/>
    <p:sldLayoutId id="2147483927" r:id="rId17"/>
    <p:sldLayoutId id="2147483928" r:id="rId18"/>
    <p:sldLayoutId id="2147483929" r:id="rId19"/>
    <p:sldLayoutId id="2147483930" r:id="rId20"/>
    <p:sldLayoutId id="2147483931" r:id="rId21"/>
    <p:sldLayoutId id="2147483932" r:id="rId22"/>
    <p:sldLayoutId id="2147483983" r:id="rId23"/>
    <p:sldLayoutId id="2147483984" r:id="rId24"/>
    <p:sldLayoutId id="2147483985" r:id="rId25"/>
    <p:sldLayoutId id="2147483986" r:id="rId26"/>
    <p:sldLayoutId id="2147483987" r:id="rId27"/>
    <p:sldLayoutId id="2147483988" r:id="rId28"/>
    <p:sldLayoutId id="2147483989" r:id="rId29"/>
    <p:sldLayoutId id="2147483990" r:id="rId30"/>
    <p:sldLayoutId id="2147483991" r:id="rId31"/>
    <p:sldLayoutId id="2147483992" r:id="rId32"/>
    <p:sldLayoutId id="2147483993" r:id="rId3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
              <a:schemeClr val="accent1">
                <a:tint val="66000"/>
                <a:satMod val="160000"/>
              </a:schemeClr>
            </a:gs>
            <a:gs pos="5000">
              <a:schemeClr val="bg2"/>
            </a:gs>
            <a:gs pos="6000">
              <a:schemeClr val="accent1">
                <a:tint val="23500"/>
                <a:satMod val="160000"/>
                <a:lumMod val="0"/>
                <a:lumOff val="100000"/>
                <a:alpha val="11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5EF05EF-6168-407F-8025-E41839E12504}" type="datetimeFigureOut">
              <a:rPr lang="en-US" smtClean="0"/>
              <a:pPr/>
              <a:t>12/1/2024</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A1C692C-4F2D-45F6-A9A8-8A3A8FE27806}" type="slidenum">
              <a:rPr lang="en-US" smtClean="0"/>
              <a:pPr/>
              <a:t>‹#›</a:t>
            </a:fld>
            <a:endParaRPr lang="en-US" dirty="0"/>
          </a:p>
        </p:txBody>
      </p:sp>
    </p:spTree>
    <p:extLst>
      <p:ext uri="{BB962C8B-B14F-4D97-AF65-F5344CB8AC3E}">
        <p14:creationId xmlns:p14="http://schemas.microsoft.com/office/powerpoint/2010/main" val="2861153317"/>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1" r:id="rId13"/>
    <p:sldLayoutId id="2147483882" r:id="rId14"/>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3CB7C92-B0E4-46AF-B0BD-CBEE71E895D3}"/>
              </a:ext>
            </a:extLst>
          </p:cNvPr>
          <p:cNvSpPr>
            <a:spLocks noGrp="1" noChangeArrowheads="1"/>
          </p:cNvSpPr>
          <p:nvPr>
            <p:ph type="title"/>
          </p:nvPr>
        </p:nvSpPr>
        <p:spPr bwMode="auto">
          <a:xfrm>
            <a:off x="1116014" y="404813"/>
            <a:ext cx="6840537" cy="508000"/>
          </a:xfrm>
          <a:prstGeom prst="rect">
            <a:avLst/>
          </a:prstGeom>
          <a:noFill/>
          <a:ln w="9525">
            <a:noFill/>
            <a:miter lim="800000"/>
            <a:headEnd/>
            <a:tailEnd/>
          </a:ln>
          <a:effectLst>
            <a:outerShdw blurRad="63500" dist="1796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1027" name="Rectangle 3">
            <a:extLst>
              <a:ext uri="{FF2B5EF4-FFF2-40B4-BE49-F238E27FC236}">
                <a16:creationId xmlns:a16="http://schemas.microsoft.com/office/drawing/2014/main" id="{C95A55B2-A5B1-4FC8-A5CD-4F5A1C1586A8}"/>
              </a:ext>
            </a:extLst>
          </p:cNvPr>
          <p:cNvSpPr>
            <a:spLocks noGrp="1" noChangeArrowheads="1"/>
          </p:cNvSpPr>
          <p:nvPr>
            <p:ph type="body" idx="1"/>
          </p:nvPr>
        </p:nvSpPr>
        <p:spPr bwMode="auto">
          <a:xfrm>
            <a:off x="1116014" y="1484315"/>
            <a:ext cx="7777162"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a:t>Click to edit Master text styles</a:t>
            </a:r>
          </a:p>
          <a:p>
            <a:pPr lvl="1"/>
            <a:r>
              <a:rPr lang="ru-RU" altLang="en-US"/>
              <a:t>Second level</a:t>
            </a:r>
          </a:p>
          <a:p>
            <a:pPr lvl="2"/>
            <a:r>
              <a:rPr lang="ru-RU" altLang="en-US"/>
              <a:t>Third level</a:t>
            </a:r>
          </a:p>
          <a:p>
            <a:pPr lvl="3"/>
            <a:r>
              <a:rPr lang="ru-RU" altLang="en-US"/>
              <a:t>Fourth level</a:t>
            </a:r>
          </a:p>
          <a:p>
            <a:pPr lvl="4"/>
            <a:r>
              <a:rPr lang="ru-RU" altLang="en-US"/>
              <a:t>Fifth level</a:t>
            </a:r>
          </a:p>
        </p:txBody>
      </p:sp>
    </p:spTree>
    <p:extLst>
      <p:ext uri="{BB962C8B-B14F-4D97-AF65-F5344CB8AC3E}">
        <p14:creationId xmlns:p14="http://schemas.microsoft.com/office/powerpoint/2010/main" val="3384400182"/>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947" r:id="rId12"/>
    <p:sldLayoutId id="2147483952" r:id="rId13"/>
    <p:sldLayoutId id="2147483953" r:id="rId14"/>
    <p:sldLayoutId id="2147483954" r:id="rId15"/>
  </p:sldLayoutIdLst>
  <p:txStyles>
    <p:titleStyle>
      <a:lvl1pPr algn="l" rtl="0" eaLnBrk="0" fontAlgn="base" hangingPunct="0">
        <a:spcBef>
          <a:spcPct val="0"/>
        </a:spcBef>
        <a:spcAft>
          <a:spcPct val="0"/>
        </a:spcAft>
        <a:defRPr sz="2700" b="1">
          <a:solidFill>
            <a:schemeClr val="bg1"/>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2700" b="1">
          <a:solidFill>
            <a:schemeClr val="bg1"/>
          </a:solidFill>
          <a:latin typeface="Arial" pitchFamily="-111" charset="0"/>
          <a:ea typeface="MS PGothic" panose="020B0600070205080204" pitchFamily="34" charset="-128"/>
          <a:cs typeface="MS PGothic" charset="0"/>
        </a:defRPr>
      </a:lvl2pPr>
      <a:lvl3pPr algn="l" rtl="0" eaLnBrk="0" fontAlgn="base" hangingPunct="0">
        <a:spcBef>
          <a:spcPct val="0"/>
        </a:spcBef>
        <a:spcAft>
          <a:spcPct val="0"/>
        </a:spcAft>
        <a:defRPr sz="2700" b="1">
          <a:solidFill>
            <a:schemeClr val="bg1"/>
          </a:solidFill>
          <a:latin typeface="Arial" pitchFamily="-111" charset="0"/>
          <a:ea typeface="MS PGothic" panose="020B0600070205080204" pitchFamily="34" charset="-128"/>
          <a:cs typeface="MS PGothic" charset="0"/>
        </a:defRPr>
      </a:lvl3pPr>
      <a:lvl4pPr algn="l" rtl="0" eaLnBrk="0" fontAlgn="base" hangingPunct="0">
        <a:spcBef>
          <a:spcPct val="0"/>
        </a:spcBef>
        <a:spcAft>
          <a:spcPct val="0"/>
        </a:spcAft>
        <a:defRPr sz="2700" b="1">
          <a:solidFill>
            <a:schemeClr val="bg1"/>
          </a:solidFill>
          <a:latin typeface="Arial" pitchFamily="-111" charset="0"/>
          <a:ea typeface="MS PGothic" panose="020B0600070205080204" pitchFamily="34" charset="-128"/>
          <a:cs typeface="MS PGothic" charset="0"/>
        </a:defRPr>
      </a:lvl4pPr>
      <a:lvl5pPr algn="l" rtl="0" eaLnBrk="0" fontAlgn="base" hangingPunct="0">
        <a:spcBef>
          <a:spcPct val="0"/>
        </a:spcBef>
        <a:spcAft>
          <a:spcPct val="0"/>
        </a:spcAft>
        <a:defRPr sz="2700" b="1">
          <a:solidFill>
            <a:schemeClr val="bg1"/>
          </a:solidFill>
          <a:latin typeface="Arial" pitchFamily="-111" charset="0"/>
          <a:ea typeface="MS PGothic" panose="020B0600070205080204" pitchFamily="34" charset="-128"/>
          <a:cs typeface="MS PGothic" charset="0"/>
        </a:defRPr>
      </a:lvl5pPr>
      <a:lvl6pPr marL="342900" algn="l" rtl="0" fontAlgn="base">
        <a:spcBef>
          <a:spcPct val="0"/>
        </a:spcBef>
        <a:spcAft>
          <a:spcPct val="0"/>
        </a:spcAft>
        <a:defRPr sz="2700" b="1">
          <a:solidFill>
            <a:schemeClr val="bg1"/>
          </a:solidFill>
          <a:latin typeface="Arial" pitchFamily="-111" charset="0"/>
        </a:defRPr>
      </a:lvl6pPr>
      <a:lvl7pPr marL="685800" algn="l" rtl="0" fontAlgn="base">
        <a:spcBef>
          <a:spcPct val="0"/>
        </a:spcBef>
        <a:spcAft>
          <a:spcPct val="0"/>
        </a:spcAft>
        <a:defRPr sz="2700" b="1">
          <a:solidFill>
            <a:schemeClr val="bg1"/>
          </a:solidFill>
          <a:latin typeface="Arial" pitchFamily="-111" charset="0"/>
        </a:defRPr>
      </a:lvl7pPr>
      <a:lvl8pPr marL="1028700" algn="l" rtl="0" fontAlgn="base">
        <a:spcBef>
          <a:spcPct val="0"/>
        </a:spcBef>
        <a:spcAft>
          <a:spcPct val="0"/>
        </a:spcAft>
        <a:defRPr sz="2700" b="1">
          <a:solidFill>
            <a:schemeClr val="bg1"/>
          </a:solidFill>
          <a:latin typeface="Arial" pitchFamily="-111" charset="0"/>
        </a:defRPr>
      </a:lvl8pPr>
      <a:lvl9pPr marL="1371600" algn="l" rtl="0" fontAlgn="base">
        <a:spcBef>
          <a:spcPct val="0"/>
        </a:spcBef>
        <a:spcAft>
          <a:spcPct val="0"/>
        </a:spcAft>
        <a:defRPr sz="2700" b="1">
          <a:solidFill>
            <a:schemeClr val="bg1"/>
          </a:solidFill>
          <a:latin typeface="Arial" pitchFamily="-111" charset="0"/>
        </a:defRPr>
      </a:lvl9pPr>
    </p:titleStyle>
    <p:bodyStyle>
      <a:lvl1pPr marL="257175" indent="-257175" algn="l" rtl="0" eaLnBrk="0" fontAlgn="base" hangingPunct="0">
        <a:spcBef>
          <a:spcPct val="20000"/>
        </a:spcBef>
        <a:spcAft>
          <a:spcPct val="0"/>
        </a:spcAft>
        <a:buChar char="•"/>
        <a:defRPr sz="2100">
          <a:solidFill>
            <a:schemeClr val="tx1"/>
          </a:solidFill>
          <a:latin typeface="+mn-lt"/>
          <a:ea typeface="MS PGothic" panose="020B0600070205080204" pitchFamily="34" charset="-128"/>
          <a:cs typeface="MS PGothic" charset="0"/>
        </a:defRPr>
      </a:lvl1pPr>
      <a:lvl2pPr marL="557213" indent="-214313" algn="l" rtl="0" eaLnBrk="0" fontAlgn="base" hangingPunct="0">
        <a:spcBef>
          <a:spcPct val="20000"/>
        </a:spcBef>
        <a:spcAft>
          <a:spcPct val="0"/>
        </a:spcAft>
        <a:buChar char="–"/>
        <a:defRPr sz="1800" b="1">
          <a:solidFill>
            <a:schemeClr val="tx1"/>
          </a:solidFill>
          <a:latin typeface="+mn-lt"/>
          <a:ea typeface="MS PGothic" panose="020B0600070205080204" pitchFamily="34" charset="-128"/>
          <a:cs typeface="MS PGothic" charset="0"/>
        </a:defRPr>
      </a:lvl2pPr>
      <a:lvl3pPr marL="857250" indent="-171450" algn="l" rtl="0" eaLnBrk="0" fontAlgn="base" hangingPunct="0">
        <a:spcBef>
          <a:spcPct val="20000"/>
        </a:spcBef>
        <a:spcAft>
          <a:spcPct val="0"/>
        </a:spcAft>
        <a:buChar char="•"/>
        <a:defRPr sz="1800">
          <a:solidFill>
            <a:schemeClr val="tx1"/>
          </a:solidFill>
          <a:latin typeface="+mn-lt"/>
          <a:ea typeface="MS PGothic" panose="020B0600070205080204" pitchFamily="34" charset="-128"/>
          <a:cs typeface="MS PGothic" charset="0"/>
        </a:defRPr>
      </a:lvl3pPr>
      <a:lvl4pPr marL="1200150" indent="-171450" algn="l" rtl="0" eaLnBrk="0" fontAlgn="base" hangingPunct="0">
        <a:spcBef>
          <a:spcPct val="20000"/>
        </a:spcBef>
        <a:spcAft>
          <a:spcPct val="0"/>
        </a:spcAft>
        <a:buChar char="–"/>
        <a:defRPr sz="1500">
          <a:solidFill>
            <a:schemeClr val="tx1"/>
          </a:solidFill>
          <a:latin typeface="+mn-lt"/>
          <a:ea typeface="MS PGothic" panose="020B0600070205080204" pitchFamily="34" charset="-128"/>
          <a:cs typeface="MS PGothic" charset="0"/>
        </a:defRPr>
      </a:lvl4pPr>
      <a:lvl5pPr marL="1543050" indent="-171450" algn="l" rtl="0" eaLnBrk="0" fontAlgn="base" hangingPunct="0">
        <a:spcBef>
          <a:spcPct val="20000"/>
        </a:spcBef>
        <a:spcAft>
          <a:spcPct val="0"/>
        </a:spcAft>
        <a:buChar char="»"/>
        <a:defRPr sz="1500">
          <a:solidFill>
            <a:schemeClr val="tx1"/>
          </a:solidFill>
          <a:latin typeface="+mn-lt"/>
          <a:ea typeface="MS PGothic" panose="020B0600070205080204" pitchFamily="34" charset="-128"/>
          <a:cs typeface="MS PGothic" charset="0"/>
        </a:defRPr>
      </a:lvl5pPr>
      <a:lvl6pPr marL="1885950" indent="-171450" algn="l" rtl="0" fontAlgn="base">
        <a:spcBef>
          <a:spcPct val="20000"/>
        </a:spcBef>
        <a:spcAft>
          <a:spcPct val="0"/>
        </a:spcAft>
        <a:buChar char="»"/>
        <a:defRPr sz="1500">
          <a:solidFill>
            <a:schemeClr val="tx1"/>
          </a:solidFill>
          <a:latin typeface="+mn-lt"/>
          <a:ea typeface="ＭＳ Ｐゴシック" pitchFamily="-111" charset="-128"/>
        </a:defRPr>
      </a:lvl6pPr>
      <a:lvl7pPr marL="2228850" indent="-171450" algn="l" rtl="0" fontAlgn="base">
        <a:spcBef>
          <a:spcPct val="20000"/>
        </a:spcBef>
        <a:spcAft>
          <a:spcPct val="0"/>
        </a:spcAft>
        <a:buChar char="»"/>
        <a:defRPr sz="1500">
          <a:solidFill>
            <a:schemeClr val="tx1"/>
          </a:solidFill>
          <a:latin typeface="+mn-lt"/>
          <a:ea typeface="ＭＳ Ｐゴシック" pitchFamily="-111" charset="-128"/>
        </a:defRPr>
      </a:lvl7pPr>
      <a:lvl8pPr marL="2571750" indent="-171450" algn="l" rtl="0" fontAlgn="base">
        <a:spcBef>
          <a:spcPct val="20000"/>
        </a:spcBef>
        <a:spcAft>
          <a:spcPct val="0"/>
        </a:spcAft>
        <a:buChar char="»"/>
        <a:defRPr sz="1500">
          <a:solidFill>
            <a:schemeClr val="tx1"/>
          </a:solidFill>
          <a:latin typeface="+mn-lt"/>
          <a:ea typeface="ＭＳ Ｐゴシック" pitchFamily="-111" charset="-128"/>
        </a:defRPr>
      </a:lvl8pPr>
      <a:lvl9pPr marL="2914650" indent="-171450" algn="l" rtl="0" fontAlgn="base">
        <a:spcBef>
          <a:spcPct val="20000"/>
        </a:spcBef>
        <a:spcAft>
          <a:spcPct val="0"/>
        </a:spcAft>
        <a:buChar char="»"/>
        <a:defRPr sz="1500">
          <a:solidFill>
            <a:schemeClr val="tx1"/>
          </a:solidFill>
          <a:latin typeface="+mn-lt"/>
          <a:ea typeface="ＭＳ Ｐゴシック" pitchFamily="-111"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16013" y="404813"/>
            <a:ext cx="6840537" cy="508000"/>
          </a:xfrm>
          <a:prstGeom prst="rect">
            <a:avLst/>
          </a:prstGeom>
          <a:noFill/>
          <a:ln w="9525">
            <a:noFill/>
            <a:miter lim="800000"/>
            <a:headEnd/>
            <a:tailEnd/>
          </a:ln>
          <a:effectLst>
            <a:outerShdw blurRad="63500" dist="1796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ru-RU"/>
          </a:p>
        </p:txBody>
      </p:sp>
      <p:sp>
        <p:nvSpPr>
          <p:cNvPr id="1027" name="Rectangle 3"/>
          <p:cNvSpPr>
            <a:spLocks noGrp="1" noChangeArrowheads="1"/>
          </p:cNvSpPr>
          <p:nvPr>
            <p:ph type="body" idx="1"/>
          </p:nvPr>
        </p:nvSpPr>
        <p:spPr bwMode="auto">
          <a:xfrm>
            <a:off x="1116013" y="1484313"/>
            <a:ext cx="7777162"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extLst>
      <p:ext uri="{BB962C8B-B14F-4D97-AF65-F5344CB8AC3E}">
        <p14:creationId xmlns:p14="http://schemas.microsoft.com/office/powerpoint/2010/main" val="13033724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949" r:id="rId12"/>
  </p:sldLayoutIdLst>
  <p:txStyles>
    <p:titleStyle>
      <a:lvl1pPr algn="l" rtl="0" eaLnBrk="1" fontAlgn="base" hangingPunct="1">
        <a:spcBef>
          <a:spcPct val="0"/>
        </a:spcBef>
        <a:spcAft>
          <a:spcPct val="0"/>
        </a:spcAft>
        <a:defRPr sz="3600" b="1">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3600" b="1">
          <a:solidFill>
            <a:schemeClr val="bg1"/>
          </a:solidFill>
          <a:latin typeface="Arial" pitchFamily="-111" charset="0"/>
          <a:ea typeface="ＭＳ Ｐゴシック" charset="0"/>
          <a:cs typeface="ＭＳ Ｐゴシック" charset="0"/>
        </a:defRPr>
      </a:lvl2pPr>
      <a:lvl3pPr algn="l" rtl="0" eaLnBrk="1" fontAlgn="base" hangingPunct="1">
        <a:spcBef>
          <a:spcPct val="0"/>
        </a:spcBef>
        <a:spcAft>
          <a:spcPct val="0"/>
        </a:spcAft>
        <a:defRPr sz="3600" b="1">
          <a:solidFill>
            <a:schemeClr val="bg1"/>
          </a:solidFill>
          <a:latin typeface="Arial" pitchFamily="-111" charset="0"/>
          <a:ea typeface="ＭＳ Ｐゴシック" charset="0"/>
          <a:cs typeface="ＭＳ Ｐゴシック" charset="0"/>
        </a:defRPr>
      </a:lvl3pPr>
      <a:lvl4pPr algn="l" rtl="0" eaLnBrk="1" fontAlgn="base" hangingPunct="1">
        <a:spcBef>
          <a:spcPct val="0"/>
        </a:spcBef>
        <a:spcAft>
          <a:spcPct val="0"/>
        </a:spcAft>
        <a:defRPr sz="3600" b="1">
          <a:solidFill>
            <a:schemeClr val="bg1"/>
          </a:solidFill>
          <a:latin typeface="Arial" pitchFamily="-111" charset="0"/>
          <a:ea typeface="ＭＳ Ｐゴシック" charset="0"/>
          <a:cs typeface="ＭＳ Ｐゴシック" charset="0"/>
        </a:defRPr>
      </a:lvl4pPr>
      <a:lvl5pPr algn="l" rtl="0" eaLnBrk="1" fontAlgn="base" hangingPunct="1">
        <a:spcBef>
          <a:spcPct val="0"/>
        </a:spcBef>
        <a:spcAft>
          <a:spcPct val="0"/>
        </a:spcAft>
        <a:defRPr sz="3600" b="1">
          <a:solidFill>
            <a:schemeClr val="bg1"/>
          </a:solidFill>
          <a:latin typeface="Arial" pitchFamily="-111" charset="0"/>
          <a:ea typeface="ＭＳ Ｐゴシック" charset="0"/>
          <a:cs typeface="ＭＳ Ｐゴシック" charset="0"/>
        </a:defRPr>
      </a:lvl5pPr>
      <a:lvl6pPr marL="457200" algn="l" rtl="0" eaLnBrk="1" fontAlgn="base" hangingPunct="1">
        <a:spcBef>
          <a:spcPct val="0"/>
        </a:spcBef>
        <a:spcAft>
          <a:spcPct val="0"/>
        </a:spcAft>
        <a:defRPr sz="3600" b="1">
          <a:solidFill>
            <a:schemeClr val="bg1"/>
          </a:solidFill>
          <a:latin typeface="Arial" pitchFamily="-111" charset="0"/>
        </a:defRPr>
      </a:lvl6pPr>
      <a:lvl7pPr marL="914400" algn="l" rtl="0" eaLnBrk="1" fontAlgn="base" hangingPunct="1">
        <a:spcBef>
          <a:spcPct val="0"/>
        </a:spcBef>
        <a:spcAft>
          <a:spcPct val="0"/>
        </a:spcAft>
        <a:defRPr sz="3600" b="1">
          <a:solidFill>
            <a:schemeClr val="bg1"/>
          </a:solidFill>
          <a:latin typeface="Arial" pitchFamily="-111" charset="0"/>
        </a:defRPr>
      </a:lvl7pPr>
      <a:lvl8pPr marL="1371600" algn="l" rtl="0" eaLnBrk="1" fontAlgn="base" hangingPunct="1">
        <a:spcBef>
          <a:spcPct val="0"/>
        </a:spcBef>
        <a:spcAft>
          <a:spcPct val="0"/>
        </a:spcAft>
        <a:defRPr sz="3600" b="1">
          <a:solidFill>
            <a:schemeClr val="bg1"/>
          </a:solidFill>
          <a:latin typeface="Arial" pitchFamily="-111" charset="0"/>
        </a:defRPr>
      </a:lvl8pPr>
      <a:lvl9pPr marL="1828800" algn="l" rtl="0" eaLnBrk="1" fontAlgn="base" hangingPunct="1">
        <a:spcBef>
          <a:spcPct val="0"/>
        </a:spcBef>
        <a:spcAft>
          <a:spcPct val="0"/>
        </a:spcAft>
        <a:defRPr sz="3600" b="1">
          <a:solidFill>
            <a:schemeClr val="bg1"/>
          </a:solidFill>
          <a:latin typeface="Arial" pitchFamily="-111"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400" b="1">
          <a:solidFill>
            <a:schemeClr val="tx1"/>
          </a:solidFill>
          <a:latin typeface="+mn-lt"/>
          <a:ea typeface="ＭＳ Ｐゴシック" pitchFamily="-111"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D56"/>
            </a:gs>
            <a:gs pos="100000">
              <a:schemeClr val="bg2"/>
            </a:gs>
          </a:gsLst>
          <a:lin ang="5400000" scaled="1"/>
        </a:gra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5FB3A07-CC78-174A-42CE-51AFBC6B183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5DDB0F4B-C0F0-6119-4EFA-409E168CCE0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3252" name="Rectangle 4">
            <a:extLst>
              <a:ext uri="{FF2B5EF4-FFF2-40B4-BE49-F238E27FC236}">
                <a16:creationId xmlns:a16="http://schemas.microsoft.com/office/drawing/2014/main" id="{F3A14197-AA69-65A8-D7B8-B5EBB201007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u="none">
                <a:latin typeface="+mn-lt"/>
              </a:defRPr>
            </a:lvl1pPr>
          </a:lstStyle>
          <a:p>
            <a:pPr>
              <a:defRPr/>
            </a:pPr>
            <a:endParaRPr lang="en-US" dirty="0"/>
          </a:p>
        </p:txBody>
      </p:sp>
      <p:sp>
        <p:nvSpPr>
          <p:cNvPr id="53253" name="Rectangle 5">
            <a:extLst>
              <a:ext uri="{FF2B5EF4-FFF2-40B4-BE49-F238E27FC236}">
                <a16:creationId xmlns:a16="http://schemas.microsoft.com/office/drawing/2014/main" id="{BD3AEBDB-E245-82B4-DAFD-B783EF1EC66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u="none">
                <a:latin typeface="+mn-lt"/>
              </a:defRPr>
            </a:lvl1pPr>
          </a:lstStyle>
          <a:p>
            <a:pPr>
              <a:defRPr/>
            </a:pPr>
            <a:endParaRPr lang="en-US" dirty="0"/>
          </a:p>
        </p:txBody>
      </p:sp>
      <p:sp>
        <p:nvSpPr>
          <p:cNvPr id="53254" name="Rectangle 6">
            <a:extLst>
              <a:ext uri="{FF2B5EF4-FFF2-40B4-BE49-F238E27FC236}">
                <a16:creationId xmlns:a16="http://schemas.microsoft.com/office/drawing/2014/main" id="{DCD99BD8-010D-D710-2743-F44B24BF970F}"/>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u="none">
                <a:latin typeface="Times New Roman" panose="02020603050405020304" pitchFamily="18" charset="0"/>
              </a:defRPr>
            </a:lvl1pPr>
          </a:lstStyle>
          <a:p>
            <a:fld id="{7023CE84-D806-442E-8475-9185BF954481}" type="slidenum">
              <a:rPr lang="en-US" altLang="en-US"/>
              <a:pPr/>
              <a:t>‹#›</a:t>
            </a:fld>
            <a:endParaRPr lang="en-US" altLang="en-US" dirty="0"/>
          </a:p>
        </p:txBody>
      </p:sp>
    </p:spTree>
    <p:extLst>
      <p:ext uri="{BB962C8B-B14F-4D97-AF65-F5344CB8AC3E}">
        <p14:creationId xmlns:p14="http://schemas.microsoft.com/office/powerpoint/2010/main" val="3637863643"/>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994"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16014" y="404813"/>
            <a:ext cx="6840537" cy="508000"/>
          </a:xfrm>
          <a:prstGeom prst="rect">
            <a:avLst/>
          </a:prstGeom>
          <a:noFill/>
          <a:ln w="9525">
            <a:noFill/>
            <a:miter lim="800000"/>
            <a:headEnd/>
            <a:tailEnd/>
          </a:ln>
          <a:effectLst>
            <a:outerShdw blurRad="63500" dist="1796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ru-RU"/>
          </a:p>
        </p:txBody>
      </p:sp>
      <p:sp>
        <p:nvSpPr>
          <p:cNvPr id="1027" name="Rectangle 3"/>
          <p:cNvSpPr>
            <a:spLocks noGrp="1" noChangeArrowheads="1"/>
          </p:cNvSpPr>
          <p:nvPr>
            <p:ph type="body" idx="1"/>
          </p:nvPr>
        </p:nvSpPr>
        <p:spPr bwMode="auto">
          <a:xfrm>
            <a:off x="1116014" y="1484315"/>
            <a:ext cx="7777162" cy="496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extLst>
      <p:ext uri="{BB962C8B-B14F-4D97-AF65-F5344CB8AC3E}">
        <p14:creationId xmlns:p14="http://schemas.microsoft.com/office/powerpoint/2010/main" val="121089655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rtl="0" eaLnBrk="1" fontAlgn="base" hangingPunct="1">
        <a:spcBef>
          <a:spcPct val="0"/>
        </a:spcBef>
        <a:spcAft>
          <a:spcPct val="0"/>
        </a:spcAft>
        <a:defRPr sz="2700" b="1">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2700" b="1">
          <a:solidFill>
            <a:schemeClr val="bg1"/>
          </a:solidFill>
          <a:latin typeface="Arial" pitchFamily="-111" charset="0"/>
          <a:ea typeface="ＭＳ Ｐゴシック" charset="0"/>
          <a:cs typeface="ＭＳ Ｐゴシック" charset="0"/>
        </a:defRPr>
      </a:lvl2pPr>
      <a:lvl3pPr algn="l" rtl="0" eaLnBrk="1" fontAlgn="base" hangingPunct="1">
        <a:spcBef>
          <a:spcPct val="0"/>
        </a:spcBef>
        <a:spcAft>
          <a:spcPct val="0"/>
        </a:spcAft>
        <a:defRPr sz="2700" b="1">
          <a:solidFill>
            <a:schemeClr val="bg1"/>
          </a:solidFill>
          <a:latin typeface="Arial" pitchFamily="-111" charset="0"/>
          <a:ea typeface="ＭＳ Ｐゴシック" charset="0"/>
          <a:cs typeface="ＭＳ Ｐゴシック" charset="0"/>
        </a:defRPr>
      </a:lvl3pPr>
      <a:lvl4pPr algn="l" rtl="0" eaLnBrk="1" fontAlgn="base" hangingPunct="1">
        <a:spcBef>
          <a:spcPct val="0"/>
        </a:spcBef>
        <a:spcAft>
          <a:spcPct val="0"/>
        </a:spcAft>
        <a:defRPr sz="2700" b="1">
          <a:solidFill>
            <a:schemeClr val="bg1"/>
          </a:solidFill>
          <a:latin typeface="Arial" pitchFamily="-111" charset="0"/>
          <a:ea typeface="ＭＳ Ｐゴシック" charset="0"/>
          <a:cs typeface="ＭＳ Ｐゴシック" charset="0"/>
        </a:defRPr>
      </a:lvl4pPr>
      <a:lvl5pPr algn="l" rtl="0" eaLnBrk="1" fontAlgn="base" hangingPunct="1">
        <a:spcBef>
          <a:spcPct val="0"/>
        </a:spcBef>
        <a:spcAft>
          <a:spcPct val="0"/>
        </a:spcAft>
        <a:defRPr sz="2700" b="1">
          <a:solidFill>
            <a:schemeClr val="bg1"/>
          </a:solidFill>
          <a:latin typeface="Arial" pitchFamily="-111" charset="0"/>
          <a:ea typeface="ＭＳ Ｐゴシック" charset="0"/>
          <a:cs typeface="ＭＳ Ｐゴシック" charset="0"/>
        </a:defRPr>
      </a:lvl5pPr>
      <a:lvl6pPr marL="342900" algn="l" rtl="0" eaLnBrk="1" fontAlgn="base" hangingPunct="1">
        <a:spcBef>
          <a:spcPct val="0"/>
        </a:spcBef>
        <a:spcAft>
          <a:spcPct val="0"/>
        </a:spcAft>
        <a:defRPr sz="2700" b="1">
          <a:solidFill>
            <a:schemeClr val="bg1"/>
          </a:solidFill>
          <a:latin typeface="Arial" pitchFamily="-111" charset="0"/>
        </a:defRPr>
      </a:lvl6pPr>
      <a:lvl7pPr marL="685800" algn="l" rtl="0" eaLnBrk="1" fontAlgn="base" hangingPunct="1">
        <a:spcBef>
          <a:spcPct val="0"/>
        </a:spcBef>
        <a:spcAft>
          <a:spcPct val="0"/>
        </a:spcAft>
        <a:defRPr sz="2700" b="1">
          <a:solidFill>
            <a:schemeClr val="bg1"/>
          </a:solidFill>
          <a:latin typeface="Arial" pitchFamily="-111" charset="0"/>
        </a:defRPr>
      </a:lvl7pPr>
      <a:lvl8pPr marL="1028700" algn="l" rtl="0" eaLnBrk="1" fontAlgn="base" hangingPunct="1">
        <a:spcBef>
          <a:spcPct val="0"/>
        </a:spcBef>
        <a:spcAft>
          <a:spcPct val="0"/>
        </a:spcAft>
        <a:defRPr sz="2700" b="1">
          <a:solidFill>
            <a:schemeClr val="bg1"/>
          </a:solidFill>
          <a:latin typeface="Arial" pitchFamily="-111" charset="0"/>
        </a:defRPr>
      </a:lvl8pPr>
      <a:lvl9pPr marL="1371600" algn="l" rtl="0" eaLnBrk="1" fontAlgn="base" hangingPunct="1">
        <a:spcBef>
          <a:spcPct val="0"/>
        </a:spcBef>
        <a:spcAft>
          <a:spcPct val="0"/>
        </a:spcAft>
        <a:defRPr sz="2700" b="1">
          <a:solidFill>
            <a:schemeClr val="bg1"/>
          </a:solidFill>
          <a:latin typeface="Arial" pitchFamily="-111" charset="0"/>
        </a:defRPr>
      </a:lvl9pPr>
    </p:titleStyle>
    <p:bodyStyle>
      <a:lvl1pPr marL="257175" indent="-257175" algn="l" rtl="0" eaLnBrk="1" fontAlgn="base" hangingPunct="1">
        <a:spcBef>
          <a:spcPct val="20000"/>
        </a:spcBef>
        <a:spcAft>
          <a:spcPct val="0"/>
        </a:spcAft>
        <a:buChar char="•"/>
        <a:defRPr sz="2100">
          <a:solidFill>
            <a:schemeClr val="tx1"/>
          </a:solidFill>
          <a:latin typeface="+mn-lt"/>
          <a:ea typeface="ＭＳ Ｐゴシック" charset="0"/>
          <a:cs typeface="ＭＳ Ｐゴシック" charset="0"/>
        </a:defRPr>
      </a:lvl1pPr>
      <a:lvl2pPr marL="557213" indent="-214313" algn="l" rtl="0" eaLnBrk="1" fontAlgn="base" hangingPunct="1">
        <a:spcBef>
          <a:spcPct val="20000"/>
        </a:spcBef>
        <a:spcAft>
          <a:spcPct val="0"/>
        </a:spcAft>
        <a:buChar char="–"/>
        <a:defRPr sz="1800" b="1">
          <a:solidFill>
            <a:schemeClr val="tx1"/>
          </a:solidFill>
          <a:latin typeface="+mn-lt"/>
          <a:ea typeface="ＭＳ Ｐゴシック" pitchFamily="-111" charset="-128"/>
        </a:defRPr>
      </a:lvl2pPr>
      <a:lvl3pPr marL="857250" indent="-171450" algn="l" rtl="0" eaLnBrk="1" fontAlgn="base" hangingPunct="1">
        <a:spcBef>
          <a:spcPct val="20000"/>
        </a:spcBef>
        <a:spcAft>
          <a:spcPct val="0"/>
        </a:spcAft>
        <a:buChar char="•"/>
        <a:defRPr sz="1800">
          <a:solidFill>
            <a:schemeClr val="tx1"/>
          </a:solidFill>
          <a:latin typeface="+mn-lt"/>
          <a:ea typeface="ＭＳ Ｐゴシック" pitchFamily="-111" charset="-128"/>
        </a:defRPr>
      </a:lvl3pPr>
      <a:lvl4pPr marL="1200150" indent="-171450" algn="l" rtl="0" eaLnBrk="1" fontAlgn="base" hangingPunct="1">
        <a:spcBef>
          <a:spcPct val="20000"/>
        </a:spcBef>
        <a:spcAft>
          <a:spcPct val="0"/>
        </a:spcAft>
        <a:buChar char="–"/>
        <a:defRPr sz="1500">
          <a:solidFill>
            <a:schemeClr val="tx1"/>
          </a:solidFill>
          <a:latin typeface="+mn-lt"/>
          <a:ea typeface="ＭＳ Ｐゴシック" pitchFamily="-111" charset="-128"/>
        </a:defRPr>
      </a:lvl4pPr>
      <a:lvl5pPr marL="1543050" indent="-171450" algn="l" rtl="0" eaLnBrk="1" fontAlgn="base" hangingPunct="1">
        <a:spcBef>
          <a:spcPct val="20000"/>
        </a:spcBef>
        <a:spcAft>
          <a:spcPct val="0"/>
        </a:spcAft>
        <a:buChar char="»"/>
        <a:defRPr sz="1500">
          <a:solidFill>
            <a:schemeClr val="tx1"/>
          </a:solidFill>
          <a:latin typeface="+mn-lt"/>
          <a:ea typeface="ＭＳ Ｐゴシック" pitchFamily="-111" charset="-128"/>
        </a:defRPr>
      </a:lvl5pPr>
      <a:lvl6pPr marL="1885950" indent="-171450" algn="l" rtl="0" eaLnBrk="1" fontAlgn="base" hangingPunct="1">
        <a:spcBef>
          <a:spcPct val="20000"/>
        </a:spcBef>
        <a:spcAft>
          <a:spcPct val="0"/>
        </a:spcAft>
        <a:buChar char="»"/>
        <a:defRPr sz="1500">
          <a:solidFill>
            <a:schemeClr val="tx1"/>
          </a:solidFill>
          <a:latin typeface="+mn-lt"/>
          <a:ea typeface="ＭＳ Ｐゴシック" pitchFamily="-111" charset="-128"/>
        </a:defRPr>
      </a:lvl6pPr>
      <a:lvl7pPr marL="2228850" indent="-171450" algn="l" rtl="0" eaLnBrk="1" fontAlgn="base" hangingPunct="1">
        <a:spcBef>
          <a:spcPct val="20000"/>
        </a:spcBef>
        <a:spcAft>
          <a:spcPct val="0"/>
        </a:spcAft>
        <a:buChar char="»"/>
        <a:defRPr sz="1500">
          <a:solidFill>
            <a:schemeClr val="tx1"/>
          </a:solidFill>
          <a:latin typeface="+mn-lt"/>
          <a:ea typeface="ＭＳ Ｐゴシック" pitchFamily="-111" charset="-128"/>
        </a:defRPr>
      </a:lvl7pPr>
      <a:lvl8pPr marL="2571750" indent="-171450" algn="l" rtl="0" eaLnBrk="1" fontAlgn="base" hangingPunct="1">
        <a:spcBef>
          <a:spcPct val="20000"/>
        </a:spcBef>
        <a:spcAft>
          <a:spcPct val="0"/>
        </a:spcAft>
        <a:buChar char="»"/>
        <a:defRPr sz="1500">
          <a:solidFill>
            <a:schemeClr val="tx1"/>
          </a:solidFill>
          <a:latin typeface="+mn-lt"/>
          <a:ea typeface="ＭＳ Ｐゴシック" pitchFamily="-111" charset="-128"/>
        </a:defRPr>
      </a:lvl8pPr>
      <a:lvl9pPr marL="2914650" indent="-171450" algn="l" rtl="0" eaLnBrk="1" fontAlgn="base" hangingPunct="1">
        <a:spcBef>
          <a:spcPct val="20000"/>
        </a:spcBef>
        <a:spcAft>
          <a:spcPct val="0"/>
        </a:spcAft>
        <a:buChar char="»"/>
        <a:defRPr sz="1500">
          <a:solidFill>
            <a:schemeClr val="tx1"/>
          </a:solidFill>
          <a:latin typeface="+mn-lt"/>
          <a:ea typeface="ＭＳ Ｐゴシック" pitchFamily="-111"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16014" y="404813"/>
            <a:ext cx="6840537" cy="508000"/>
          </a:xfrm>
          <a:prstGeom prst="rect">
            <a:avLst/>
          </a:prstGeom>
          <a:noFill/>
          <a:ln w="9525">
            <a:noFill/>
            <a:miter lim="800000"/>
            <a:headEnd/>
            <a:tailEnd/>
          </a:ln>
          <a:effectLst>
            <a:outerShdw blurRad="63500" dist="17961" dir="2700000" algn="ctr" rotWithShape="0">
              <a:schemeClr val="bg2">
                <a:alpha val="74998"/>
              </a:schemeClr>
            </a:outerShdw>
          </a:effectLst>
        </p:spPr>
        <p:txBody>
          <a:bodyPr vert="horz" wrap="square" lIns="91435" tIns="45718" rIns="91435" bIns="45718" numCol="1" anchor="ctr" anchorCtr="0" compatLnSpc="1">
            <a:prstTxWarp prst="textNoShape">
              <a:avLst/>
            </a:prstTxWarp>
          </a:bodyPr>
          <a:lstStyle/>
          <a:p>
            <a:pPr lvl="0"/>
            <a:r>
              <a:rPr lang="en-US"/>
              <a:t>Click to edit Master title style</a:t>
            </a:r>
            <a:endParaRPr lang="ru-RU"/>
          </a:p>
        </p:txBody>
      </p:sp>
      <p:sp>
        <p:nvSpPr>
          <p:cNvPr id="1027" name="Rectangle 3"/>
          <p:cNvSpPr>
            <a:spLocks noGrp="1" noChangeArrowheads="1"/>
          </p:cNvSpPr>
          <p:nvPr>
            <p:ph type="body" idx="1"/>
          </p:nvPr>
        </p:nvSpPr>
        <p:spPr bwMode="auto">
          <a:xfrm>
            <a:off x="1116014" y="1484316"/>
            <a:ext cx="7777162" cy="496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extLst>
      <p:ext uri="{BB962C8B-B14F-4D97-AF65-F5344CB8AC3E}">
        <p14:creationId xmlns:p14="http://schemas.microsoft.com/office/powerpoint/2010/main" val="318893329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rtl="0" eaLnBrk="1" fontAlgn="base" hangingPunct="1">
        <a:spcBef>
          <a:spcPct val="0"/>
        </a:spcBef>
        <a:spcAft>
          <a:spcPct val="0"/>
        </a:spcAft>
        <a:defRPr sz="2700" b="1">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2700" b="1">
          <a:solidFill>
            <a:schemeClr val="bg1"/>
          </a:solidFill>
          <a:latin typeface="Arial" pitchFamily="-111" charset="0"/>
          <a:ea typeface="ＭＳ Ｐゴシック" charset="0"/>
          <a:cs typeface="ＭＳ Ｐゴシック" charset="0"/>
        </a:defRPr>
      </a:lvl2pPr>
      <a:lvl3pPr algn="l" rtl="0" eaLnBrk="1" fontAlgn="base" hangingPunct="1">
        <a:spcBef>
          <a:spcPct val="0"/>
        </a:spcBef>
        <a:spcAft>
          <a:spcPct val="0"/>
        </a:spcAft>
        <a:defRPr sz="2700" b="1">
          <a:solidFill>
            <a:schemeClr val="bg1"/>
          </a:solidFill>
          <a:latin typeface="Arial" pitchFamily="-111" charset="0"/>
          <a:ea typeface="ＭＳ Ｐゴシック" charset="0"/>
          <a:cs typeface="ＭＳ Ｐゴシック" charset="0"/>
        </a:defRPr>
      </a:lvl3pPr>
      <a:lvl4pPr algn="l" rtl="0" eaLnBrk="1" fontAlgn="base" hangingPunct="1">
        <a:spcBef>
          <a:spcPct val="0"/>
        </a:spcBef>
        <a:spcAft>
          <a:spcPct val="0"/>
        </a:spcAft>
        <a:defRPr sz="2700" b="1">
          <a:solidFill>
            <a:schemeClr val="bg1"/>
          </a:solidFill>
          <a:latin typeface="Arial" pitchFamily="-111" charset="0"/>
          <a:ea typeface="ＭＳ Ｐゴシック" charset="0"/>
          <a:cs typeface="ＭＳ Ｐゴシック" charset="0"/>
        </a:defRPr>
      </a:lvl4pPr>
      <a:lvl5pPr algn="l" rtl="0" eaLnBrk="1" fontAlgn="base" hangingPunct="1">
        <a:spcBef>
          <a:spcPct val="0"/>
        </a:spcBef>
        <a:spcAft>
          <a:spcPct val="0"/>
        </a:spcAft>
        <a:defRPr sz="2700" b="1">
          <a:solidFill>
            <a:schemeClr val="bg1"/>
          </a:solidFill>
          <a:latin typeface="Arial" pitchFamily="-111" charset="0"/>
          <a:ea typeface="ＭＳ Ｐゴシック" charset="0"/>
          <a:cs typeface="ＭＳ Ｐゴシック" charset="0"/>
        </a:defRPr>
      </a:lvl5pPr>
      <a:lvl6pPr marL="342883" algn="l" rtl="0" eaLnBrk="1" fontAlgn="base" hangingPunct="1">
        <a:spcBef>
          <a:spcPct val="0"/>
        </a:spcBef>
        <a:spcAft>
          <a:spcPct val="0"/>
        </a:spcAft>
        <a:defRPr sz="2700" b="1">
          <a:solidFill>
            <a:schemeClr val="bg1"/>
          </a:solidFill>
          <a:latin typeface="Arial" pitchFamily="-111" charset="0"/>
        </a:defRPr>
      </a:lvl6pPr>
      <a:lvl7pPr marL="685765" algn="l" rtl="0" eaLnBrk="1" fontAlgn="base" hangingPunct="1">
        <a:spcBef>
          <a:spcPct val="0"/>
        </a:spcBef>
        <a:spcAft>
          <a:spcPct val="0"/>
        </a:spcAft>
        <a:defRPr sz="2700" b="1">
          <a:solidFill>
            <a:schemeClr val="bg1"/>
          </a:solidFill>
          <a:latin typeface="Arial" pitchFamily="-111" charset="0"/>
        </a:defRPr>
      </a:lvl7pPr>
      <a:lvl8pPr marL="1028648" algn="l" rtl="0" eaLnBrk="1" fontAlgn="base" hangingPunct="1">
        <a:spcBef>
          <a:spcPct val="0"/>
        </a:spcBef>
        <a:spcAft>
          <a:spcPct val="0"/>
        </a:spcAft>
        <a:defRPr sz="2700" b="1">
          <a:solidFill>
            <a:schemeClr val="bg1"/>
          </a:solidFill>
          <a:latin typeface="Arial" pitchFamily="-111" charset="0"/>
        </a:defRPr>
      </a:lvl8pPr>
      <a:lvl9pPr marL="1371530" algn="l" rtl="0" eaLnBrk="1" fontAlgn="base" hangingPunct="1">
        <a:spcBef>
          <a:spcPct val="0"/>
        </a:spcBef>
        <a:spcAft>
          <a:spcPct val="0"/>
        </a:spcAft>
        <a:defRPr sz="2700" b="1">
          <a:solidFill>
            <a:schemeClr val="bg1"/>
          </a:solidFill>
          <a:latin typeface="Arial" pitchFamily="-111" charset="0"/>
        </a:defRPr>
      </a:lvl9pPr>
    </p:titleStyle>
    <p:bodyStyle>
      <a:lvl1pPr marL="257162" indent="-257162" algn="l" rtl="0" eaLnBrk="1" fontAlgn="base" hangingPunct="1">
        <a:spcBef>
          <a:spcPct val="20000"/>
        </a:spcBef>
        <a:spcAft>
          <a:spcPct val="0"/>
        </a:spcAft>
        <a:buChar char="•"/>
        <a:defRPr sz="2100">
          <a:solidFill>
            <a:schemeClr val="tx1"/>
          </a:solidFill>
          <a:latin typeface="+mn-lt"/>
          <a:ea typeface="ＭＳ Ｐゴシック" charset="0"/>
          <a:cs typeface="ＭＳ Ｐゴシック" charset="0"/>
        </a:defRPr>
      </a:lvl1pPr>
      <a:lvl2pPr marL="557184" indent="-214302" algn="l" rtl="0" eaLnBrk="1" fontAlgn="base" hangingPunct="1">
        <a:spcBef>
          <a:spcPct val="20000"/>
        </a:spcBef>
        <a:spcAft>
          <a:spcPct val="0"/>
        </a:spcAft>
        <a:buChar char="–"/>
        <a:defRPr sz="1800" b="1">
          <a:solidFill>
            <a:schemeClr val="tx1"/>
          </a:solidFill>
          <a:latin typeface="+mn-lt"/>
          <a:ea typeface="ＭＳ Ｐゴシック" pitchFamily="-111" charset="-128"/>
        </a:defRPr>
      </a:lvl2pPr>
      <a:lvl3pPr marL="857207" indent="-171441" algn="l" rtl="0" eaLnBrk="1" fontAlgn="base" hangingPunct="1">
        <a:spcBef>
          <a:spcPct val="20000"/>
        </a:spcBef>
        <a:spcAft>
          <a:spcPct val="0"/>
        </a:spcAft>
        <a:buChar char="•"/>
        <a:defRPr sz="1800">
          <a:solidFill>
            <a:schemeClr val="tx1"/>
          </a:solidFill>
          <a:latin typeface="+mn-lt"/>
          <a:ea typeface="ＭＳ Ｐゴシック" pitchFamily="-111" charset="-128"/>
        </a:defRPr>
      </a:lvl3pPr>
      <a:lvl4pPr marL="1200089" indent="-171441" algn="l" rtl="0" eaLnBrk="1" fontAlgn="base" hangingPunct="1">
        <a:spcBef>
          <a:spcPct val="20000"/>
        </a:spcBef>
        <a:spcAft>
          <a:spcPct val="0"/>
        </a:spcAft>
        <a:buChar char="–"/>
        <a:defRPr sz="1500">
          <a:solidFill>
            <a:schemeClr val="tx1"/>
          </a:solidFill>
          <a:latin typeface="+mn-lt"/>
          <a:ea typeface="ＭＳ Ｐゴシック" pitchFamily="-111" charset="-128"/>
        </a:defRPr>
      </a:lvl4pPr>
      <a:lvl5pPr marL="1542971" indent="-171441" algn="l" rtl="0" eaLnBrk="1" fontAlgn="base" hangingPunct="1">
        <a:spcBef>
          <a:spcPct val="20000"/>
        </a:spcBef>
        <a:spcAft>
          <a:spcPct val="0"/>
        </a:spcAft>
        <a:buChar char="»"/>
        <a:defRPr sz="1500">
          <a:solidFill>
            <a:schemeClr val="tx1"/>
          </a:solidFill>
          <a:latin typeface="+mn-lt"/>
          <a:ea typeface="ＭＳ Ｐゴシック" pitchFamily="-111" charset="-128"/>
        </a:defRPr>
      </a:lvl5pPr>
      <a:lvl6pPr marL="1885853" indent="-171441" algn="l" rtl="0" eaLnBrk="1" fontAlgn="base" hangingPunct="1">
        <a:spcBef>
          <a:spcPct val="20000"/>
        </a:spcBef>
        <a:spcAft>
          <a:spcPct val="0"/>
        </a:spcAft>
        <a:buChar char="»"/>
        <a:defRPr sz="1500">
          <a:solidFill>
            <a:schemeClr val="tx1"/>
          </a:solidFill>
          <a:latin typeface="+mn-lt"/>
          <a:ea typeface="ＭＳ Ｐゴシック" pitchFamily="-111" charset="-128"/>
        </a:defRPr>
      </a:lvl6pPr>
      <a:lvl7pPr marL="2228736" indent="-171441" algn="l" rtl="0" eaLnBrk="1" fontAlgn="base" hangingPunct="1">
        <a:spcBef>
          <a:spcPct val="20000"/>
        </a:spcBef>
        <a:spcAft>
          <a:spcPct val="0"/>
        </a:spcAft>
        <a:buChar char="»"/>
        <a:defRPr sz="1500">
          <a:solidFill>
            <a:schemeClr val="tx1"/>
          </a:solidFill>
          <a:latin typeface="+mn-lt"/>
          <a:ea typeface="ＭＳ Ｐゴシック" pitchFamily="-111" charset="-128"/>
        </a:defRPr>
      </a:lvl7pPr>
      <a:lvl8pPr marL="2571619" indent="-171441" algn="l" rtl="0" eaLnBrk="1" fontAlgn="base" hangingPunct="1">
        <a:spcBef>
          <a:spcPct val="20000"/>
        </a:spcBef>
        <a:spcAft>
          <a:spcPct val="0"/>
        </a:spcAft>
        <a:buChar char="»"/>
        <a:defRPr sz="1500">
          <a:solidFill>
            <a:schemeClr val="tx1"/>
          </a:solidFill>
          <a:latin typeface="+mn-lt"/>
          <a:ea typeface="ＭＳ Ｐゴシック" pitchFamily="-111" charset="-128"/>
        </a:defRPr>
      </a:lvl8pPr>
      <a:lvl9pPr marL="2914501" indent="-171441" algn="l" rtl="0" eaLnBrk="1" fontAlgn="base" hangingPunct="1">
        <a:spcBef>
          <a:spcPct val="20000"/>
        </a:spcBef>
        <a:spcAft>
          <a:spcPct val="0"/>
        </a:spcAft>
        <a:buChar char="»"/>
        <a:defRPr sz="1500">
          <a:solidFill>
            <a:schemeClr val="tx1"/>
          </a:solidFill>
          <a:latin typeface="+mn-lt"/>
          <a:ea typeface="ＭＳ Ｐゴシック" pitchFamily="-111" charset="-128"/>
        </a:defRPr>
      </a:lvl9pPr>
    </p:bodyStyle>
    <p:otherStyle>
      <a:defPPr>
        <a:defRPr lang="en-US"/>
      </a:defPPr>
      <a:lvl1pPr marL="0" algn="l" defTabSz="342883" rtl="0" eaLnBrk="1" latinLnBrk="0" hangingPunct="1">
        <a:defRPr sz="1350" kern="1200">
          <a:solidFill>
            <a:schemeClr val="tx1"/>
          </a:solidFill>
          <a:latin typeface="+mn-lt"/>
          <a:ea typeface="+mn-ea"/>
          <a:cs typeface="+mn-cs"/>
        </a:defRPr>
      </a:lvl1pPr>
      <a:lvl2pPr marL="342883" algn="l" defTabSz="342883" rtl="0" eaLnBrk="1" latinLnBrk="0" hangingPunct="1">
        <a:defRPr sz="1350" kern="1200">
          <a:solidFill>
            <a:schemeClr val="tx1"/>
          </a:solidFill>
          <a:latin typeface="+mn-lt"/>
          <a:ea typeface="+mn-ea"/>
          <a:cs typeface="+mn-cs"/>
        </a:defRPr>
      </a:lvl2pPr>
      <a:lvl3pPr marL="685765" algn="l" defTabSz="342883" rtl="0" eaLnBrk="1" latinLnBrk="0" hangingPunct="1">
        <a:defRPr sz="1350" kern="1200">
          <a:solidFill>
            <a:schemeClr val="tx1"/>
          </a:solidFill>
          <a:latin typeface="+mn-lt"/>
          <a:ea typeface="+mn-ea"/>
          <a:cs typeface="+mn-cs"/>
        </a:defRPr>
      </a:lvl3pPr>
      <a:lvl4pPr marL="1028648" algn="l" defTabSz="342883" rtl="0" eaLnBrk="1" latinLnBrk="0" hangingPunct="1">
        <a:defRPr sz="1350" kern="1200">
          <a:solidFill>
            <a:schemeClr val="tx1"/>
          </a:solidFill>
          <a:latin typeface="+mn-lt"/>
          <a:ea typeface="+mn-ea"/>
          <a:cs typeface="+mn-cs"/>
        </a:defRPr>
      </a:lvl4pPr>
      <a:lvl5pPr marL="1371530" algn="l" defTabSz="342883" rtl="0" eaLnBrk="1" latinLnBrk="0" hangingPunct="1">
        <a:defRPr sz="1350" kern="1200">
          <a:solidFill>
            <a:schemeClr val="tx1"/>
          </a:solidFill>
          <a:latin typeface="+mn-lt"/>
          <a:ea typeface="+mn-ea"/>
          <a:cs typeface="+mn-cs"/>
        </a:defRPr>
      </a:lvl5pPr>
      <a:lvl6pPr marL="1714412" algn="l" defTabSz="342883" rtl="0" eaLnBrk="1" latinLnBrk="0" hangingPunct="1">
        <a:defRPr sz="1350" kern="1200">
          <a:solidFill>
            <a:schemeClr val="tx1"/>
          </a:solidFill>
          <a:latin typeface="+mn-lt"/>
          <a:ea typeface="+mn-ea"/>
          <a:cs typeface="+mn-cs"/>
        </a:defRPr>
      </a:lvl6pPr>
      <a:lvl7pPr marL="2057295" algn="l" defTabSz="342883" rtl="0" eaLnBrk="1" latinLnBrk="0" hangingPunct="1">
        <a:defRPr sz="1350" kern="1200">
          <a:solidFill>
            <a:schemeClr val="tx1"/>
          </a:solidFill>
          <a:latin typeface="+mn-lt"/>
          <a:ea typeface="+mn-ea"/>
          <a:cs typeface="+mn-cs"/>
        </a:defRPr>
      </a:lvl7pPr>
      <a:lvl8pPr marL="2400177" algn="l" defTabSz="342883" rtl="0" eaLnBrk="1" latinLnBrk="0" hangingPunct="1">
        <a:defRPr sz="1350" kern="1200">
          <a:solidFill>
            <a:schemeClr val="tx1"/>
          </a:solidFill>
          <a:latin typeface="+mn-lt"/>
          <a:ea typeface="+mn-ea"/>
          <a:cs typeface="+mn-cs"/>
        </a:defRPr>
      </a:lvl8pPr>
      <a:lvl9pPr marL="2743060" algn="l" defTabSz="342883"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87451" y="1192213"/>
            <a:ext cx="684053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187451" y="1700214"/>
            <a:ext cx="7777163"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148105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Lst>
  <p:txStyles>
    <p:titleStyle>
      <a:lvl1pPr algn="l" rtl="0" eaLnBrk="1" fontAlgn="base" hangingPunct="1">
        <a:spcBef>
          <a:spcPct val="0"/>
        </a:spcBef>
        <a:spcAft>
          <a:spcPct val="0"/>
        </a:spcAft>
        <a:defRPr sz="2700" b="1">
          <a:solidFill>
            <a:schemeClr val="bg2"/>
          </a:solidFill>
          <a:latin typeface="+mj-lt"/>
          <a:ea typeface="ＭＳ Ｐゴシック" charset="0"/>
          <a:cs typeface="ＭＳ Ｐゴシック" charset="0"/>
        </a:defRPr>
      </a:lvl1pPr>
      <a:lvl2pPr algn="l" rtl="0" eaLnBrk="1" fontAlgn="base" hangingPunct="1">
        <a:spcBef>
          <a:spcPct val="0"/>
        </a:spcBef>
        <a:spcAft>
          <a:spcPct val="0"/>
        </a:spcAft>
        <a:defRPr sz="2700" b="1">
          <a:solidFill>
            <a:schemeClr val="bg2"/>
          </a:solidFill>
          <a:latin typeface="Arial" pitchFamily="-111" charset="0"/>
          <a:ea typeface="ＭＳ Ｐゴシック" charset="0"/>
          <a:cs typeface="ＭＳ Ｐゴシック" charset="0"/>
        </a:defRPr>
      </a:lvl2pPr>
      <a:lvl3pPr algn="l" rtl="0" eaLnBrk="1" fontAlgn="base" hangingPunct="1">
        <a:spcBef>
          <a:spcPct val="0"/>
        </a:spcBef>
        <a:spcAft>
          <a:spcPct val="0"/>
        </a:spcAft>
        <a:defRPr sz="2700" b="1">
          <a:solidFill>
            <a:schemeClr val="bg2"/>
          </a:solidFill>
          <a:latin typeface="Arial" pitchFamily="-111" charset="0"/>
          <a:ea typeface="ＭＳ Ｐゴシック" charset="0"/>
          <a:cs typeface="ＭＳ Ｐゴシック" charset="0"/>
        </a:defRPr>
      </a:lvl3pPr>
      <a:lvl4pPr algn="l" rtl="0" eaLnBrk="1" fontAlgn="base" hangingPunct="1">
        <a:spcBef>
          <a:spcPct val="0"/>
        </a:spcBef>
        <a:spcAft>
          <a:spcPct val="0"/>
        </a:spcAft>
        <a:defRPr sz="2700" b="1">
          <a:solidFill>
            <a:schemeClr val="bg2"/>
          </a:solidFill>
          <a:latin typeface="Arial" pitchFamily="-111" charset="0"/>
          <a:ea typeface="ＭＳ Ｐゴシック" charset="0"/>
          <a:cs typeface="ＭＳ Ｐゴシック" charset="0"/>
        </a:defRPr>
      </a:lvl4pPr>
      <a:lvl5pPr algn="l" rtl="0" eaLnBrk="1" fontAlgn="base" hangingPunct="1">
        <a:spcBef>
          <a:spcPct val="0"/>
        </a:spcBef>
        <a:spcAft>
          <a:spcPct val="0"/>
        </a:spcAft>
        <a:defRPr sz="2700" b="1">
          <a:solidFill>
            <a:schemeClr val="bg2"/>
          </a:solidFill>
          <a:latin typeface="Arial" pitchFamily="-111" charset="0"/>
          <a:ea typeface="ＭＳ Ｐゴシック" charset="0"/>
          <a:cs typeface="ＭＳ Ｐゴシック" charset="0"/>
        </a:defRPr>
      </a:lvl5pPr>
      <a:lvl6pPr marL="342900" algn="l" rtl="0" eaLnBrk="1" fontAlgn="base" hangingPunct="1">
        <a:spcBef>
          <a:spcPct val="0"/>
        </a:spcBef>
        <a:spcAft>
          <a:spcPct val="0"/>
        </a:spcAft>
        <a:defRPr sz="2700" b="1">
          <a:solidFill>
            <a:schemeClr val="bg2"/>
          </a:solidFill>
          <a:latin typeface="Arial" pitchFamily="-111" charset="0"/>
        </a:defRPr>
      </a:lvl6pPr>
      <a:lvl7pPr marL="685800" algn="l" rtl="0" eaLnBrk="1" fontAlgn="base" hangingPunct="1">
        <a:spcBef>
          <a:spcPct val="0"/>
        </a:spcBef>
        <a:spcAft>
          <a:spcPct val="0"/>
        </a:spcAft>
        <a:defRPr sz="2700" b="1">
          <a:solidFill>
            <a:schemeClr val="bg2"/>
          </a:solidFill>
          <a:latin typeface="Arial" pitchFamily="-111" charset="0"/>
        </a:defRPr>
      </a:lvl7pPr>
      <a:lvl8pPr marL="1028700" algn="l" rtl="0" eaLnBrk="1" fontAlgn="base" hangingPunct="1">
        <a:spcBef>
          <a:spcPct val="0"/>
        </a:spcBef>
        <a:spcAft>
          <a:spcPct val="0"/>
        </a:spcAft>
        <a:defRPr sz="2700" b="1">
          <a:solidFill>
            <a:schemeClr val="bg2"/>
          </a:solidFill>
          <a:latin typeface="Arial" pitchFamily="-111" charset="0"/>
        </a:defRPr>
      </a:lvl8pPr>
      <a:lvl9pPr marL="1371600" algn="l" rtl="0" eaLnBrk="1" fontAlgn="base" hangingPunct="1">
        <a:spcBef>
          <a:spcPct val="0"/>
        </a:spcBef>
        <a:spcAft>
          <a:spcPct val="0"/>
        </a:spcAft>
        <a:defRPr sz="2700" b="1">
          <a:solidFill>
            <a:schemeClr val="bg2"/>
          </a:solidFill>
          <a:latin typeface="Arial" pitchFamily="-111" charset="0"/>
        </a:defRPr>
      </a:lvl9pPr>
    </p:titleStyle>
    <p:bodyStyle>
      <a:lvl1pPr marL="257175" indent="-257175" algn="l" rtl="0" eaLnBrk="1" fontAlgn="base" hangingPunct="1">
        <a:spcBef>
          <a:spcPct val="20000"/>
        </a:spcBef>
        <a:spcAft>
          <a:spcPct val="0"/>
        </a:spcAft>
        <a:buChar char="•"/>
        <a:defRPr sz="2100">
          <a:solidFill>
            <a:schemeClr val="tx1"/>
          </a:solidFill>
          <a:latin typeface="+mn-lt"/>
          <a:ea typeface="ＭＳ Ｐゴシック" charset="0"/>
          <a:cs typeface="ＭＳ Ｐゴシック" charset="0"/>
        </a:defRPr>
      </a:lvl1pPr>
      <a:lvl2pPr marL="557213" indent="-214313" algn="l" rtl="0" eaLnBrk="1" fontAlgn="base" hangingPunct="1">
        <a:spcBef>
          <a:spcPct val="20000"/>
        </a:spcBef>
        <a:spcAft>
          <a:spcPct val="0"/>
        </a:spcAft>
        <a:buChar char="–"/>
        <a:defRPr sz="1800" b="1">
          <a:solidFill>
            <a:schemeClr val="tx1"/>
          </a:solidFill>
          <a:latin typeface="+mn-lt"/>
          <a:ea typeface="ＭＳ Ｐゴシック" pitchFamily="-111" charset="-128"/>
        </a:defRPr>
      </a:lvl2pPr>
      <a:lvl3pPr marL="857250" indent="-171450" algn="l" rtl="0" eaLnBrk="1" fontAlgn="base" hangingPunct="1">
        <a:spcBef>
          <a:spcPct val="20000"/>
        </a:spcBef>
        <a:spcAft>
          <a:spcPct val="0"/>
        </a:spcAft>
        <a:buChar char="•"/>
        <a:defRPr sz="1800">
          <a:solidFill>
            <a:schemeClr val="tx1"/>
          </a:solidFill>
          <a:latin typeface="+mn-lt"/>
          <a:ea typeface="ＭＳ Ｐゴシック" pitchFamily="-111" charset="-128"/>
        </a:defRPr>
      </a:lvl3pPr>
      <a:lvl4pPr marL="1200150" indent="-171450" algn="l" rtl="0" eaLnBrk="1" fontAlgn="base" hangingPunct="1">
        <a:spcBef>
          <a:spcPct val="20000"/>
        </a:spcBef>
        <a:spcAft>
          <a:spcPct val="0"/>
        </a:spcAft>
        <a:buChar char="–"/>
        <a:defRPr sz="1500">
          <a:solidFill>
            <a:schemeClr val="tx1"/>
          </a:solidFill>
          <a:latin typeface="+mn-lt"/>
          <a:ea typeface="ＭＳ Ｐゴシック" pitchFamily="-111" charset="-128"/>
        </a:defRPr>
      </a:lvl4pPr>
      <a:lvl5pPr marL="1543050" indent="-171450" algn="l" rtl="0" eaLnBrk="1" fontAlgn="base" hangingPunct="1">
        <a:spcBef>
          <a:spcPct val="20000"/>
        </a:spcBef>
        <a:spcAft>
          <a:spcPct val="0"/>
        </a:spcAft>
        <a:buChar char="»"/>
        <a:defRPr sz="1500">
          <a:solidFill>
            <a:schemeClr val="tx1"/>
          </a:solidFill>
          <a:latin typeface="+mn-lt"/>
          <a:ea typeface="ＭＳ Ｐゴシック" pitchFamily="-111" charset="-128"/>
        </a:defRPr>
      </a:lvl5pPr>
      <a:lvl6pPr marL="1885950" indent="-171450" algn="l" rtl="0" eaLnBrk="1" fontAlgn="base" hangingPunct="1">
        <a:spcBef>
          <a:spcPct val="20000"/>
        </a:spcBef>
        <a:spcAft>
          <a:spcPct val="0"/>
        </a:spcAft>
        <a:buChar char="»"/>
        <a:defRPr sz="1500">
          <a:solidFill>
            <a:schemeClr val="tx1"/>
          </a:solidFill>
          <a:latin typeface="+mn-lt"/>
          <a:ea typeface="ＭＳ Ｐゴシック" pitchFamily="-111" charset="-128"/>
        </a:defRPr>
      </a:lvl6pPr>
      <a:lvl7pPr marL="2228850" indent="-171450" algn="l" rtl="0" eaLnBrk="1" fontAlgn="base" hangingPunct="1">
        <a:spcBef>
          <a:spcPct val="20000"/>
        </a:spcBef>
        <a:spcAft>
          <a:spcPct val="0"/>
        </a:spcAft>
        <a:buChar char="»"/>
        <a:defRPr sz="1500">
          <a:solidFill>
            <a:schemeClr val="tx1"/>
          </a:solidFill>
          <a:latin typeface="+mn-lt"/>
          <a:ea typeface="ＭＳ Ｐゴシック" pitchFamily="-111" charset="-128"/>
        </a:defRPr>
      </a:lvl7pPr>
      <a:lvl8pPr marL="2571750" indent="-171450" algn="l" rtl="0" eaLnBrk="1" fontAlgn="base" hangingPunct="1">
        <a:spcBef>
          <a:spcPct val="20000"/>
        </a:spcBef>
        <a:spcAft>
          <a:spcPct val="0"/>
        </a:spcAft>
        <a:buChar char="»"/>
        <a:defRPr sz="1500">
          <a:solidFill>
            <a:schemeClr val="tx1"/>
          </a:solidFill>
          <a:latin typeface="+mn-lt"/>
          <a:ea typeface="ＭＳ Ｐゴシック" pitchFamily="-111" charset="-128"/>
        </a:defRPr>
      </a:lvl8pPr>
      <a:lvl9pPr marL="2914650" indent="-171450" algn="l" rtl="0" eaLnBrk="1" fontAlgn="base" hangingPunct="1">
        <a:spcBef>
          <a:spcPct val="20000"/>
        </a:spcBef>
        <a:spcAft>
          <a:spcPct val="0"/>
        </a:spcAft>
        <a:buChar char="»"/>
        <a:defRPr sz="1500">
          <a:solidFill>
            <a:schemeClr val="tx1"/>
          </a:solidFill>
          <a:latin typeface="+mn-lt"/>
          <a:ea typeface="ＭＳ Ｐゴシック" pitchFamily="-111"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16014" y="404813"/>
            <a:ext cx="6840537" cy="508000"/>
          </a:xfrm>
          <a:prstGeom prst="rect">
            <a:avLst/>
          </a:prstGeom>
          <a:noFill/>
          <a:ln w="9525">
            <a:noFill/>
            <a:miter lim="800000"/>
            <a:headEnd/>
            <a:tailEnd/>
          </a:ln>
          <a:effectLst>
            <a:outerShdw blurRad="63500" dist="1796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ru-RU"/>
          </a:p>
        </p:txBody>
      </p:sp>
      <p:sp>
        <p:nvSpPr>
          <p:cNvPr id="1027" name="Rectangle 3"/>
          <p:cNvSpPr>
            <a:spLocks noGrp="1" noChangeArrowheads="1"/>
          </p:cNvSpPr>
          <p:nvPr>
            <p:ph type="body" idx="1"/>
          </p:nvPr>
        </p:nvSpPr>
        <p:spPr bwMode="auto">
          <a:xfrm>
            <a:off x="1116014" y="1484315"/>
            <a:ext cx="7777162" cy="4968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extLst>
      <p:ext uri="{BB962C8B-B14F-4D97-AF65-F5344CB8AC3E}">
        <p14:creationId xmlns:p14="http://schemas.microsoft.com/office/powerpoint/2010/main" val="74479097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rtl="0" eaLnBrk="1" fontAlgn="base" hangingPunct="1">
        <a:spcBef>
          <a:spcPct val="0"/>
        </a:spcBef>
        <a:spcAft>
          <a:spcPct val="0"/>
        </a:spcAft>
        <a:defRPr sz="2700" b="1">
          <a:solidFill>
            <a:schemeClr val="bg1"/>
          </a:solidFill>
          <a:latin typeface="+mj-lt"/>
          <a:ea typeface="ＭＳ Ｐゴシック" charset="-128"/>
          <a:cs typeface="ＭＳ Ｐゴシック" charset="-128"/>
        </a:defRPr>
      </a:lvl1pPr>
      <a:lvl2pPr algn="l" rtl="0" eaLnBrk="1" fontAlgn="base" hangingPunct="1">
        <a:spcBef>
          <a:spcPct val="0"/>
        </a:spcBef>
        <a:spcAft>
          <a:spcPct val="0"/>
        </a:spcAft>
        <a:defRPr sz="2700" b="1">
          <a:solidFill>
            <a:schemeClr val="bg1"/>
          </a:solidFill>
          <a:latin typeface="Arial" pitchFamily="-111" charset="0"/>
          <a:ea typeface="ＭＳ Ｐゴシック" charset="-128"/>
          <a:cs typeface="ＭＳ Ｐゴシック" charset="-128"/>
        </a:defRPr>
      </a:lvl2pPr>
      <a:lvl3pPr algn="l" rtl="0" eaLnBrk="1" fontAlgn="base" hangingPunct="1">
        <a:spcBef>
          <a:spcPct val="0"/>
        </a:spcBef>
        <a:spcAft>
          <a:spcPct val="0"/>
        </a:spcAft>
        <a:defRPr sz="2700" b="1">
          <a:solidFill>
            <a:schemeClr val="bg1"/>
          </a:solidFill>
          <a:latin typeface="Arial" pitchFamily="-111" charset="0"/>
          <a:ea typeface="ＭＳ Ｐゴシック" charset="-128"/>
          <a:cs typeface="ＭＳ Ｐゴシック" charset="-128"/>
        </a:defRPr>
      </a:lvl3pPr>
      <a:lvl4pPr algn="l" rtl="0" eaLnBrk="1" fontAlgn="base" hangingPunct="1">
        <a:spcBef>
          <a:spcPct val="0"/>
        </a:spcBef>
        <a:spcAft>
          <a:spcPct val="0"/>
        </a:spcAft>
        <a:defRPr sz="2700" b="1">
          <a:solidFill>
            <a:schemeClr val="bg1"/>
          </a:solidFill>
          <a:latin typeface="Arial" pitchFamily="-111" charset="0"/>
          <a:ea typeface="ＭＳ Ｐゴシック" charset="-128"/>
          <a:cs typeface="ＭＳ Ｐゴシック" charset="-128"/>
        </a:defRPr>
      </a:lvl4pPr>
      <a:lvl5pPr algn="l" rtl="0" eaLnBrk="1" fontAlgn="base" hangingPunct="1">
        <a:spcBef>
          <a:spcPct val="0"/>
        </a:spcBef>
        <a:spcAft>
          <a:spcPct val="0"/>
        </a:spcAft>
        <a:defRPr sz="2700" b="1">
          <a:solidFill>
            <a:schemeClr val="bg1"/>
          </a:solidFill>
          <a:latin typeface="Arial" pitchFamily="-111" charset="0"/>
          <a:ea typeface="ＭＳ Ｐゴシック" charset="-128"/>
          <a:cs typeface="ＭＳ Ｐゴシック" charset="-128"/>
        </a:defRPr>
      </a:lvl5pPr>
      <a:lvl6pPr marL="342900" algn="l" rtl="0" eaLnBrk="1" fontAlgn="base" hangingPunct="1">
        <a:spcBef>
          <a:spcPct val="0"/>
        </a:spcBef>
        <a:spcAft>
          <a:spcPct val="0"/>
        </a:spcAft>
        <a:defRPr sz="2700" b="1">
          <a:solidFill>
            <a:schemeClr val="bg1"/>
          </a:solidFill>
          <a:latin typeface="Arial" pitchFamily="-111" charset="0"/>
        </a:defRPr>
      </a:lvl6pPr>
      <a:lvl7pPr marL="685800" algn="l" rtl="0" eaLnBrk="1" fontAlgn="base" hangingPunct="1">
        <a:spcBef>
          <a:spcPct val="0"/>
        </a:spcBef>
        <a:spcAft>
          <a:spcPct val="0"/>
        </a:spcAft>
        <a:defRPr sz="2700" b="1">
          <a:solidFill>
            <a:schemeClr val="bg1"/>
          </a:solidFill>
          <a:latin typeface="Arial" pitchFamily="-111" charset="0"/>
        </a:defRPr>
      </a:lvl7pPr>
      <a:lvl8pPr marL="1028700" algn="l" rtl="0" eaLnBrk="1" fontAlgn="base" hangingPunct="1">
        <a:spcBef>
          <a:spcPct val="0"/>
        </a:spcBef>
        <a:spcAft>
          <a:spcPct val="0"/>
        </a:spcAft>
        <a:defRPr sz="2700" b="1">
          <a:solidFill>
            <a:schemeClr val="bg1"/>
          </a:solidFill>
          <a:latin typeface="Arial" pitchFamily="-111" charset="0"/>
        </a:defRPr>
      </a:lvl8pPr>
      <a:lvl9pPr marL="1371600" algn="l" rtl="0" eaLnBrk="1" fontAlgn="base" hangingPunct="1">
        <a:spcBef>
          <a:spcPct val="0"/>
        </a:spcBef>
        <a:spcAft>
          <a:spcPct val="0"/>
        </a:spcAft>
        <a:defRPr sz="2700" b="1">
          <a:solidFill>
            <a:schemeClr val="bg1"/>
          </a:solidFill>
          <a:latin typeface="Arial" pitchFamily="-111" charset="0"/>
        </a:defRPr>
      </a:lvl9pPr>
    </p:titleStyle>
    <p:bodyStyle>
      <a:lvl1pPr marL="257175" indent="-257175" algn="l" rtl="0" eaLnBrk="1" fontAlgn="base" hangingPunct="1">
        <a:spcBef>
          <a:spcPct val="20000"/>
        </a:spcBef>
        <a:spcAft>
          <a:spcPct val="0"/>
        </a:spcAft>
        <a:buChar char="•"/>
        <a:defRPr sz="2100">
          <a:solidFill>
            <a:schemeClr val="tx1"/>
          </a:solidFill>
          <a:latin typeface="+mn-lt"/>
          <a:ea typeface="ＭＳ Ｐゴシック" charset="-128"/>
          <a:cs typeface="ＭＳ Ｐゴシック" charset="-128"/>
        </a:defRPr>
      </a:lvl1pPr>
      <a:lvl2pPr marL="557213" indent="-214313" algn="l" rtl="0" eaLnBrk="1" fontAlgn="base" hangingPunct="1">
        <a:spcBef>
          <a:spcPct val="20000"/>
        </a:spcBef>
        <a:spcAft>
          <a:spcPct val="0"/>
        </a:spcAft>
        <a:buChar char="–"/>
        <a:defRPr sz="1800" b="1">
          <a:solidFill>
            <a:schemeClr val="tx1"/>
          </a:solidFill>
          <a:latin typeface="+mn-lt"/>
          <a:ea typeface="ＭＳ Ｐゴシック" pitchFamily="-111" charset="-128"/>
        </a:defRPr>
      </a:lvl2pPr>
      <a:lvl3pPr marL="857250" indent="-171450" algn="l" rtl="0" eaLnBrk="1" fontAlgn="base" hangingPunct="1">
        <a:spcBef>
          <a:spcPct val="20000"/>
        </a:spcBef>
        <a:spcAft>
          <a:spcPct val="0"/>
        </a:spcAft>
        <a:buChar char="•"/>
        <a:defRPr sz="1800">
          <a:solidFill>
            <a:schemeClr val="tx1"/>
          </a:solidFill>
          <a:latin typeface="+mn-lt"/>
          <a:ea typeface="ＭＳ Ｐゴシック" pitchFamily="-111" charset="-128"/>
        </a:defRPr>
      </a:lvl3pPr>
      <a:lvl4pPr marL="1200150" indent="-171450" algn="l" rtl="0" eaLnBrk="1" fontAlgn="base" hangingPunct="1">
        <a:spcBef>
          <a:spcPct val="20000"/>
        </a:spcBef>
        <a:spcAft>
          <a:spcPct val="0"/>
        </a:spcAft>
        <a:buChar char="–"/>
        <a:defRPr sz="1500">
          <a:solidFill>
            <a:schemeClr val="tx1"/>
          </a:solidFill>
          <a:latin typeface="+mn-lt"/>
          <a:ea typeface="ＭＳ Ｐゴシック" pitchFamily="-111" charset="-128"/>
        </a:defRPr>
      </a:lvl4pPr>
      <a:lvl5pPr marL="1543050" indent="-171450" algn="l" rtl="0" eaLnBrk="1" fontAlgn="base" hangingPunct="1">
        <a:spcBef>
          <a:spcPct val="20000"/>
        </a:spcBef>
        <a:spcAft>
          <a:spcPct val="0"/>
        </a:spcAft>
        <a:buChar char="»"/>
        <a:defRPr sz="1500">
          <a:solidFill>
            <a:schemeClr val="tx1"/>
          </a:solidFill>
          <a:latin typeface="+mn-lt"/>
          <a:ea typeface="ＭＳ Ｐゴシック" pitchFamily="-111" charset="-128"/>
        </a:defRPr>
      </a:lvl5pPr>
      <a:lvl6pPr marL="1885950" indent="-171450" algn="l" rtl="0" eaLnBrk="1" fontAlgn="base" hangingPunct="1">
        <a:spcBef>
          <a:spcPct val="20000"/>
        </a:spcBef>
        <a:spcAft>
          <a:spcPct val="0"/>
        </a:spcAft>
        <a:buChar char="»"/>
        <a:defRPr sz="1500">
          <a:solidFill>
            <a:schemeClr val="tx1"/>
          </a:solidFill>
          <a:latin typeface="+mn-lt"/>
          <a:ea typeface="ＭＳ Ｐゴシック" pitchFamily="-111" charset="-128"/>
        </a:defRPr>
      </a:lvl6pPr>
      <a:lvl7pPr marL="2228850" indent="-171450" algn="l" rtl="0" eaLnBrk="1" fontAlgn="base" hangingPunct="1">
        <a:spcBef>
          <a:spcPct val="20000"/>
        </a:spcBef>
        <a:spcAft>
          <a:spcPct val="0"/>
        </a:spcAft>
        <a:buChar char="»"/>
        <a:defRPr sz="1500">
          <a:solidFill>
            <a:schemeClr val="tx1"/>
          </a:solidFill>
          <a:latin typeface="+mn-lt"/>
          <a:ea typeface="ＭＳ Ｐゴシック" pitchFamily="-111" charset="-128"/>
        </a:defRPr>
      </a:lvl7pPr>
      <a:lvl8pPr marL="2571750" indent="-171450" algn="l" rtl="0" eaLnBrk="1" fontAlgn="base" hangingPunct="1">
        <a:spcBef>
          <a:spcPct val="20000"/>
        </a:spcBef>
        <a:spcAft>
          <a:spcPct val="0"/>
        </a:spcAft>
        <a:buChar char="»"/>
        <a:defRPr sz="1500">
          <a:solidFill>
            <a:schemeClr val="tx1"/>
          </a:solidFill>
          <a:latin typeface="+mn-lt"/>
          <a:ea typeface="ＭＳ Ｐゴシック" pitchFamily="-111" charset="-128"/>
        </a:defRPr>
      </a:lvl8pPr>
      <a:lvl9pPr marL="2914650" indent="-171450" algn="l" rtl="0" eaLnBrk="1" fontAlgn="base" hangingPunct="1">
        <a:spcBef>
          <a:spcPct val="20000"/>
        </a:spcBef>
        <a:spcAft>
          <a:spcPct val="0"/>
        </a:spcAft>
        <a:buChar char="»"/>
        <a:defRPr sz="1500">
          <a:solidFill>
            <a:schemeClr val="tx1"/>
          </a:solidFill>
          <a:latin typeface="+mn-lt"/>
          <a:ea typeface="ＭＳ Ｐゴシック" pitchFamily="-111"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7933B076-CCC7-4F44-B30E-66E1F3F08BE8}" type="datetimeFigureOut">
              <a:rPr lang="en-US" smtClean="0">
                <a:solidFill>
                  <a:prstClr val="black">
                    <a:tint val="75000"/>
                  </a:prstClr>
                </a:solidFill>
              </a:rPr>
              <a:pPr defTabSz="457200"/>
              <a:t>12/1/2024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AAA3CD69-32E8-FD41-8F48-995338B259CE}"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22813678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 name="Rectangle 9"/>
          <p:cNvSpPr>
            <a:spLocks noChangeArrowheads="1"/>
          </p:cNvSpPr>
          <p:nvPr/>
        </p:nvSpPr>
        <p:spPr bwMode="invGray">
          <a:xfrm>
            <a:off x="0" y="1436688"/>
            <a:ext cx="9144000" cy="44450"/>
          </a:xfrm>
          <a:prstGeom prst="rect">
            <a:avLst/>
          </a:prstGeom>
          <a:solidFill>
            <a:srgbClr val="FFFFFF"/>
          </a:solidFill>
          <a:ln>
            <a:noFill/>
          </a:ln>
          <a:effectLst>
            <a:outerShdw blurRad="31750" dist="10160" dir="5400000" algn="tl" rotWithShape="0">
              <a:srgbClr val="808080">
                <a:alpha val="59999"/>
              </a:srgbClr>
            </a:outerShdw>
          </a:effectLst>
          <a:extLst>
            <a:ext uri="{91240B29-F687-4F45-9708-019B960494DF}">
              <a14:hiddenLine xmlns:a14="http://schemas.microsoft.com/office/drawing/2010/main" w="48000" cmpd="thickThin">
                <a:solidFill>
                  <a:srgbClr val="000000"/>
                </a:solidFill>
                <a:miter lim="800000"/>
                <a:headEnd/>
                <a:tailEnd/>
              </a14:hiddenLine>
            </a:ext>
          </a:extLst>
        </p:spPr>
        <p:txBody>
          <a:bodyPr anchor="ctr"/>
          <a:lstStyle/>
          <a:p>
            <a:pPr algn="ctr" fontAlgn="base">
              <a:spcBef>
                <a:spcPct val="0"/>
              </a:spcBef>
              <a:spcAft>
                <a:spcPct val="0"/>
              </a:spcAft>
              <a:defRPr/>
            </a:pPr>
            <a:endParaRPr lang="en-US" dirty="0">
              <a:solidFill>
                <a:srgbClr val="FFFFFF"/>
              </a:solidFill>
              <a:ea typeface="ＭＳ Ｐゴシック" charset="0"/>
              <a:cs typeface="ＭＳ Ｐゴシック" charset="0"/>
            </a:endParaRPr>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a typeface="ＭＳ Ｐゴシック" charset="0"/>
              <a:cs typeface="ＭＳ Ｐゴシック" charset="0"/>
            </a:endParaRPr>
          </a:p>
        </p:txBody>
      </p:sp>
      <p:sp>
        <p:nvSpPr>
          <p:cNvPr id="2" name="Title Placeholder 1"/>
          <p:cNvSpPr>
            <a:spLocks noGrp="1"/>
          </p:cNvSpPr>
          <p:nvPr>
            <p:ph type="title"/>
          </p:nvPr>
        </p:nvSpPr>
        <p:spPr>
          <a:xfrm>
            <a:off x="457200" y="152400"/>
            <a:ext cx="8229600" cy="1250950"/>
          </a:xfrm>
          <a:prstGeom prst="rect">
            <a:avLst/>
          </a:prstGeom>
        </p:spPr>
        <p:txBody>
          <a:bodyPr vert="horz" wrap="square" lIns="91440" tIns="45720" rIns="45720" bIns="45720" numCol="1" anchor="ctr" anchorCtr="0" compatLnSpc="1">
            <a:prstTxWarp prst="textNoShape">
              <a:avLst/>
            </a:prstTxWarp>
            <a:normAutofit/>
            <a:sp3d prstMaterial="matte">
              <a:bevelT w="50800" h="10160"/>
            </a:sp3d>
          </a:bodyPr>
          <a:lstStyle/>
          <a:p>
            <a:pPr lvl="0"/>
            <a:r>
              <a:rPr lang="en-US"/>
              <a:t>Click to edit Master title style</a:t>
            </a:r>
          </a:p>
        </p:txBody>
      </p:sp>
      <p:sp>
        <p:nvSpPr>
          <p:cNvPr id="1029" name="Text Placeholder 2"/>
          <p:cNvSpPr>
            <a:spLocks noGrp="1"/>
          </p:cNvSpPr>
          <p:nvPr>
            <p:ph type="body" idx="1"/>
          </p:nvPr>
        </p:nvSpPr>
        <p:spPr bwMode="auto">
          <a:xfrm>
            <a:off x="457200" y="1774825"/>
            <a:ext cx="82296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wrap="square" lIns="109728" tIns="45720" rIns="45720" bIns="0" numCol="1" anchor="b" anchorCtr="0" compatLnSpc="1">
            <a:prstTxWarp prst="textNoShape">
              <a:avLst/>
            </a:prstTxWarp>
          </a:bodyPr>
          <a:lstStyle>
            <a:lvl1pPr>
              <a:defRPr sz="1200">
                <a:solidFill>
                  <a:srgbClr val="FFFFFF"/>
                </a:solidFill>
                <a:latin typeface="Corbel" pitchFamily="34" charset="0"/>
              </a:defRPr>
            </a:lvl1pPr>
          </a:lstStyle>
          <a:p>
            <a:pPr fontAlgn="base">
              <a:spcBef>
                <a:spcPct val="0"/>
              </a:spcBef>
              <a:spcAft>
                <a:spcPct val="0"/>
              </a:spcAft>
            </a:pPr>
            <a:fld id="{AAF6AA34-E8B4-4AFC-961B-6F2778A51D05}" type="datetime1">
              <a:rPr lang="en-US" altLang="en-US" smtClean="0">
                <a:ea typeface="ＭＳ Ｐゴシック" pitchFamily="34" charset="-128"/>
              </a:rPr>
              <a:pPr fontAlgn="base">
                <a:spcBef>
                  <a:spcPct val="0"/>
                </a:spcBef>
                <a:spcAft>
                  <a:spcPct val="0"/>
                </a:spcAft>
              </a:pPr>
              <a:t>12/1/2024</a:t>
            </a:fld>
            <a:endParaRPr lang="en-US" altLang="en-US" dirty="0">
              <a:ea typeface="ＭＳ Ｐゴシック" pitchFamily="34" charset="-128"/>
            </a:endParaRPr>
          </a:p>
        </p:txBody>
      </p:sp>
      <p:sp>
        <p:nvSpPr>
          <p:cNvPr id="5" name="Footer Placeholder 4"/>
          <p:cNvSpPr>
            <a:spLocks noGrp="1"/>
          </p:cNvSpPr>
          <p:nvPr>
            <p:ph type="ftr" sz="quarter" idx="3"/>
          </p:nvPr>
        </p:nvSpPr>
        <p:spPr>
          <a:xfrm>
            <a:off x="2640013" y="6477000"/>
            <a:ext cx="5508625" cy="274638"/>
          </a:xfrm>
          <a:prstGeom prst="rect">
            <a:avLst/>
          </a:prstGeom>
        </p:spPr>
        <p:txBody>
          <a:bodyPr vert="horz" wrap="square" lIns="45720" tIns="45720" rIns="45720" bIns="0" numCol="1" anchor="b" anchorCtr="0" compatLnSpc="1">
            <a:prstTxWarp prst="textNoShape">
              <a:avLst/>
            </a:prstTxWarp>
          </a:bodyPr>
          <a:lstStyle>
            <a:lvl1pPr>
              <a:defRPr sz="1200">
                <a:solidFill>
                  <a:srgbClr val="FFFFFF"/>
                </a:solidFill>
                <a:latin typeface="Corbel" charset="0"/>
                <a:ea typeface="ＭＳ Ｐゴシック" charset="0"/>
                <a:cs typeface="ＭＳ Ｐゴシック" charset="0"/>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wrap="square" lIns="91440" tIns="45720" rIns="91440" bIns="0" numCol="1" anchor="b" anchorCtr="0" compatLnSpc="1">
            <a:prstTxWarp prst="textNoShape">
              <a:avLst/>
            </a:prstTxWarp>
          </a:bodyPr>
          <a:lstStyle>
            <a:lvl1pPr algn="r">
              <a:defRPr sz="1200">
                <a:solidFill>
                  <a:srgbClr val="FFFFFF"/>
                </a:solidFill>
                <a:latin typeface="Corbel" pitchFamily="34" charset="0"/>
              </a:defRPr>
            </a:lvl1pPr>
          </a:lstStyle>
          <a:p>
            <a:pPr fontAlgn="base">
              <a:spcBef>
                <a:spcPct val="0"/>
              </a:spcBef>
              <a:spcAft>
                <a:spcPct val="0"/>
              </a:spcAft>
            </a:pPr>
            <a:fld id="{C0EF3B36-B867-4DC1-8C8B-3EE943DE1E8D}" type="slidenum">
              <a:rPr lang="en-US" altLang="en-US" smtClean="0">
                <a:ea typeface="ＭＳ Ｐゴシック" pitchFamily="34" charset="-128"/>
              </a:rPr>
              <a:pPr fontAlgn="base">
                <a:spcBef>
                  <a:spcPct val="0"/>
                </a:spcBef>
                <a:spcAft>
                  <a:spcPct val="0"/>
                </a:spcAft>
              </a:pPr>
              <a:t>‹#›</a:t>
            </a:fld>
            <a:endParaRPr lang="en-US" altLang="en-US" dirty="0">
              <a:ea typeface="ＭＳ Ｐゴシック" pitchFamily="34" charset="-128"/>
            </a:endParaRPr>
          </a:p>
        </p:txBody>
      </p:sp>
    </p:spTree>
    <p:extLst>
      <p:ext uri="{BB962C8B-B14F-4D97-AF65-F5344CB8AC3E}">
        <p14:creationId xmlns:p14="http://schemas.microsoft.com/office/powerpoint/2010/main" val="346366762"/>
      </p:ext>
    </p:extLst>
  </p:cSld>
  <p:clrMap bg1="dk1" tx1="lt1" bg2="dk2"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xStyles>
    <p:titleStyle>
      <a:lvl1pPr algn="l" rtl="0" eaLnBrk="0" fontAlgn="base" hangingPunct="0">
        <a:spcBef>
          <a:spcPct val="0"/>
        </a:spcBef>
        <a:spcAft>
          <a:spcPct val="0"/>
        </a:spcAft>
        <a:defRPr sz="4500" b="1" kern="1200">
          <a:solidFill>
            <a:srgbClr val="FFC800"/>
          </a:solidFill>
          <a:latin typeface="+mj-lt"/>
          <a:ea typeface="ＭＳ Ｐゴシック" charset="0"/>
          <a:cs typeface="ＭＳ Ｐゴシック" charset="0"/>
        </a:defRPr>
      </a:lvl1pPr>
      <a:lvl2pPr algn="l" rtl="0" eaLnBrk="0" fontAlgn="base" hangingPunct="0">
        <a:spcBef>
          <a:spcPct val="0"/>
        </a:spcBef>
        <a:spcAft>
          <a:spcPct val="0"/>
        </a:spcAft>
        <a:defRPr sz="4500" b="1">
          <a:solidFill>
            <a:srgbClr val="FFC800"/>
          </a:solidFill>
          <a:latin typeface="Corbel" charset="0"/>
          <a:ea typeface="ＭＳ Ｐゴシック" charset="0"/>
          <a:cs typeface="ＭＳ Ｐゴシック" charset="0"/>
        </a:defRPr>
      </a:lvl2pPr>
      <a:lvl3pPr algn="l" rtl="0" eaLnBrk="0" fontAlgn="base" hangingPunct="0">
        <a:spcBef>
          <a:spcPct val="0"/>
        </a:spcBef>
        <a:spcAft>
          <a:spcPct val="0"/>
        </a:spcAft>
        <a:defRPr sz="4500" b="1">
          <a:solidFill>
            <a:srgbClr val="FFC800"/>
          </a:solidFill>
          <a:latin typeface="Corbel" charset="0"/>
          <a:ea typeface="ＭＳ Ｐゴシック" charset="0"/>
          <a:cs typeface="ＭＳ Ｐゴシック" charset="0"/>
        </a:defRPr>
      </a:lvl3pPr>
      <a:lvl4pPr algn="l" rtl="0" eaLnBrk="0" fontAlgn="base" hangingPunct="0">
        <a:spcBef>
          <a:spcPct val="0"/>
        </a:spcBef>
        <a:spcAft>
          <a:spcPct val="0"/>
        </a:spcAft>
        <a:defRPr sz="4500" b="1">
          <a:solidFill>
            <a:srgbClr val="FFC800"/>
          </a:solidFill>
          <a:latin typeface="Corbel" charset="0"/>
          <a:ea typeface="ＭＳ Ｐゴシック" charset="0"/>
          <a:cs typeface="ＭＳ Ｐゴシック" charset="0"/>
        </a:defRPr>
      </a:lvl4pPr>
      <a:lvl5pPr algn="l" rtl="0" eaLnBrk="0" fontAlgn="base" hangingPunct="0">
        <a:spcBef>
          <a:spcPct val="0"/>
        </a:spcBef>
        <a:spcAft>
          <a:spcPct val="0"/>
        </a:spcAft>
        <a:defRPr sz="4500" b="1">
          <a:solidFill>
            <a:srgbClr val="FFC800"/>
          </a:solidFill>
          <a:latin typeface="Corbel" charset="0"/>
          <a:ea typeface="ＭＳ Ｐゴシック" charset="0"/>
          <a:cs typeface="ＭＳ Ｐゴシック" charset="0"/>
        </a:defRPr>
      </a:lvl5pPr>
      <a:lvl6pPr marL="457200" algn="l" rtl="0" fontAlgn="base">
        <a:spcBef>
          <a:spcPct val="0"/>
        </a:spcBef>
        <a:spcAft>
          <a:spcPct val="0"/>
        </a:spcAft>
        <a:defRPr sz="4500" b="1">
          <a:solidFill>
            <a:srgbClr val="FFC800"/>
          </a:solidFill>
          <a:latin typeface="Corbel" charset="0"/>
          <a:ea typeface="ＭＳ Ｐゴシック" charset="0"/>
          <a:cs typeface="ＭＳ Ｐゴシック" charset="0"/>
        </a:defRPr>
      </a:lvl6pPr>
      <a:lvl7pPr marL="914400" algn="l" rtl="0" fontAlgn="base">
        <a:spcBef>
          <a:spcPct val="0"/>
        </a:spcBef>
        <a:spcAft>
          <a:spcPct val="0"/>
        </a:spcAft>
        <a:defRPr sz="4500" b="1">
          <a:solidFill>
            <a:srgbClr val="FFC800"/>
          </a:solidFill>
          <a:latin typeface="Corbel" charset="0"/>
          <a:ea typeface="ＭＳ Ｐゴシック" charset="0"/>
          <a:cs typeface="ＭＳ Ｐゴシック" charset="0"/>
        </a:defRPr>
      </a:lvl7pPr>
      <a:lvl8pPr marL="1371600" algn="l" rtl="0" fontAlgn="base">
        <a:spcBef>
          <a:spcPct val="0"/>
        </a:spcBef>
        <a:spcAft>
          <a:spcPct val="0"/>
        </a:spcAft>
        <a:defRPr sz="4500" b="1">
          <a:solidFill>
            <a:srgbClr val="FFC800"/>
          </a:solidFill>
          <a:latin typeface="Corbel" charset="0"/>
          <a:ea typeface="ＭＳ Ｐゴシック" charset="0"/>
          <a:cs typeface="ＭＳ Ｐゴシック" charset="0"/>
        </a:defRPr>
      </a:lvl8pPr>
      <a:lvl9pPr marL="1828800" algn="l" rtl="0" fontAlgn="base">
        <a:spcBef>
          <a:spcPct val="0"/>
        </a:spcBef>
        <a:spcAft>
          <a:spcPct val="0"/>
        </a:spcAft>
        <a:defRPr sz="4500" b="1">
          <a:solidFill>
            <a:srgbClr val="FFC800"/>
          </a:solidFill>
          <a:latin typeface="Corbel" charset="0"/>
          <a:ea typeface="ＭＳ Ｐゴシック" charset="0"/>
          <a:cs typeface="ＭＳ Ｐゴシック" charset="0"/>
        </a:defRPr>
      </a:lvl9pPr>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ＭＳ Ｐゴシック" charset="0"/>
          <a:cs typeface="ＭＳ Ｐゴシック" charset="0"/>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ＭＳ Ｐゴシック" charset="0"/>
          <a:cs typeface="+mn-cs"/>
        </a:defRPr>
      </a:lvl2pPr>
      <a:lvl3pPr marL="995363" indent="-228600" algn="l" rtl="0" eaLnBrk="0" fontAlgn="base" hangingPunct="0">
        <a:spcBef>
          <a:spcPct val="20000"/>
        </a:spcBef>
        <a:spcAft>
          <a:spcPct val="0"/>
        </a:spcAft>
        <a:buClr>
          <a:srgbClr val="E66C7D"/>
        </a:buClr>
        <a:buFont typeface="Arial" pitchFamily="34" charset="0"/>
        <a:buChar char="▪"/>
        <a:defRPr sz="2400" kern="1200">
          <a:solidFill>
            <a:schemeClr val="tx1"/>
          </a:solidFill>
          <a:latin typeface="+mn-lt"/>
          <a:ea typeface="ＭＳ Ｐゴシック" charset="0"/>
          <a:cs typeface="+mn-cs"/>
        </a:defRPr>
      </a:lvl3pPr>
      <a:lvl4pPr marL="1216025" indent="-182563" algn="l" rtl="0" eaLnBrk="0" fontAlgn="base" hangingPunct="0">
        <a:spcBef>
          <a:spcPct val="20000"/>
        </a:spcBef>
        <a:spcAft>
          <a:spcPct val="0"/>
        </a:spcAft>
        <a:buClr>
          <a:srgbClr val="6BB76D"/>
        </a:buClr>
        <a:buFont typeface="Arial" pitchFamily="34" charset="0"/>
        <a:buChar char="▪"/>
        <a:defRPr sz="2000" kern="1200">
          <a:solidFill>
            <a:schemeClr val="tx1"/>
          </a:solidFill>
          <a:latin typeface="+mn-lt"/>
          <a:ea typeface="ＭＳ Ｐゴシック" charset="0"/>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ＭＳ Ｐゴシック" charset="0"/>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3.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oleObject" Target="../embeddings/oleObject1.bin"/><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70.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84.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70.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5.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84.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8.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oleObject" Target="../embeddings/oleObject2.bin"/><Relationship Id="rId1" Type="http://schemas.openxmlformats.org/officeDocument/2006/relationships/slideLayout" Target="../slideLayouts/slideLayout189.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94.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89.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84.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g"/><Relationship Id="rId1" Type="http://schemas.openxmlformats.org/officeDocument/2006/relationships/slideLayout" Target="../slideLayouts/slideLayout7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96.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8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8.xml"/><Relationship Id="rId5" Type="http://schemas.openxmlformats.org/officeDocument/2006/relationships/image" Target="../media/image57.png"/><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4.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4.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emf"/><Relationship Id="rId1" Type="http://schemas.openxmlformats.org/officeDocument/2006/relationships/slideLayout" Target="../slideLayouts/slideLayout14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96.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84.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9.xml"/></Relationships>
</file>

<file path=ppt/slides/_rels/slide5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113.xml"/><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6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19.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97.xml"/><Relationship Id="rId5" Type="http://schemas.openxmlformats.org/officeDocument/2006/relationships/image" Target="../media/image68.png"/><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9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3">
            <a:extLst>
              <a:ext uri="{FF2B5EF4-FFF2-40B4-BE49-F238E27FC236}">
                <a16:creationId xmlns:a16="http://schemas.microsoft.com/office/drawing/2014/main" id="{CD7951E6-ED76-4C06-B89E-1D73373D6B1E}"/>
              </a:ext>
            </a:extLst>
          </p:cNvPr>
          <p:cNvSpPr txBox="1">
            <a:spLocks noChangeArrowheads="1"/>
          </p:cNvSpPr>
          <p:nvPr/>
        </p:nvSpPr>
        <p:spPr bwMode="auto">
          <a:xfrm>
            <a:off x="2133601" y="183475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400" b="1">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defTabSz="685800" fontAlgn="base">
              <a:spcBef>
                <a:spcPct val="0"/>
              </a:spcBef>
              <a:spcAft>
                <a:spcPct val="0"/>
              </a:spcAft>
              <a:buNone/>
            </a:pPr>
            <a:endParaRPr lang="en-US" altLang="en-US" sz="1350" dirty="0">
              <a:solidFill>
                <a:srgbClr val="4D4D4D"/>
              </a:solidFill>
            </a:endParaRPr>
          </a:p>
        </p:txBody>
      </p:sp>
      <p:sp>
        <p:nvSpPr>
          <p:cNvPr id="10" name="TextBox 9">
            <a:extLst>
              <a:ext uri="{FF2B5EF4-FFF2-40B4-BE49-F238E27FC236}">
                <a16:creationId xmlns:a16="http://schemas.microsoft.com/office/drawing/2014/main" id="{E3204CDB-9180-4395-BBF6-F446D5DAE4AD}"/>
              </a:ext>
            </a:extLst>
          </p:cNvPr>
          <p:cNvSpPr txBox="1"/>
          <p:nvPr/>
        </p:nvSpPr>
        <p:spPr>
          <a:xfrm>
            <a:off x="283497" y="3905387"/>
            <a:ext cx="8485263" cy="1384995"/>
          </a:xfrm>
          <a:prstGeom prst="rect">
            <a:avLst/>
          </a:prstGeom>
          <a:noFill/>
        </p:spPr>
        <p:txBody>
          <a:bodyPr wrap="square" rtlCol="0">
            <a:spAutoFit/>
          </a:bodyPr>
          <a:lstStyle/>
          <a:p>
            <a:pPr algn="ctr" defTabSz="342900"/>
            <a:r>
              <a:rPr lang="en-US" sz="2800" b="1" dirty="0">
                <a:solidFill>
                  <a:srgbClr val="FFFFFF"/>
                </a:solidFill>
                <a:effectLst>
                  <a:outerShdw blurRad="38100" dist="38100" dir="2700000" algn="tl">
                    <a:srgbClr val="000000">
                      <a:alpha val="43137"/>
                    </a:srgbClr>
                  </a:outerShdw>
                </a:effectLst>
                <a:latin typeface="Arial"/>
                <a:cs typeface="Arial" panose="020B0604020202020204" pitchFamily="34" charset="0"/>
              </a:rPr>
              <a:t>John Paterson, PhD</a:t>
            </a:r>
          </a:p>
          <a:p>
            <a:pPr algn="ctr" defTabSz="342900"/>
            <a:r>
              <a:rPr lang="en-US" sz="2800" b="1" dirty="0">
                <a:solidFill>
                  <a:srgbClr val="FFFFFF"/>
                </a:solidFill>
                <a:effectLst>
                  <a:outerShdw blurRad="38100" dist="38100" dir="2700000" algn="tl">
                    <a:srgbClr val="000000">
                      <a:alpha val="43137"/>
                    </a:srgbClr>
                  </a:outerShdw>
                </a:effectLst>
                <a:latin typeface="Arial"/>
                <a:cs typeface="Arial" panose="020B0604020202020204" pitchFamily="34" charset="0"/>
              </a:rPr>
              <a:t>Emeritus Professor, Montana State University</a:t>
            </a:r>
          </a:p>
          <a:p>
            <a:pPr algn="ctr" defTabSz="342900"/>
            <a:r>
              <a:rPr lang="en-US" sz="2800" b="1" dirty="0">
                <a:solidFill>
                  <a:srgbClr val="FFFFFF"/>
                </a:solidFill>
                <a:effectLst>
                  <a:outerShdw blurRad="38100" dist="38100" dir="2700000" algn="tl">
                    <a:srgbClr val="000000">
                      <a:alpha val="43137"/>
                    </a:srgbClr>
                  </a:outerShdw>
                </a:effectLst>
                <a:latin typeface="Arial"/>
                <a:cs typeface="Arial" panose="020B0604020202020204" pitchFamily="34" charset="0"/>
              </a:rPr>
              <a:t>Consultant for Multimin USA</a:t>
            </a:r>
          </a:p>
        </p:txBody>
      </p:sp>
      <p:sp>
        <p:nvSpPr>
          <p:cNvPr id="8" name="TextBox 7">
            <a:extLst>
              <a:ext uri="{FF2B5EF4-FFF2-40B4-BE49-F238E27FC236}">
                <a16:creationId xmlns:a16="http://schemas.microsoft.com/office/drawing/2014/main" id="{299846B5-3424-6F67-3303-2DA9DD2DE4B8}"/>
              </a:ext>
            </a:extLst>
          </p:cNvPr>
          <p:cNvSpPr txBox="1"/>
          <p:nvPr/>
        </p:nvSpPr>
        <p:spPr>
          <a:xfrm>
            <a:off x="375240" y="1371600"/>
            <a:ext cx="839352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n-ea"/>
                <a:cs typeface="+mn-cs"/>
              </a:rPr>
              <a:t>“Using Strategic Supplemental Nutrition to Positively Improve Ranch Break-Even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AA06A-15A9-8417-9884-5EF3B3E6E9C3}"/>
              </a:ext>
            </a:extLst>
          </p:cNvPr>
          <p:cNvSpPr>
            <a:spLocks noGrp="1"/>
          </p:cNvSpPr>
          <p:nvPr>
            <p:ph type="title"/>
          </p:nvPr>
        </p:nvSpPr>
        <p:spPr>
          <a:xfrm>
            <a:off x="381000" y="718127"/>
            <a:ext cx="8458200" cy="508000"/>
          </a:xfrm>
        </p:spPr>
        <p:txBody>
          <a:bodyPr/>
          <a:lstStyle/>
          <a:p>
            <a:pPr algn="ctr"/>
            <a:r>
              <a:rPr lang="en-US" altLang="en-US" dirty="0">
                <a:effectLst>
                  <a:outerShdw blurRad="38100" dist="38100" dir="2700000" algn="tl">
                    <a:srgbClr val="000000">
                      <a:alpha val="43137"/>
                    </a:srgbClr>
                  </a:outerShdw>
                </a:effectLst>
                <a:ea typeface="ＭＳ Ｐゴシック" panose="020B0600070205080204" pitchFamily="34" charset="-128"/>
              </a:rPr>
              <a:t>What are Rancher’s Priorities?</a:t>
            </a:r>
            <a:br>
              <a:rPr lang="en-US" altLang="en-US" dirty="0">
                <a:effectLst>
                  <a:outerShdw blurRad="38100" dist="38100" dir="2700000" algn="tl">
                    <a:srgbClr val="000000">
                      <a:alpha val="43137"/>
                    </a:srgbClr>
                  </a:outerShdw>
                </a:effectLst>
                <a:ea typeface="ＭＳ Ｐゴシック" panose="020B0600070205080204" pitchFamily="34" charset="-128"/>
              </a:rPr>
            </a:br>
            <a:endParaRPr lang="en-US" altLang="en-US" dirty="0">
              <a:effectLst>
                <a:outerShdw blurRad="38100" dist="38100" dir="2700000" algn="tl">
                  <a:srgbClr val="000000">
                    <a:alpha val="43137"/>
                  </a:srgbClr>
                </a:outerShdw>
              </a:effectLst>
              <a:ea typeface="ＭＳ Ｐゴシック" panose="020B0600070205080204" pitchFamily="34" charset="-128"/>
            </a:endParaRPr>
          </a:p>
        </p:txBody>
      </p:sp>
      <p:graphicFrame>
        <p:nvGraphicFramePr>
          <p:cNvPr id="17410" name="Object 2">
            <a:extLst>
              <a:ext uri="{FF2B5EF4-FFF2-40B4-BE49-F238E27FC236}">
                <a16:creationId xmlns:a16="http://schemas.microsoft.com/office/drawing/2014/main" id="{8F265EA0-871F-E21A-E205-901655BE3789}"/>
              </a:ext>
            </a:extLst>
          </p:cNvPr>
          <p:cNvGraphicFramePr>
            <a:graphicFrameLocks noChangeAspect="1"/>
          </p:cNvGraphicFramePr>
          <p:nvPr>
            <p:extLst>
              <p:ext uri="{D42A27DB-BD31-4B8C-83A1-F6EECF244321}">
                <p14:modId xmlns:p14="http://schemas.microsoft.com/office/powerpoint/2010/main" val="2906879982"/>
              </p:ext>
            </p:extLst>
          </p:nvPr>
        </p:nvGraphicFramePr>
        <p:xfrm>
          <a:off x="2438400" y="1752600"/>
          <a:ext cx="5791200" cy="4864100"/>
        </p:xfrm>
        <a:graphic>
          <a:graphicData uri="http://schemas.openxmlformats.org/presentationml/2006/ole">
            <mc:AlternateContent xmlns:mc="http://schemas.openxmlformats.org/markup-compatibility/2006">
              <mc:Choice xmlns:v="urn:schemas-microsoft-com:vml" Requires="v">
                <p:oleObj name="Worksheet" r:id="rId2" imgW="4368800" imgH="3911600" progId="Excel.Sheet.8">
                  <p:embed/>
                </p:oleObj>
              </mc:Choice>
              <mc:Fallback>
                <p:oleObj name="Worksheet" r:id="rId2" imgW="4368800" imgH="3911600" progId="Excel.Sheet.8">
                  <p:embed/>
                  <p:pic>
                    <p:nvPicPr>
                      <p:cNvPr id="17410" name="Object 2">
                        <a:extLst>
                          <a:ext uri="{FF2B5EF4-FFF2-40B4-BE49-F238E27FC236}">
                            <a16:creationId xmlns:a16="http://schemas.microsoft.com/office/drawing/2014/main" id="{8F265EA0-871F-E21A-E205-901655BE3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752600"/>
                        <a:ext cx="5791200" cy="486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2" name="Text Box 3">
            <a:extLst>
              <a:ext uri="{FF2B5EF4-FFF2-40B4-BE49-F238E27FC236}">
                <a16:creationId xmlns:a16="http://schemas.microsoft.com/office/drawing/2014/main" id="{E07B5942-D91C-725E-C4BC-44D4CE752146}"/>
              </a:ext>
            </a:extLst>
          </p:cNvPr>
          <p:cNvSpPr txBox="1">
            <a:spLocks noChangeArrowheads="1"/>
          </p:cNvSpPr>
          <p:nvPr/>
        </p:nvSpPr>
        <p:spPr bwMode="auto">
          <a:xfrm>
            <a:off x="304800" y="2725738"/>
            <a:ext cx="1676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b="1" dirty="0"/>
              <a:t>Very high</a:t>
            </a:r>
          </a:p>
          <a:p>
            <a:pPr algn="ctr">
              <a:spcBef>
                <a:spcPct val="50000"/>
              </a:spcBef>
            </a:pPr>
            <a:r>
              <a:rPr lang="en-US" altLang="en-US" b="1" dirty="0"/>
              <a:t>priority</a:t>
            </a:r>
          </a:p>
        </p:txBody>
      </p:sp>
      <p:sp>
        <p:nvSpPr>
          <p:cNvPr id="17413" name="Text Box 4">
            <a:extLst>
              <a:ext uri="{FF2B5EF4-FFF2-40B4-BE49-F238E27FC236}">
                <a16:creationId xmlns:a16="http://schemas.microsoft.com/office/drawing/2014/main" id="{E3981C89-87C7-A656-FF73-24DA413E8676}"/>
              </a:ext>
            </a:extLst>
          </p:cNvPr>
          <p:cNvSpPr txBox="1">
            <a:spLocks noChangeArrowheads="1"/>
          </p:cNvSpPr>
          <p:nvPr/>
        </p:nvSpPr>
        <p:spPr bwMode="auto">
          <a:xfrm>
            <a:off x="381000" y="44196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1800" b="1" dirty="0"/>
              <a:t>High priority</a:t>
            </a:r>
          </a:p>
        </p:txBody>
      </p:sp>
      <p:sp>
        <p:nvSpPr>
          <p:cNvPr id="17414" name="Text Box 5">
            <a:extLst>
              <a:ext uri="{FF2B5EF4-FFF2-40B4-BE49-F238E27FC236}">
                <a16:creationId xmlns:a16="http://schemas.microsoft.com/office/drawing/2014/main" id="{FD70851A-E340-4469-6B66-F85E9009E0BA}"/>
              </a:ext>
            </a:extLst>
          </p:cNvPr>
          <p:cNvSpPr txBox="1">
            <a:spLocks noChangeArrowheads="1"/>
          </p:cNvSpPr>
          <p:nvPr/>
        </p:nvSpPr>
        <p:spPr bwMode="auto">
          <a:xfrm>
            <a:off x="381000" y="5653088"/>
            <a:ext cx="1676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1800" b="1" dirty="0"/>
              <a:t>Lower priority</a:t>
            </a:r>
          </a:p>
        </p:txBody>
      </p:sp>
      <p:sp>
        <p:nvSpPr>
          <p:cNvPr id="8" name="Left Brace 7">
            <a:extLst>
              <a:ext uri="{FF2B5EF4-FFF2-40B4-BE49-F238E27FC236}">
                <a16:creationId xmlns:a16="http://schemas.microsoft.com/office/drawing/2014/main" id="{3EFCB388-4E8C-F754-57E2-140400A3287B}"/>
              </a:ext>
            </a:extLst>
          </p:cNvPr>
          <p:cNvSpPr>
            <a:spLocks/>
          </p:cNvSpPr>
          <p:nvPr/>
        </p:nvSpPr>
        <p:spPr bwMode="auto">
          <a:xfrm>
            <a:off x="1905000" y="2133600"/>
            <a:ext cx="533400" cy="1905000"/>
          </a:xfrm>
          <a:prstGeom prst="leftBrace">
            <a:avLst>
              <a:gd name="adj1" fmla="val 8333"/>
              <a:gd name="adj2" fmla="val 50000"/>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dirty="0"/>
          </a:p>
        </p:txBody>
      </p:sp>
      <p:sp>
        <p:nvSpPr>
          <p:cNvPr id="9" name="Left Brace 8">
            <a:extLst>
              <a:ext uri="{FF2B5EF4-FFF2-40B4-BE49-F238E27FC236}">
                <a16:creationId xmlns:a16="http://schemas.microsoft.com/office/drawing/2014/main" id="{6766B0B0-CA45-47EE-2D89-20FEC5FE45A9}"/>
              </a:ext>
            </a:extLst>
          </p:cNvPr>
          <p:cNvSpPr>
            <a:spLocks/>
          </p:cNvSpPr>
          <p:nvPr/>
        </p:nvSpPr>
        <p:spPr bwMode="auto">
          <a:xfrm>
            <a:off x="2057400" y="4191000"/>
            <a:ext cx="304800" cy="838200"/>
          </a:xfrm>
          <a:prstGeom prst="leftBrace">
            <a:avLst>
              <a:gd name="adj1" fmla="val 8339"/>
              <a:gd name="adj2" fmla="val 50000"/>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dirty="0"/>
          </a:p>
        </p:txBody>
      </p:sp>
      <p:sp>
        <p:nvSpPr>
          <p:cNvPr id="10" name="Left Brace 9">
            <a:extLst>
              <a:ext uri="{FF2B5EF4-FFF2-40B4-BE49-F238E27FC236}">
                <a16:creationId xmlns:a16="http://schemas.microsoft.com/office/drawing/2014/main" id="{ECF9D473-1DA5-A995-22C5-26E46498B2DA}"/>
              </a:ext>
            </a:extLst>
          </p:cNvPr>
          <p:cNvSpPr>
            <a:spLocks/>
          </p:cNvSpPr>
          <p:nvPr/>
        </p:nvSpPr>
        <p:spPr bwMode="auto">
          <a:xfrm>
            <a:off x="1981200" y="5105400"/>
            <a:ext cx="457200" cy="1447800"/>
          </a:xfrm>
          <a:prstGeom prst="leftBrace">
            <a:avLst>
              <a:gd name="adj1" fmla="val 8327"/>
              <a:gd name="adj2" fmla="val 50000"/>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ifer on range">
            <a:extLst>
              <a:ext uri="{FF2B5EF4-FFF2-40B4-BE49-F238E27FC236}">
                <a16:creationId xmlns:a16="http://schemas.microsoft.com/office/drawing/2014/main" id="{2B84FA3A-FB79-7877-7E05-3067315D64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236"/>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D6F20AE-0D19-35E4-9C18-D321B59BDC81}"/>
              </a:ext>
            </a:extLst>
          </p:cNvPr>
          <p:cNvSpPr>
            <a:spLocks noGrp="1"/>
          </p:cNvSpPr>
          <p:nvPr>
            <p:ph type="title"/>
          </p:nvPr>
        </p:nvSpPr>
        <p:spPr>
          <a:xfrm>
            <a:off x="609600" y="762000"/>
            <a:ext cx="7570787" cy="508000"/>
          </a:xfrm>
        </p:spPr>
        <p:txBody>
          <a:bodyPr/>
          <a:lstStyle/>
          <a:p>
            <a:pPr algn="ctr"/>
            <a:r>
              <a:rPr lang="en-US" sz="4400" dirty="0"/>
              <a:t>Is your ranch profitable?  Breakeven</a:t>
            </a:r>
          </a:p>
        </p:txBody>
      </p:sp>
      <p:sp>
        <p:nvSpPr>
          <p:cNvPr id="3" name="Content Placeholder 2">
            <a:extLst>
              <a:ext uri="{FF2B5EF4-FFF2-40B4-BE49-F238E27FC236}">
                <a16:creationId xmlns:a16="http://schemas.microsoft.com/office/drawing/2014/main" id="{E1D97604-3B88-3EB8-5330-EFCBC1144A05}"/>
              </a:ext>
            </a:extLst>
          </p:cNvPr>
          <p:cNvSpPr>
            <a:spLocks noGrp="1"/>
          </p:cNvSpPr>
          <p:nvPr>
            <p:ph idx="1"/>
          </p:nvPr>
        </p:nvSpPr>
        <p:spPr>
          <a:xfrm>
            <a:off x="381000" y="762000"/>
            <a:ext cx="8763000" cy="4968875"/>
          </a:xfrm>
        </p:spPr>
        <p:txBody>
          <a:bodyPr/>
          <a:lstStyle/>
          <a:p>
            <a:endParaRPr lang="en-US" b="1" dirty="0">
              <a:solidFill>
                <a:schemeClr val="tx2"/>
              </a:solidFill>
            </a:endParaRPr>
          </a:p>
          <a:p>
            <a:pPr marL="0" indent="0">
              <a:buNone/>
            </a:pPr>
            <a:endParaRPr lang="en-US" b="1" dirty="0">
              <a:solidFill>
                <a:schemeClr val="bg1"/>
              </a:solidFill>
              <a:effectLst>
                <a:outerShdw blurRad="38100" dist="38100" dir="2700000" algn="tl">
                  <a:srgbClr val="000000">
                    <a:alpha val="43137"/>
                  </a:srgbClr>
                </a:outerShdw>
              </a:effectLst>
            </a:endParaRPr>
          </a:p>
          <a:p>
            <a:endParaRPr lang="en-US" sz="3200" b="1" dirty="0">
              <a:solidFill>
                <a:schemeClr val="bg1"/>
              </a:solidFill>
              <a:effectLst>
                <a:outerShdw blurRad="38100" dist="38100" dir="2700000" algn="tl">
                  <a:srgbClr val="000000">
                    <a:alpha val="43137"/>
                  </a:srgbClr>
                </a:outerShdw>
              </a:effectLst>
            </a:endParaRPr>
          </a:p>
          <a:p>
            <a:pPr marL="3200400" lvl="7" indent="0">
              <a:buNone/>
            </a:pPr>
            <a:r>
              <a:rPr lang="en-US" sz="3600" b="1" dirty="0">
                <a:solidFill>
                  <a:schemeClr val="bg1"/>
                </a:solidFill>
                <a:effectLst>
                  <a:outerShdw blurRad="38100" dist="38100" dir="2700000" algn="tl">
                    <a:srgbClr val="000000">
                      <a:alpha val="43137"/>
                    </a:srgbClr>
                  </a:outerShdw>
                </a:effectLst>
              </a:rPr>
              <a:t>Input (Cow herd costs)</a:t>
            </a:r>
          </a:p>
          <a:p>
            <a:pPr marL="0" indent="0">
              <a:buNone/>
            </a:pPr>
            <a:r>
              <a:rPr lang="en-US" sz="3200" b="1" dirty="0">
                <a:solidFill>
                  <a:schemeClr val="bg1"/>
                </a:solidFill>
                <a:effectLst>
                  <a:outerShdw blurRad="38100" dist="38100" dir="2700000" algn="tl">
                    <a:srgbClr val="000000">
                      <a:alpha val="43137"/>
                    </a:srgbClr>
                  </a:outerShdw>
                </a:effectLst>
              </a:rPr>
              <a:t>Breakeven = </a:t>
            </a:r>
            <a:endParaRPr lang="en-US" sz="3600" b="1" dirty="0">
              <a:solidFill>
                <a:schemeClr val="bg1"/>
              </a:solidFill>
              <a:effectLst>
                <a:outerShdw blurRad="38100" dist="38100" dir="2700000" algn="tl">
                  <a:srgbClr val="000000">
                    <a:alpha val="43137"/>
                  </a:srgbClr>
                </a:outerShdw>
              </a:effectLst>
            </a:endParaRPr>
          </a:p>
          <a:p>
            <a:pPr marL="3200400" lvl="7" indent="0">
              <a:buNone/>
            </a:pPr>
            <a:r>
              <a:rPr lang="en-US" sz="3600" b="1" dirty="0">
                <a:solidFill>
                  <a:schemeClr val="bg1"/>
                </a:solidFill>
                <a:effectLst>
                  <a:outerShdw blurRad="38100" dist="38100" dir="2700000" algn="tl">
                    <a:srgbClr val="000000">
                      <a:alpha val="43137"/>
                    </a:srgbClr>
                  </a:outerShdw>
                </a:effectLst>
              </a:rPr>
              <a:t>Output (calf crop x   </a:t>
            </a:r>
            <a:br>
              <a:rPr lang="en-US" sz="3600" b="1" dirty="0">
                <a:solidFill>
                  <a:schemeClr val="bg1"/>
                </a:solidFill>
                <a:effectLst>
                  <a:outerShdw blurRad="38100" dist="38100" dir="2700000" algn="tl">
                    <a:srgbClr val="000000">
                      <a:alpha val="43137"/>
                    </a:srgbClr>
                  </a:outerShdw>
                </a:effectLst>
              </a:rPr>
            </a:br>
            <a:r>
              <a:rPr lang="en-US" sz="3600" b="1" dirty="0">
                <a:solidFill>
                  <a:schemeClr val="bg1"/>
                </a:solidFill>
                <a:effectLst>
                  <a:outerShdw blurRad="38100" dist="38100" dir="2700000" algn="tl">
                    <a:srgbClr val="000000">
                      <a:alpha val="43137"/>
                    </a:srgbClr>
                  </a:outerShdw>
                </a:effectLst>
              </a:rPr>
              <a:t>      weaning wt)</a:t>
            </a:r>
          </a:p>
        </p:txBody>
      </p:sp>
      <p:cxnSp>
        <p:nvCxnSpPr>
          <p:cNvPr id="5" name="Straight Connector 4">
            <a:extLst>
              <a:ext uri="{FF2B5EF4-FFF2-40B4-BE49-F238E27FC236}">
                <a16:creationId xmlns:a16="http://schemas.microsoft.com/office/drawing/2014/main" id="{7E65C70B-C136-373C-021F-B39D014BEFBD}"/>
              </a:ext>
            </a:extLst>
          </p:cNvPr>
          <p:cNvCxnSpPr>
            <a:cxnSpLocks/>
          </p:cNvCxnSpPr>
          <p:nvPr/>
        </p:nvCxnSpPr>
        <p:spPr>
          <a:xfrm>
            <a:off x="3505200" y="3200400"/>
            <a:ext cx="5410200" cy="0"/>
          </a:xfrm>
          <a:prstGeom prst="line">
            <a:avLst/>
          </a:prstGeom>
          <a:ln w="41275">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4742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B7DB0-C2D1-C2E2-83FC-FFF3E01C25E3}"/>
              </a:ext>
            </a:extLst>
          </p:cNvPr>
          <p:cNvSpPr>
            <a:spLocks noGrp="1"/>
          </p:cNvSpPr>
          <p:nvPr>
            <p:ph type="title"/>
          </p:nvPr>
        </p:nvSpPr>
        <p:spPr>
          <a:xfrm>
            <a:off x="1151731" y="533400"/>
            <a:ext cx="6840537" cy="508000"/>
          </a:xfrm>
        </p:spPr>
        <p:txBody>
          <a:bodyPr/>
          <a:lstStyle/>
          <a:p>
            <a:r>
              <a:rPr lang="en-US" sz="4000" dirty="0">
                <a:effectLst>
                  <a:outerShdw blurRad="38100" dist="38100" dir="2700000" algn="tl">
                    <a:srgbClr val="000000">
                      <a:alpha val="43137"/>
                    </a:srgbClr>
                  </a:outerShdw>
                </a:effectLst>
              </a:rPr>
              <a:t>An example of a breakeven</a:t>
            </a:r>
          </a:p>
        </p:txBody>
      </p:sp>
      <p:sp>
        <p:nvSpPr>
          <p:cNvPr id="4" name="TextBox 3">
            <a:extLst>
              <a:ext uri="{FF2B5EF4-FFF2-40B4-BE49-F238E27FC236}">
                <a16:creationId xmlns:a16="http://schemas.microsoft.com/office/drawing/2014/main" id="{8D1E8D36-08CD-7760-FB46-BE13C75B6BD3}"/>
              </a:ext>
            </a:extLst>
          </p:cNvPr>
          <p:cNvSpPr txBox="1"/>
          <p:nvPr/>
        </p:nvSpPr>
        <p:spPr>
          <a:xfrm>
            <a:off x="2743200" y="1981200"/>
            <a:ext cx="6172200" cy="2554545"/>
          </a:xfrm>
          <a:prstGeom prst="rect">
            <a:avLst/>
          </a:prstGeom>
          <a:noFill/>
        </p:spPr>
        <p:txBody>
          <a:bodyPr wrap="square" rtlCol="0">
            <a:spAutoFit/>
          </a:bodyPr>
          <a:lstStyle/>
          <a:p>
            <a:r>
              <a:rPr lang="en-US" sz="3200" b="1" dirty="0">
                <a:solidFill>
                  <a:schemeClr val="tx2"/>
                </a:solidFill>
              </a:rPr>
              <a:t>$900/ year Cow Costs</a:t>
            </a:r>
          </a:p>
          <a:p>
            <a:r>
              <a:rPr lang="en-US" sz="3200" b="1" dirty="0">
                <a:solidFill>
                  <a:schemeClr val="tx2"/>
                </a:solidFill>
              </a:rPr>
              <a:t>(feed, vet, fuel, insurance, etc.)</a:t>
            </a:r>
          </a:p>
          <a:p>
            <a:endParaRPr lang="en-US" sz="3200" b="1" dirty="0">
              <a:solidFill>
                <a:schemeClr val="tx2"/>
              </a:solidFill>
            </a:endParaRPr>
          </a:p>
          <a:p>
            <a:r>
              <a:rPr lang="en-US" sz="3200" b="1" dirty="0">
                <a:solidFill>
                  <a:schemeClr val="tx2"/>
                </a:solidFill>
              </a:rPr>
              <a:t>500 lb. weaning weights x </a:t>
            </a:r>
            <a:br>
              <a:rPr lang="en-US" sz="3200" b="1" dirty="0">
                <a:solidFill>
                  <a:schemeClr val="tx2"/>
                </a:solidFill>
              </a:rPr>
            </a:br>
            <a:r>
              <a:rPr lang="en-US" sz="3200" b="1" dirty="0">
                <a:solidFill>
                  <a:schemeClr val="tx2"/>
                </a:solidFill>
              </a:rPr>
              <a:t>   85% calf crop </a:t>
            </a:r>
          </a:p>
        </p:txBody>
      </p:sp>
      <p:sp>
        <p:nvSpPr>
          <p:cNvPr id="6" name="TextBox 5">
            <a:extLst>
              <a:ext uri="{FF2B5EF4-FFF2-40B4-BE49-F238E27FC236}">
                <a16:creationId xmlns:a16="http://schemas.microsoft.com/office/drawing/2014/main" id="{8AEE2D86-25F9-3B72-F4A3-26CA7544EA53}"/>
              </a:ext>
            </a:extLst>
          </p:cNvPr>
          <p:cNvSpPr txBox="1"/>
          <p:nvPr/>
        </p:nvSpPr>
        <p:spPr>
          <a:xfrm>
            <a:off x="152400" y="2812196"/>
            <a:ext cx="2971800" cy="584775"/>
          </a:xfrm>
          <a:prstGeom prst="rect">
            <a:avLst/>
          </a:prstGeom>
          <a:noFill/>
        </p:spPr>
        <p:txBody>
          <a:bodyPr wrap="square" rtlCol="0">
            <a:spAutoFit/>
          </a:bodyPr>
          <a:lstStyle/>
          <a:p>
            <a:r>
              <a:rPr lang="en-US" sz="3200" b="1" dirty="0">
                <a:solidFill>
                  <a:schemeClr val="tx2"/>
                </a:solidFill>
              </a:rPr>
              <a:t>Breakeven</a:t>
            </a:r>
            <a:r>
              <a:rPr lang="en-US" b="1" dirty="0">
                <a:solidFill>
                  <a:schemeClr val="tx2"/>
                </a:solidFill>
              </a:rPr>
              <a:t>  =</a:t>
            </a:r>
          </a:p>
        </p:txBody>
      </p:sp>
      <p:cxnSp>
        <p:nvCxnSpPr>
          <p:cNvPr id="8" name="Straight Connector 7">
            <a:extLst>
              <a:ext uri="{FF2B5EF4-FFF2-40B4-BE49-F238E27FC236}">
                <a16:creationId xmlns:a16="http://schemas.microsoft.com/office/drawing/2014/main" id="{6FF0BB11-C785-B2EF-04A8-3F74732FD764}"/>
              </a:ext>
            </a:extLst>
          </p:cNvPr>
          <p:cNvCxnSpPr>
            <a:cxnSpLocks/>
          </p:cNvCxnSpPr>
          <p:nvPr/>
        </p:nvCxnSpPr>
        <p:spPr>
          <a:xfrm>
            <a:off x="2895600" y="3048000"/>
            <a:ext cx="5867400"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7D471785-06C7-4011-B2AE-A1084BC8A09F}"/>
              </a:ext>
            </a:extLst>
          </p:cNvPr>
          <p:cNvSpPr txBox="1"/>
          <p:nvPr/>
        </p:nvSpPr>
        <p:spPr>
          <a:xfrm>
            <a:off x="152400" y="5403104"/>
            <a:ext cx="8991600" cy="584775"/>
          </a:xfrm>
          <a:prstGeom prst="rect">
            <a:avLst/>
          </a:prstGeom>
          <a:noFill/>
        </p:spPr>
        <p:txBody>
          <a:bodyPr wrap="square" rtlCol="0">
            <a:spAutoFit/>
          </a:bodyPr>
          <a:lstStyle/>
          <a:p>
            <a:r>
              <a:rPr lang="en-US" sz="3200" b="1" dirty="0">
                <a:solidFill>
                  <a:schemeClr val="tx2"/>
                </a:solidFill>
              </a:rPr>
              <a:t>Need $2.11/lb. to breakeven  ($900/425=$2.11)</a:t>
            </a:r>
          </a:p>
        </p:txBody>
      </p:sp>
    </p:spTree>
    <p:extLst>
      <p:ext uri="{BB962C8B-B14F-4D97-AF65-F5344CB8AC3E}">
        <p14:creationId xmlns:p14="http://schemas.microsoft.com/office/powerpoint/2010/main" val="2645440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1"/>
          <p:cNvSpPr>
            <a:spLocks noGrp="1"/>
          </p:cNvSpPr>
          <p:nvPr>
            <p:ph type="title"/>
          </p:nvPr>
        </p:nvSpPr>
        <p:spPr/>
        <p:txBody>
          <a:bodyPr/>
          <a:lstStyle/>
          <a:p>
            <a:pPr eaLnBrk="1" hangingPunct="1"/>
            <a:r>
              <a:rPr lang="en-US" altLang="en-US" b="1" dirty="0"/>
              <a:t>Nutrition of the Cowherd: </a:t>
            </a:r>
            <a:br>
              <a:rPr lang="en-US" altLang="en-US" b="1" dirty="0"/>
            </a:br>
            <a:r>
              <a:rPr lang="en-US" altLang="en-US" b="1" dirty="0"/>
              <a:t>Basic Required Nutrients</a:t>
            </a:r>
          </a:p>
        </p:txBody>
      </p:sp>
      <p:sp>
        <p:nvSpPr>
          <p:cNvPr id="11268" name="Content Placeholder 2"/>
          <p:cNvSpPr>
            <a:spLocks noGrp="1"/>
          </p:cNvSpPr>
          <p:nvPr>
            <p:ph idx="1"/>
          </p:nvPr>
        </p:nvSpPr>
        <p:spPr>
          <a:xfrm>
            <a:off x="1257300" y="1143001"/>
            <a:ext cx="6515100" cy="628650"/>
          </a:xfrm>
        </p:spPr>
        <p:txBody>
          <a:bodyPr numCol="2"/>
          <a:lstStyle/>
          <a:p>
            <a:pPr eaLnBrk="1" hangingPunct="1">
              <a:buFont typeface="Arial" charset="0"/>
              <a:buNone/>
            </a:pPr>
            <a:endParaRPr lang="en-US" altLang="en-US" sz="3000" b="1" dirty="0"/>
          </a:p>
          <a:p>
            <a:pPr eaLnBrk="1" hangingPunct="1">
              <a:buFont typeface="Arial" charset="0"/>
              <a:buNone/>
            </a:pPr>
            <a:endParaRPr lang="en-US" altLang="en-US" sz="3000" b="1" dirty="0"/>
          </a:p>
        </p:txBody>
      </p:sp>
      <p:sp>
        <p:nvSpPr>
          <p:cNvPr id="4" name="8-Point Star 3"/>
          <p:cNvSpPr/>
          <p:nvPr/>
        </p:nvSpPr>
        <p:spPr>
          <a:xfrm>
            <a:off x="1314450" y="2000250"/>
            <a:ext cx="1714500" cy="685800"/>
          </a:xfrm>
          <a:prstGeom prst="star8">
            <a:avLst/>
          </a:prstGeom>
          <a:solidFill>
            <a:schemeClr val="accent1">
              <a:alpha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black"/>
              </a:solidFill>
              <a:latin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3882062"/>
            <a:ext cx="6858000" cy="2011109"/>
          </a:xfrm>
          <a:prstGeom prst="rect">
            <a:avLst/>
          </a:prstGeom>
          <a:effectLst>
            <a:outerShdw blurRad="50800" dist="114300" dir="2700000" algn="tl" rotWithShape="0">
              <a:prstClr val="black">
                <a:alpha val="40000"/>
              </a:prstClr>
            </a:outerShdw>
          </a:effectLst>
        </p:spPr>
      </p:pic>
      <p:sp>
        <p:nvSpPr>
          <p:cNvPr id="6" name="TextBox 5"/>
          <p:cNvSpPr txBox="1"/>
          <p:nvPr/>
        </p:nvSpPr>
        <p:spPr>
          <a:xfrm>
            <a:off x="1634490" y="2114550"/>
            <a:ext cx="6343650" cy="923330"/>
          </a:xfrm>
          <a:prstGeom prst="rect">
            <a:avLst/>
          </a:prstGeom>
          <a:noFill/>
        </p:spPr>
        <p:txBody>
          <a:bodyPr wrap="square" rtlCol="0">
            <a:spAutoFit/>
          </a:bodyPr>
          <a:lstStyle/>
          <a:p>
            <a:pPr defTabSz="685800"/>
            <a:r>
              <a:rPr lang="en-US" sz="2700" b="1" dirty="0">
                <a:solidFill>
                  <a:prstClr val="black"/>
                </a:solidFill>
                <a:latin typeface="Calibri"/>
              </a:rPr>
              <a:t>Water		Protein		Energy		Vitamins		Minerals </a:t>
            </a:r>
          </a:p>
        </p:txBody>
      </p:sp>
    </p:spTree>
    <p:extLst>
      <p:ext uri="{BB962C8B-B14F-4D97-AF65-F5344CB8AC3E}">
        <p14:creationId xmlns:p14="http://schemas.microsoft.com/office/powerpoint/2010/main" val="400173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k9102-6.jpg">
            <a:extLst>
              <a:ext uri="{FF2B5EF4-FFF2-40B4-BE49-F238E27FC236}">
                <a16:creationId xmlns:a16="http://schemas.microsoft.com/office/drawing/2014/main" id="{07D9EB39-2FDB-44F1-99B1-295A293B3A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1143000"/>
            <a:ext cx="3604260" cy="514350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6DAB7EC6-FFAB-0D82-ACDF-60FF76EA4EAC}"/>
              </a:ext>
            </a:extLst>
          </p:cNvPr>
          <p:cNvSpPr txBox="1"/>
          <p:nvPr/>
        </p:nvSpPr>
        <p:spPr>
          <a:xfrm>
            <a:off x="533400" y="381000"/>
            <a:ext cx="4572000" cy="5878532"/>
          </a:xfrm>
          <a:prstGeom prst="rect">
            <a:avLst/>
          </a:prstGeom>
          <a:noFill/>
        </p:spPr>
        <p:txBody>
          <a:bodyPr wrap="square">
            <a:spAutoFit/>
          </a:bodyPr>
          <a:lstStyle/>
          <a:p>
            <a:r>
              <a:rPr lang="en-US" sz="3200" b="1" dirty="0"/>
              <a:t>Mineral Deficiencies Cause—</a:t>
            </a:r>
          </a:p>
          <a:p>
            <a:endParaRPr lang="en-US" sz="2400" dirty="0"/>
          </a:p>
          <a:p>
            <a:r>
              <a:rPr lang="en-US" sz="2400" b="1" u="sng" dirty="0"/>
              <a:t>Reproduction</a:t>
            </a:r>
          </a:p>
          <a:p>
            <a:r>
              <a:rPr lang="en-US" sz="2400" dirty="0"/>
              <a:t>• Poor Cycling (repeat breeding)</a:t>
            </a:r>
          </a:p>
          <a:p>
            <a:r>
              <a:rPr lang="en-US" sz="2400" dirty="0"/>
              <a:t>• Poor conception</a:t>
            </a:r>
          </a:p>
          <a:p>
            <a:pPr marL="342900" indent="-342900">
              <a:buFont typeface="Arial" panose="020B0604020202020204" pitchFamily="34" charset="0"/>
              <a:buChar char="•"/>
            </a:pPr>
            <a:r>
              <a:rPr lang="en-US" sz="2400" dirty="0"/>
              <a:t>Retained placenta</a:t>
            </a:r>
          </a:p>
          <a:p>
            <a:endParaRPr lang="en-US" sz="2400" dirty="0"/>
          </a:p>
          <a:p>
            <a:r>
              <a:rPr lang="en-US" sz="2400" b="1" u="sng" dirty="0"/>
              <a:t>Immune system</a:t>
            </a:r>
          </a:p>
          <a:p>
            <a:r>
              <a:rPr lang="en-US" sz="2400" dirty="0"/>
              <a:t>• Poor ability to fight off disease</a:t>
            </a:r>
          </a:p>
          <a:p>
            <a:r>
              <a:rPr lang="en-US" sz="2400" dirty="0"/>
              <a:t>• Poor vaccine responses</a:t>
            </a:r>
          </a:p>
          <a:p>
            <a:r>
              <a:rPr lang="en-US" sz="2400" dirty="0"/>
              <a:t>• Increased disease</a:t>
            </a:r>
          </a:p>
          <a:p>
            <a:pPr marL="342900" indent="-342900">
              <a:buFont typeface="Arial" panose="020B0604020202020204" pitchFamily="34" charset="0"/>
              <a:buChar char="•"/>
            </a:pPr>
            <a:r>
              <a:rPr lang="en-US" sz="2400" dirty="0"/>
              <a:t>Foot rot</a:t>
            </a:r>
          </a:p>
          <a:p>
            <a:pPr marL="342900" indent="-342900">
              <a:buFont typeface="Arial" panose="020B0604020202020204" pitchFamily="34" charset="0"/>
              <a:buChar char="•"/>
            </a:pPr>
            <a:r>
              <a:rPr lang="en-US" sz="2400" dirty="0"/>
              <a:t>Poor growth rates</a:t>
            </a:r>
          </a:p>
          <a:p>
            <a:pPr marL="342900" indent="-342900">
              <a:buFont typeface="Arial" panose="020B0604020202020204" pitchFamily="34" charset="0"/>
              <a:buChar char="•"/>
            </a:pPr>
            <a:r>
              <a:rPr lang="en-US" sz="2400" dirty="0"/>
              <a:t>Increased Deaths</a:t>
            </a:r>
          </a:p>
        </p:txBody>
      </p:sp>
    </p:spTree>
    <p:extLst>
      <p:ext uri="{BB962C8B-B14F-4D97-AF65-F5344CB8AC3E}">
        <p14:creationId xmlns:p14="http://schemas.microsoft.com/office/powerpoint/2010/main" val="3196351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122" name="Picture 2" descr="E:\DCIM\100NIKON\DSCN09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7700" y="404809"/>
            <a:ext cx="7848600" cy="1323439"/>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rPr>
              <a:t>How does lack of forage affect the productivity of the cow?</a:t>
            </a:r>
          </a:p>
        </p:txBody>
      </p:sp>
      <p:sp>
        <p:nvSpPr>
          <p:cNvPr id="5" name="TextBox 4">
            <a:extLst>
              <a:ext uri="{FF2B5EF4-FFF2-40B4-BE49-F238E27FC236}">
                <a16:creationId xmlns:a16="http://schemas.microsoft.com/office/drawing/2014/main" id="{F0E0E3E7-4618-8AE0-A13F-A2D7FA80B27C}"/>
              </a:ext>
            </a:extLst>
          </p:cNvPr>
          <p:cNvSpPr txBox="1"/>
          <p:nvPr/>
        </p:nvSpPr>
        <p:spPr>
          <a:xfrm>
            <a:off x="647700" y="6248400"/>
            <a:ext cx="2171700" cy="369332"/>
          </a:xfrm>
          <a:prstGeom prst="rect">
            <a:avLst/>
          </a:prstGeom>
          <a:noFill/>
        </p:spPr>
        <p:txBody>
          <a:bodyPr wrap="square" rtlCol="0">
            <a:spAutoFit/>
          </a:bodyPr>
          <a:lstStyle/>
          <a:p>
            <a:r>
              <a:rPr lang="en-US" b="1" dirty="0">
                <a:solidFill>
                  <a:schemeClr val="bg1"/>
                </a:solidFill>
              </a:rPr>
              <a:t>Glenwood, NM</a:t>
            </a:r>
          </a:p>
        </p:txBody>
      </p:sp>
    </p:spTree>
    <p:extLst>
      <p:ext uri="{BB962C8B-B14F-4D97-AF65-F5344CB8AC3E}">
        <p14:creationId xmlns:p14="http://schemas.microsoft.com/office/powerpoint/2010/main" val="2053685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620688"/>
            <a:ext cx="8640960" cy="508000"/>
          </a:xfrm>
        </p:spPr>
        <p:txBody>
          <a:bodyPr/>
          <a:lstStyle/>
          <a:p>
            <a:r>
              <a:rPr lang="en-US" sz="2800" dirty="0"/>
              <a:t>Interactions of Breed, Supplementation and Year on Productivity of Desert Range Cows (Bellido et al., 1981)</a:t>
            </a:r>
          </a:p>
        </p:txBody>
      </p:sp>
      <p:sp>
        <p:nvSpPr>
          <p:cNvPr id="5" name="TextBox 4"/>
          <p:cNvSpPr txBox="1"/>
          <p:nvPr/>
        </p:nvSpPr>
        <p:spPr>
          <a:xfrm>
            <a:off x="244649" y="1556792"/>
            <a:ext cx="8568952" cy="3539430"/>
          </a:xfrm>
          <a:prstGeom prst="rect">
            <a:avLst/>
          </a:prstGeom>
          <a:noFill/>
        </p:spPr>
        <p:txBody>
          <a:bodyPr wrap="square" rtlCol="0">
            <a:spAutoFit/>
          </a:bodyPr>
          <a:lstStyle/>
          <a:p>
            <a:pPr marL="342900" indent="-342900">
              <a:buFont typeface="Arial"/>
              <a:buChar char="•"/>
            </a:pPr>
            <a:r>
              <a:rPr lang="en-US" sz="2800" dirty="0"/>
              <a:t>5 yr study at NMSU</a:t>
            </a:r>
          </a:p>
          <a:p>
            <a:pPr marL="342900" indent="-342900">
              <a:buFont typeface="Arial"/>
              <a:buChar char="•"/>
            </a:pPr>
            <a:endParaRPr lang="en-US" sz="2800" dirty="0"/>
          </a:p>
          <a:p>
            <a:endParaRPr lang="en-US" sz="2800" dirty="0"/>
          </a:p>
          <a:p>
            <a:pPr marL="342900" indent="-342900">
              <a:buFont typeface="Arial"/>
              <a:buChar char="•"/>
            </a:pPr>
            <a:endParaRPr lang="en-US" sz="2800" dirty="0"/>
          </a:p>
          <a:p>
            <a:pPr marL="342900" indent="-342900">
              <a:buFont typeface="Arial"/>
              <a:buChar char="•"/>
            </a:pPr>
            <a:r>
              <a:rPr lang="en-US" sz="2800" dirty="0"/>
              <a:t>Drought reduced gain from birth to weaning by 	20%, weaning weight by 17% and increased 	calving interval by 16 d</a:t>
            </a:r>
          </a:p>
          <a:p>
            <a:endParaRPr lang="en-US" sz="2800" dirty="0"/>
          </a:p>
        </p:txBody>
      </p:sp>
    </p:spTree>
    <p:extLst>
      <p:ext uri="{BB962C8B-B14F-4D97-AF65-F5344CB8AC3E}">
        <p14:creationId xmlns:p14="http://schemas.microsoft.com/office/powerpoint/2010/main" val="1453791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A6F1-0DBA-4AFE-9BCE-8B8EA8593B94}"/>
              </a:ext>
            </a:extLst>
          </p:cNvPr>
          <p:cNvSpPr>
            <a:spLocks noGrp="1"/>
          </p:cNvSpPr>
          <p:nvPr>
            <p:ph type="title"/>
          </p:nvPr>
        </p:nvSpPr>
        <p:spPr>
          <a:xfrm>
            <a:off x="1088079" y="885142"/>
            <a:ext cx="6840537" cy="381000"/>
          </a:xfrm>
        </p:spPr>
        <p:txBody>
          <a:bodyPr/>
          <a:lstStyle/>
          <a:p>
            <a:pPr algn="ctr"/>
            <a:r>
              <a:rPr lang="en-US" sz="2800" dirty="0">
                <a:effectLst>
                  <a:outerShdw blurRad="38100" dist="38100" dir="2700000" algn="tl">
                    <a:srgbClr val="000000">
                      <a:alpha val="43137"/>
                    </a:srgbClr>
                  </a:outerShdw>
                </a:effectLst>
              </a:rPr>
              <a:t>How </a:t>
            </a:r>
            <a:r>
              <a:rPr lang="en-US" sz="3200" dirty="0">
                <a:effectLst>
                  <a:outerShdw blurRad="38100" dist="38100" dir="2700000" algn="tl">
                    <a:srgbClr val="000000">
                      <a:alpha val="43137"/>
                    </a:srgbClr>
                  </a:outerShdw>
                </a:effectLst>
              </a:rPr>
              <a:t>does</a:t>
            </a:r>
            <a:r>
              <a:rPr lang="en-US" sz="2800" dirty="0">
                <a:effectLst>
                  <a:outerShdw blurRad="38100" dist="38100" dir="2700000" algn="tl">
                    <a:srgbClr val="000000">
                      <a:alpha val="43137"/>
                    </a:srgbClr>
                  </a:outerShdw>
                </a:effectLst>
              </a:rPr>
              <a:t> </a:t>
            </a:r>
            <a:r>
              <a:rPr lang="en-US" sz="4000" u="sng" dirty="0">
                <a:effectLst>
                  <a:outerShdw blurRad="38100" dist="38100" dir="2700000" algn="tl">
                    <a:srgbClr val="000000">
                      <a:alpha val="43137"/>
                    </a:srgbClr>
                  </a:outerShdw>
                </a:effectLst>
              </a:rPr>
              <a:t>drought</a:t>
            </a:r>
            <a:r>
              <a:rPr lang="en-US" sz="2800" dirty="0">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rPr>
              <a:t>influence mineral intake for a 1200 lb range cow? </a:t>
            </a:r>
          </a:p>
        </p:txBody>
      </p:sp>
      <p:graphicFrame>
        <p:nvGraphicFramePr>
          <p:cNvPr id="4" name="Table 4">
            <a:extLst>
              <a:ext uri="{FF2B5EF4-FFF2-40B4-BE49-F238E27FC236}">
                <a16:creationId xmlns:a16="http://schemas.microsoft.com/office/drawing/2014/main" id="{67730DF0-D10A-4EE0-9FC9-DD84E88ED0A8}"/>
              </a:ext>
            </a:extLst>
          </p:cNvPr>
          <p:cNvGraphicFramePr>
            <a:graphicFrameLocks noGrp="1"/>
          </p:cNvGraphicFramePr>
          <p:nvPr>
            <p:ph idx="1"/>
          </p:nvPr>
        </p:nvGraphicFramePr>
        <p:xfrm>
          <a:off x="852055" y="2358412"/>
          <a:ext cx="7405254" cy="3230165"/>
        </p:xfrm>
        <a:graphic>
          <a:graphicData uri="http://schemas.openxmlformats.org/drawingml/2006/table">
            <a:tbl>
              <a:tblPr firstRow="1" bandRow="1">
                <a:effectLst>
                  <a:innerShdw blurRad="63500" dist="50800">
                    <a:prstClr val="black">
                      <a:alpha val="50000"/>
                    </a:prstClr>
                  </a:innerShdw>
                </a:effectLst>
                <a:tableStyleId>{5C22544A-7EE6-4342-B048-85BDC9FD1C3A}</a:tableStyleId>
              </a:tblPr>
              <a:tblGrid>
                <a:gridCol w="2468418">
                  <a:extLst>
                    <a:ext uri="{9D8B030D-6E8A-4147-A177-3AD203B41FA5}">
                      <a16:colId xmlns:a16="http://schemas.microsoft.com/office/drawing/2014/main" val="1116177001"/>
                    </a:ext>
                  </a:extLst>
                </a:gridCol>
                <a:gridCol w="2468418">
                  <a:extLst>
                    <a:ext uri="{9D8B030D-6E8A-4147-A177-3AD203B41FA5}">
                      <a16:colId xmlns:a16="http://schemas.microsoft.com/office/drawing/2014/main" val="1186939841"/>
                    </a:ext>
                  </a:extLst>
                </a:gridCol>
                <a:gridCol w="2468418">
                  <a:extLst>
                    <a:ext uri="{9D8B030D-6E8A-4147-A177-3AD203B41FA5}">
                      <a16:colId xmlns:a16="http://schemas.microsoft.com/office/drawing/2014/main" val="1320288693"/>
                    </a:ext>
                  </a:extLst>
                </a:gridCol>
              </a:tblGrid>
              <a:tr h="1179713">
                <a:tc>
                  <a:txBody>
                    <a:bodyPr/>
                    <a:lstStyle/>
                    <a:p>
                      <a:pPr algn="ctr"/>
                      <a:endParaRPr lang="en-US" sz="2700" dirty="0"/>
                    </a:p>
                    <a:p>
                      <a:pPr algn="ctr"/>
                      <a:r>
                        <a:rPr lang="en-US" sz="2700" dirty="0"/>
                        <a:t>Item</a:t>
                      </a:r>
                    </a:p>
                  </a:txBody>
                  <a:tcPr marL="68580" marR="68580" marT="34290" marB="34290"/>
                </a:tc>
                <a:tc>
                  <a:txBody>
                    <a:bodyPr/>
                    <a:lstStyle/>
                    <a:p>
                      <a:pPr algn="ctr"/>
                      <a:r>
                        <a:rPr lang="en-US" sz="2700" dirty="0"/>
                        <a:t>Normal forage intake</a:t>
                      </a:r>
                    </a:p>
                  </a:txBody>
                  <a:tcPr marL="68580" marR="68580" marT="34290" marB="34290"/>
                </a:tc>
                <a:tc>
                  <a:txBody>
                    <a:bodyPr/>
                    <a:lstStyle/>
                    <a:p>
                      <a:pPr algn="ctr"/>
                      <a:r>
                        <a:rPr lang="en-US" sz="2700" dirty="0"/>
                        <a:t>Drought forage intake</a:t>
                      </a:r>
                    </a:p>
                  </a:txBody>
                  <a:tcPr marL="68580" marR="68580" marT="34290" marB="34290"/>
                </a:tc>
                <a:extLst>
                  <a:ext uri="{0D108BD9-81ED-4DB2-BD59-A6C34878D82A}">
                    <a16:rowId xmlns:a16="http://schemas.microsoft.com/office/drawing/2014/main" val="3957694360"/>
                  </a:ext>
                </a:extLst>
              </a:tr>
              <a:tr h="683484">
                <a:tc>
                  <a:txBody>
                    <a:bodyPr/>
                    <a:lstStyle/>
                    <a:p>
                      <a:r>
                        <a:rPr lang="en-US" sz="2700" dirty="0"/>
                        <a:t>DM intake</a:t>
                      </a:r>
                    </a:p>
                  </a:txBody>
                  <a:tcPr marL="68580" marR="68580" marT="34290" marB="34290"/>
                </a:tc>
                <a:tc>
                  <a:txBody>
                    <a:bodyPr/>
                    <a:lstStyle/>
                    <a:p>
                      <a:pPr algn="r"/>
                      <a:r>
                        <a:rPr lang="en-US" sz="2700" dirty="0"/>
                        <a:t>30 lbs</a:t>
                      </a:r>
                    </a:p>
                  </a:txBody>
                  <a:tcPr marL="68580" marR="68580" marT="34290" marB="34290"/>
                </a:tc>
                <a:tc>
                  <a:txBody>
                    <a:bodyPr/>
                    <a:lstStyle/>
                    <a:p>
                      <a:pPr algn="r"/>
                      <a:r>
                        <a:rPr lang="en-US" sz="2700" dirty="0"/>
                        <a:t>20 lbs</a:t>
                      </a:r>
                    </a:p>
                  </a:txBody>
                  <a:tcPr marL="68580" marR="68580" marT="34290" marB="34290"/>
                </a:tc>
                <a:extLst>
                  <a:ext uri="{0D108BD9-81ED-4DB2-BD59-A6C34878D82A}">
                    <a16:rowId xmlns:a16="http://schemas.microsoft.com/office/drawing/2014/main" val="955351720"/>
                  </a:ext>
                </a:extLst>
              </a:tr>
              <a:tr h="683484">
                <a:tc>
                  <a:txBody>
                    <a:bodyPr/>
                    <a:lstStyle/>
                    <a:p>
                      <a:r>
                        <a:rPr lang="en-US" sz="2700" dirty="0"/>
                        <a:t>Phosphorus</a:t>
                      </a:r>
                    </a:p>
                  </a:txBody>
                  <a:tcPr marL="68580" marR="68580" marT="34290" marB="34290"/>
                </a:tc>
                <a:tc>
                  <a:txBody>
                    <a:bodyPr/>
                    <a:lstStyle/>
                    <a:p>
                      <a:pPr algn="r"/>
                      <a:r>
                        <a:rPr lang="en-US" sz="2700" dirty="0"/>
                        <a:t>27 g</a:t>
                      </a:r>
                    </a:p>
                  </a:txBody>
                  <a:tcPr marL="68580" marR="68580" marT="34290" marB="34290"/>
                </a:tc>
                <a:tc>
                  <a:txBody>
                    <a:bodyPr/>
                    <a:lstStyle/>
                    <a:p>
                      <a:pPr algn="r"/>
                      <a:r>
                        <a:rPr lang="en-US" sz="2700" dirty="0"/>
                        <a:t>18 g</a:t>
                      </a:r>
                    </a:p>
                  </a:txBody>
                  <a:tcPr marL="68580" marR="68580" marT="34290" marB="34290"/>
                </a:tc>
                <a:extLst>
                  <a:ext uri="{0D108BD9-81ED-4DB2-BD59-A6C34878D82A}">
                    <a16:rowId xmlns:a16="http://schemas.microsoft.com/office/drawing/2014/main" val="2277244377"/>
                  </a:ext>
                </a:extLst>
              </a:tr>
              <a:tr h="683484">
                <a:tc>
                  <a:txBody>
                    <a:bodyPr/>
                    <a:lstStyle/>
                    <a:p>
                      <a:r>
                        <a:rPr lang="en-US" sz="2700" dirty="0"/>
                        <a:t>Copper</a:t>
                      </a:r>
                    </a:p>
                  </a:txBody>
                  <a:tcPr marL="68580" marR="68580" marT="34290" marB="34290"/>
                </a:tc>
                <a:tc>
                  <a:txBody>
                    <a:bodyPr/>
                    <a:lstStyle/>
                    <a:p>
                      <a:pPr algn="r"/>
                      <a:r>
                        <a:rPr lang="en-US" sz="2700" dirty="0"/>
                        <a:t>108 mg</a:t>
                      </a:r>
                    </a:p>
                  </a:txBody>
                  <a:tcPr marL="68580" marR="68580" marT="34290" marB="34290"/>
                </a:tc>
                <a:tc>
                  <a:txBody>
                    <a:bodyPr/>
                    <a:lstStyle/>
                    <a:p>
                      <a:pPr algn="r"/>
                      <a:r>
                        <a:rPr lang="en-US" sz="2700" dirty="0"/>
                        <a:t>72 mg </a:t>
                      </a:r>
                    </a:p>
                  </a:txBody>
                  <a:tcPr marL="68580" marR="68580" marT="34290" marB="34290"/>
                </a:tc>
                <a:extLst>
                  <a:ext uri="{0D108BD9-81ED-4DB2-BD59-A6C34878D82A}">
                    <a16:rowId xmlns:a16="http://schemas.microsoft.com/office/drawing/2014/main" val="3619113096"/>
                  </a:ext>
                </a:extLst>
              </a:tr>
            </a:tbl>
          </a:graphicData>
        </a:graphic>
      </p:graphicFrame>
      <p:sp>
        <p:nvSpPr>
          <p:cNvPr id="5" name="TextBox 4">
            <a:extLst>
              <a:ext uri="{FF2B5EF4-FFF2-40B4-BE49-F238E27FC236}">
                <a16:creationId xmlns:a16="http://schemas.microsoft.com/office/drawing/2014/main" id="{28F6D477-299D-4590-90B7-570D02C9C81C}"/>
              </a:ext>
            </a:extLst>
          </p:cNvPr>
          <p:cNvSpPr txBox="1"/>
          <p:nvPr/>
        </p:nvSpPr>
        <p:spPr>
          <a:xfrm rot="20039274">
            <a:off x="1028847" y="3276756"/>
            <a:ext cx="6959003" cy="461665"/>
          </a:xfrm>
          <a:prstGeom prst="rect">
            <a:avLst/>
          </a:prstGeom>
          <a:solidFill>
            <a:srgbClr val="002060"/>
          </a:solidFill>
        </p:spPr>
        <p:txBody>
          <a:bodyPr wrap="square" rtlCol="0">
            <a:spAutoFit/>
          </a:bodyPr>
          <a:lstStyle/>
          <a:p>
            <a:r>
              <a:rPr lang="en-US" sz="2400" dirty="0">
                <a:solidFill>
                  <a:srgbClr val="FFFF00"/>
                </a:solidFill>
              </a:rPr>
              <a:t>Why is Phosphorus Necessary During a Drought?</a:t>
            </a:r>
          </a:p>
        </p:txBody>
      </p:sp>
      <p:sp>
        <p:nvSpPr>
          <p:cNvPr id="6" name="Rectangle 5">
            <a:extLst>
              <a:ext uri="{FF2B5EF4-FFF2-40B4-BE49-F238E27FC236}">
                <a16:creationId xmlns:a16="http://schemas.microsoft.com/office/drawing/2014/main" id="{FBB01F84-B419-4F15-A43E-8FD45E35AB87}"/>
              </a:ext>
            </a:extLst>
          </p:cNvPr>
          <p:cNvSpPr/>
          <p:nvPr/>
        </p:nvSpPr>
        <p:spPr>
          <a:xfrm>
            <a:off x="6445189" y="2109002"/>
            <a:ext cx="34289" cy="34289"/>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407895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09562024"/>
              </p:ext>
            </p:extLst>
          </p:nvPr>
        </p:nvGraphicFramePr>
        <p:xfrm>
          <a:off x="990600" y="304801"/>
          <a:ext cx="7239000" cy="3048000"/>
        </p:xfrm>
        <a:graphic>
          <a:graphicData uri="http://schemas.openxmlformats.org/drawingml/2006/table">
            <a:tbl>
              <a:tblPr firstRow="1" bandRow="1">
                <a:tableStyleId>{7E9639D4-E3E2-4D34-9284-5A2195B3D0D7}</a:tableStyleId>
              </a:tblPr>
              <a:tblGrid>
                <a:gridCol w="1128156">
                  <a:extLst>
                    <a:ext uri="{9D8B030D-6E8A-4147-A177-3AD203B41FA5}">
                      <a16:colId xmlns:a16="http://schemas.microsoft.com/office/drawing/2014/main" val="20000"/>
                    </a:ext>
                  </a:extLst>
                </a:gridCol>
                <a:gridCol w="2224644">
                  <a:extLst>
                    <a:ext uri="{9D8B030D-6E8A-4147-A177-3AD203B41FA5}">
                      <a16:colId xmlns:a16="http://schemas.microsoft.com/office/drawing/2014/main" val="20001"/>
                    </a:ext>
                  </a:extLst>
                </a:gridCol>
                <a:gridCol w="1850231">
                  <a:extLst>
                    <a:ext uri="{9D8B030D-6E8A-4147-A177-3AD203B41FA5}">
                      <a16:colId xmlns:a16="http://schemas.microsoft.com/office/drawing/2014/main" val="20002"/>
                    </a:ext>
                  </a:extLst>
                </a:gridCol>
                <a:gridCol w="2035969">
                  <a:extLst>
                    <a:ext uri="{9D8B030D-6E8A-4147-A177-3AD203B41FA5}">
                      <a16:colId xmlns:a16="http://schemas.microsoft.com/office/drawing/2014/main" val="20003"/>
                    </a:ext>
                  </a:extLst>
                </a:gridCol>
              </a:tblGrid>
              <a:tr h="853440">
                <a:tc gridSpan="4">
                  <a:txBody>
                    <a:bodyPr/>
                    <a:lstStyle/>
                    <a:p>
                      <a:pPr algn="ctr"/>
                      <a:r>
                        <a:rPr lang="en-US" sz="2400" dirty="0"/>
                        <a:t>Performance of cows in different body conditions</a:t>
                      </a:r>
                      <a:r>
                        <a:rPr lang="en-US" sz="2000" dirty="0"/>
                        <a:t> </a:t>
                      </a:r>
                    </a:p>
                    <a:p>
                      <a:pPr algn="ctr"/>
                      <a:r>
                        <a:rPr lang="en-US" sz="2000" dirty="0"/>
                        <a:t>(Wikse et al, 1995)</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779228">
                <a:tc>
                  <a:txBody>
                    <a:bodyPr/>
                    <a:lstStyle/>
                    <a:p>
                      <a:pPr algn="ctr"/>
                      <a:r>
                        <a:rPr lang="en-US" sz="2400" dirty="0"/>
                        <a:t>BCS</a:t>
                      </a:r>
                      <a:endParaRPr lang="en-US" sz="2400" b="1" dirty="0"/>
                    </a:p>
                  </a:txBody>
                  <a:tcPr/>
                </a:tc>
                <a:tc>
                  <a:txBody>
                    <a:bodyPr/>
                    <a:lstStyle/>
                    <a:p>
                      <a:pPr algn="ctr"/>
                      <a:r>
                        <a:rPr lang="en-US" sz="2400" dirty="0"/>
                        <a:t>Pregnancy rate, %</a:t>
                      </a:r>
                      <a:endParaRPr lang="en-US" sz="2400" b="1" dirty="0"/>
                    </a:p>
                  </a:txBody>
                  <a:tcPr/>
                </a:tc>
                <a:tc>
                  <a:txBody>
                    <a:bodyPr/>
                    <a:lstStyle/>
                    <a:p>
                      <a:pPr algn="ctr"/>
                      <a:r>
                        <a:rPr lang="en-US" sz="2400" dirty="0"/>
                        <a:t>Weaning weight, lb</a:t>
                      </a:r>
                      <a:endParaRPr lang="en-US" sz="2400" b="1" dirty="0"/>
                    </a:p>
                  </a:txBody>
                  <a:tcPr/>
                </a:tc>
                <a:tc>
                  <a:txBody>
                    <a:bodyPr/>
                    <a:lstStyle/>
                    <a:p>
                      <a:pPr algn="ctr"/>
                      <a:r>
                        <a:rPr lang="en-US" sz="2400" dirty="0"/>
                        <a:t>Lost income/cow, $</a:t>
                      </a:r>
                      <a:endParaRPr lang="en-US" sz="2400" b="1" dirty="0"/>
                    </a:p>
                  </a:txBody>
                  <a:tcPr/>
                </a:tc>
                <a:extLst>
                  <a:ext uri="{0D108BD9-81ED-4DB2-BD59-A6C34878D82A}">
                    <a16:rowId xmlns:a16="http://schemas.microsoft.com/office/drawing/2014/main" val="10001"/>
                  </a:ext>
                </a:extLst>
              </a:tr>
              <a:tr h="451457">
                <a:tc>
                  <a:txBody>
                    <a:bodyPr/>
                    <a:lstStyle/>
                    <a:p>
                      <a:pPr algn="ctr"/>
                      <a:r>
                        <a:rPr lang="en-US" sz="2400" dirty="0"/>
                        <a:t>5</a:t>
                      </a:r>
                    </a:p>
                  </a:txBody>
                  <a:tcPr/>
                </a:tc>
                <a:tc>
                  <a:txBody>
                    <a:bodyPr/>
                    <a:lstStyle/>
                    <a:p>
                      <a:pPr algn="ctr"/>
                      <a:r>
                        <a:rPr lang="en-US" sz="2400" dirty="0"/>
                        <a:t>96</a:t>
                      </a:r>
                      <a:endParaRPr lang="en-US" sz="2400" b="1" dirty="0"/>
                    </a:p>
                  </a:txBody>
                  <a:tcPr/>
                </a:tc>
                <a:tc>
                  <a:txBody>
                    <a:bodyPr/>
                    <a:lstStyle/>
                    <a:p>
                      <a:pPr algn="ctr"/>
                      <a:r>
                        <a:rPr lang="en-US" sz="2400" dirty="0"/>
                        <a:t>508</a:t>
                      </a:r>
                      <a:endParaRPr lang="en-US" sz="2400" b="1" dirty="0"/>
                    </a:p>
                  </a:txBody>
                  <a:tcPr/>
                </a:tc>
                <a:tc>
                  <a:txBody>
                    <a:bodyPr/>
                    <a:lstStyle/>
                    <a:p>
                      <a:pPr algn="ctr"/>
                      <a:r>
                        <a:rPr lang="en-US" sz="2400" dirty="0"/>
                        <a:t>$ 0</a:t>
                      </a:r>
                      <a:endParaRPr lang="en-US" sz="2400" b="1" dirty="0"/>
                    </a:p>
                  </a:txBody>
                  <a:tcPr/>
                </a:tc>
                <a:extLst>
                  <a:ext uri="{0D108BD9-81ED-4DB2-BD59-A6C34878D82A}">
                    <a16:rowId xmlns:a16="http://schemas.microsoft.com/office/drawing/2014/main" val="10002"/>
                  </a:ext>
                </a:extLst>
              </a:tr>
              <a:tr h="125674">
                <a:tc gridSpan="4">
                  <a:txBody>
                    <a:bodyPr/>
                    <a:lstStyle/>
                    <a:p>
                      <a:pPr algn="ctr"/>
                      <a:endParaRPr lang="en-US" sz="2400" b="1" dirty="0"/>
                    </a:p>
                  </a:txBody>
                  <a:tcPr/>
                </a:tc>
                <a:tc hMerge="1">
                  <a:txBody>
                    <a:bodyPr/>
                    <a:lstStyle/>
                    <a:p>
                      <a:pPr algn="ctr"/>
                      <a:endParaRPr lang="en-US" sz="2000" b="1" dirty="0"/>
                    </a:p>
                  </a:txBody>
                  <a:tcPr/>
                </a:tc>
                <a:tc hMerge="1">
                  <a:txBody>
                    <a:bodyPr/>
                    <a:lstStyle/>
                    <a:p>
                      <a:pPr algn="ctr"/>
                      <a:endParaRPr lang="en-US" sz="2000" b="1" dirty="0"/>
                    </a:p>
                  </a:txBody>
                  <a:tcPr/>
                </a:tc>
                <a:tc hMerge="1">
                  <a:txBody>
                    <a:bodyPr/>
                    <a:lstStyle/>
                    <a:p>
                      <a:pPr algn="ctr"/>
                      <a:endParaRPr lang="en-US" sz="2000" b="1" dirty="0"/>
                    </a:p>
                  </a:txBody>
                  <a:tcPr/>
                </a:tc>
                <a:extLst>
                  <a:ext uri="{0D108BD9-81ED-4DB2-BD59-A6C34878D82A}">
                    <a16:rowId xmlns:a16="http://schemas.microsoft.com/office/drawing/2014/main" val="10003"/>
                  </a:ext>
                </a:extLst>
              </a:tr>
              <a:tr h="451457">
                <a:tc>
                  <a:txBody>
                    <a:bodyPr/>
                    <a:lstStyle/>
                    <a:p>
                      <a:pPr algn="ctr"/>
                      <a:r>
                        <a:rPr lang="en-US" sz="2400" dirty="0"/>
                        <a:t>3</a:t>
                      </a:r>
                      <a:endParaRPr lang="en-US" sz="2400" b="1" dirty="0"/>
                    </a:p>
                  </a:txBody>
                  <a:tcPr/>
                </a:tc>
                <a:tc>
                  <a:txBody>
                    <a:bodyPr/>
                    <a:lstStyle/>
                    <a:p>
                      <a:pPr algn="ctr"/>
                      <a:r>
                        <a:rPr lang="en-US" sz="2400" dirty="0"/>
                        <a:t>51</a:t>
                      </a:r>
                      <a:endParaRPr lang="en-US" sz="2400" b="1" dirty="0"/>
                    </a:p>
                  </a:txBody>
                  <a:tcPr/>
                </a:tc>
                <a:tc>
                  <a:txBody>
                    <a:bodyPr/>
                    <a:lstStyle/>
                    <a:p>
                      <a:pPr algn="ctr"/>
                      <a:r>
                        <a:rPr lang="en-US" sz="2400" dirty="0"/>
                        <a:t>442</a:t>
                      </a:r>
                      <a:endParaRPr lang="en-US" sz="2400" b="1" dirty="0"/>
                    </a:p>
                  </a:txBody>
                  <a:tcPr/>
                </a:tc>
                <a:tc>
                  <a:txBody>
                    <a:bodyPr/>
                    <a:lstStyle/>
                    <a:p>
                      <a:pPr algn="ctr"/>
                      <a:r>
                        <a:rPr lang="en-US" sz="2400" dirty="0"/>
                        <a:t>$215</a:t>
                      </a:r>
                      <a:endParaRPr lang="en-US" sz="2400" b="1" dirty="0"/>
                    </a:p>
                  </a:txBody>
                  <a:tcPr/>
                </a:tc>
                <a:extLst>
                  <a:ext uri="{0D108BD9-81ED-4DB2-BD59-A6C34878D82A}">
                    <a16:rowId xmlns:a16="http://schemas.microsoft.com/office/drawing/2014/main" val="10004"/>
                  </a:ext>
                </a:extLst>
              </a:tr>
            </a:tbl>
          </a:graphicData>
        </a:graphic>
      </p:graphicFrame>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735" t="28275" r="2873" b="4209"/>
          <a:stretch/>
        </p:blipFill>
        <p:spPr bwMode="auto">
          <a:xfrm>
            <a:off x="4685490" y="3451698"/>
            <a:ext cx="3999642" cy="26264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591" t="21343" r="3134" b="4248"/>
          <a:stretch/>
        </p:blipFill>
        <p:spPr bwMode="auto">
          <a:xfrm>
            <a:off x="381000" y="3429000"/>
            <a:ext cx="3977531" cy="26264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52600" y="6019800"/>
            <a:ext cx="990600" cy="381000"/>
          </a:xfrm>
          <a:prstGeom prst="rect">
            <a:avLst/>
          </a:prstGeom>
          <a:noFill/>
        </p:spPr>
        <p:txBody>
          <a:bodyPr wrap="square" rtlCol="0">
            <a:spAutoFit/>
          </a:bodyPr>
          <a:lstStyle/>
          <a:p>
            <a:r>
              <a:rPr lang="en-US" b="1" dirty="0">
                <a:solidFill>
                  <a:prstClr val="black"/>
                </a:solidFill>
              </a:rPr>
              <a:t>BCS 5</a:t>
            </a:r>
          </a:p>
        </p:txBody>
      </p:sp>
      <p:sp>
        <p:nvSpPr>
          <p:cNvPr id="6" name="TextBox 5"/>
          <p:cNvSpPr txBox="1"/>
          <p:nvPr/>
        </p:nvSpPr>
        <p:spPr>
          <a:xfrm>
            <a:off x="6172200" y="6096000"/>
            <a:ext cx="962645" cy="369332"/>
          </a:xfrm>
          <a:prstGeom prst="rect">
            <a:avLst/>
          </a:prstGeom>
          <a:noFill/>
        </p:spPr>
        <p:txBody>
          <a:bodyPr wrap="square" rtlCol="0">
            <a:spAutoFit/>
          </a:bodyPr>
          <a:lstStyle/>
          <a:p>
            <a:r>
              <a:rPr lang="en-US" b="1" dirty="0">
                <a:solidFill>
                  <a:prstClr val="black"/>
                </a:solidFill>
              </a:rPr>
              <a:t>BCS 3</a:t>
            </a:r>
          </a:p>
        </p:txBody>
      </p:sp>
    </p:spTree>
    <p:extLst>
      <p:ext uri="{BB962C8B-B14F-4D97-AF65-F5344CB8AC3E}">
        <p14:creationId xmlns:p14="http://schemas.microsoft.com/office/powerpoint/2010/main" val="4100657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409886" y="240415"/>
            <a:ext cx="8747186" cy="1212518"/>
          </a:xfrm>
        </p:spPr>
        <p:txBody>
          <a:bodyPr>
            <a:no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Effects of  Calving Distribution on Income</a:t>
            </a:r>
          </a:p>
        </p:txBody>
      </p:sp>
      <p:pic>
        <p:nvPicPr>
          <p:cNvPr id="391172" name="Picture 4" descr="calv_dist_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864"/>
          <a:stretch>
            <a:fillRect/>
          </a:stretch>
        </p:blipFill>
        <p:spPr bwMode="auto">
          <a:xfrm>
            <a:off x="294627" y="1597777"/>
            <a:ext cx="8554746" cy="3366617"/>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391173" name="Text Box 5"/>
          <p:cNvSpPr txBox="1">
            <a:spLocks noChangeArrowheads="1"/>
          </p:cNvSpPr>
          <p:nvPr/>
        </p:nvSpPr>
        <p:spPr bwMode="auto">
          <a:xfrm>
            <a:off x="3933826" y="4829654"/>
            <a:ext cx="18358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b="1" dirty="0">
                <a:solidFill>
                  <a:prstClr val="black"/>
                </a:solidFill>
                <a:latin typeface="Calibri"/>
              </a:rPr>
              <a:t>56,600 lbs weaned</a:t>
            </a:r>
          </a:p>
          <a:p>
            <a:r>
              <a:rPr lang="en-US" sz="1600" b="1" dirty="0">
                <a:solidFill>
                  <a:prstClr val="black"/>
                </a:solidFill>
                <a:latin typeface="Calibri"/>
              </a:rPr>
              <a:t>48,400 lbs weaned</a:t>
            </a:r>
          </a:p>
        </p:txBody>
      </p:sp>
      <p:sp>
        <p:nvSpPr>
          <p:cNvPr id="391174" name="Text Box 6"/>
          <p:cNvSpPr txBox="1">
            <a:spLocks noChangeArrowheads="1"/>
          </p:cNvSpPr>
          <p:nvPr/>
        </p:nvSpPr>
        <p:spPr bwMode="auto">
          <a:xfrm>
            <a:off x="3783354" y="5020373"/>
            <a:ext cx="237566"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350" dirty="0">
                <a:solidFill>
                  <a:prstClr val="black"/>
                </a:solidFill>
                <a:latin typeface="Calibri"/>
              </a:rPr>
              <a:t>-</a:t>
            </a:r>
          </a:p>
        </p:txBody>
      </p:sp>
      <p:sp>
        <p:nvSpPr>
          <p:cNvPr id="391175" name="Line 7"/>
          <p:cNvSpPr>
            <a:spLocks noChangeShapeType="1"/>
          </p:cNvSpPr>
          <p:nvPr/>
        </p:nvSpPr>
        <p:spPr bwMode="auto">
          <a:xfrm>
            <a:off x="3933825" y="5310062"/>
            <a:ext cx="1600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dirty="0">
              <a:solidFill>
                <a:prstClr val="black"/>
              </a:solidFill>
              <a:latin typeface="Calibri"/>
            </a:endParaRPr>
          </a:p>
        </p:txBody>
      </p:sp>
      <p:sp>
        <p:nvSpPr>
          <p:cNvPr id="391176" name="Text Box 8"/>
          <p:cNvSpPr txBox="1">
            <a:spLocks noChangeArrowheads="1"/>
          </p:cNvSpPr>
          <p:nvPr/>
        </p:nvSpPr>
        <p:spPr bwMode="auto">
          <a:xfrm>
            <a:off x="4207026" y="5310062"/>
            <a:ext cx="1600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b="1" dirty="0">
                <a:solidFill>
                  <a:prstClr val="black"/>
                </a:solidFill>
                <a:latin typeface="Calibri"/>
              </a:rPr>
              <a:t>8,200 lbs less </a:t>
            </a:r>
          </a:p>
        </p:txBody>
      </p:sp>
      <p:sp>
        <p:nvSpPr>
          <p:cNvPr id="2" name="TextBox 1"/>
          <p:cNvSpPr txBox="1"/>
          <p:nvPr/>
        </p:nvSpPr>
        <p:spPr>
          <a:xfrm>
            <a:off x="6316088" y="5310062"/>
            <a:ext cx="2800350" cy="923330"/>
          </a:xfrm>
          <a:prstGeom prst="rect">
            <a:avLst/>
          </a:prstGeom>
          <a:noFill/>
        </p:spPr>
        <p:txBody>
          <a:bodyPr wrap="square" rtlCol="0">
            <a:spAutoFit/>
          </a:bodyPr>
          <a:lstStyle/>
          <a:p>
            <a:r>
              <a:rPr lang="en-US" b="1" dirty="0">
                <a:solidFill>
                  <a:prstClr val="black"/>
                </a:solidFill>
                <a:latin typeface="Calibri"/>
              </a:rPr>
              <a:t>x $2.80/lb = $22,960 difference due  to drought and poor distribution</a:t>
            </a:r>
          </a:p>
        </p:txBody>
      </p:sp>
    </p:spTree>
    <p:extLst>
      <p:ext uri="{BB962C8B-B14F-4D97-AF65-F5344CB8AC3E}">
        <p14:creationId xmlns:p14="http://schemas.microsoft.com/office/powerpoint/2010/main" val="405476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erson riding a horse&#10;&#10;Description automatically generated">
            <a:extLst>
              <a:ext uri="{FF2B5EF4-FFF2-40B4-BE49-F238E27FC236}">
                <a16:creationId xmlns:a16="http://schemas.microsoft.com/office/drawing/2014/main" id="{F14AC94B-B071-31F4-3F19-FBE08BA237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81400" y="68702"/>
            <a:ext cx="5562600" cy="6789298"/>
          </a:xfrm>
          <a:prstGeom prst="rect">
            <a:avLst/>
          </a:prstGeom>
        </p:spPr>
      </p:pic>
      <p:sp>
        <p:nvSpPr>
          <p:cNvPr id="5" name="TextBox 4">
            <a:extLst>
              <a:ext uri="{FF2B5EF4-FFF2-40B4-BE49-F238E27FC236}">
                <a16:creationId xmlns:a16="http://schemas.microsoft.com/office/drawing/2014/main" id="{E52E11BF-5D09-2DD8-DA8C-EE50F4CB4167}"/>
              </a:ext>
            </a:extLst>
          </p:cNvPr>
          <p:cNvSpPr txBox="1"/>
          <p:nvPr/>
        </p:nvSpPr>
        <p:spPr>
          <a:xfrm>
            <a:off x="457200" y="2286000"/>
            <a:ext cx="3124200" cy="1815882"/>
          </a:xfrm>
          <a:prstGeom prst="rect">
            <a:avLst/>
          </a:prstGeom>
          <a:noFill/>
        </p:spPr>
        <p:txBody>
          <a:bodyPr wrap="square" rtlCol="0">
            <a:spAutoFit/>
          </a:bodyPr>
          <a:lstStyle/>
          <a:p>
            <a:r>
              <a:rPr lang="en-US" sz="2800" b="1" dirty="0">
                <a:solidFill>
                  <a:schemeClr val="tx2"/>
                </a:solidFill>
              </a:rPr>
              <a:t>Three things that cause fear in a Montana Cowboy</a:t>
            </a:r>
          </a:p>
        </p:txBody>
      </p:sp>
    </p:spTree>
    <p:extLst>
      <p:ext uri="{BB962C8B-B14F-4D97-AF65-F5344CB8AC3E}">
        <p14:creationId xmlns:p14="http://schemas.microsoft.com/office/powerpoint/2010/main" val="302962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5395965" y="5410200"/>
            <a:ext cx="3581400" cy="830997"/>
          </a:xfrm>
          <a:prstGeom prst="rect">
            <a:avLst/>
          </a:prstGeom>
          <a:noFill/>
        </p:spPr>
        <p:txBody>
          <a:bodyPr wrap="square" rtlCol="0">
            <a:spAutoFit/>
          </a:bodyPr>
          <a:lstStyle/>
          <a:p>
            <a:r>
              <a:rPr lang="en-US" sz="2400" b="1" dirty="0">
                <a:solidFill>
                  <a:schemeClr val="bg1"/>
                </a:solidFill>
              </a:rPr>
              <a:t>Can you guess what conception rates were?</a:t>
            </a:r>
          </a:p>
        </p:txBody>
      </p:sp>
    </p:spTree>
    <p:extLst>
      <p:ext uri="{BB962C8B-B14F-4D97-AF65-F5344CB8AC3E}">
        <p14:creationId xmlns:p14="http://schemas.microsoft.com/office/powerpoint/2010/main" val="172344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7" descr="cow big block">
            <a:extLst>
              <a:ext uri="{FF2B5EF4-FFF2-40B4-BE49-F238E27FC236}">
                <a16:creationId xmlns:a16="http://schemas.microsoft.com/office/drawing/2014/main" id="{6DB7C25B-AEDA-9C3A-90FE-0D5F30951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500" b="25000"/>
          <a:stretch>
            <a:fillRect/>
          </a:stretch>
        </p:blipFill>
        <p:spPr bwMode="auto">
          <a:xfrm>
            <a:off x="0" y="23813"/>
            <a:ext cx="91440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Rectangle 4">
            <a:extLst>
              <a:ext uri="{FF2B5EF4-FFF2-40B4-BE49-F238E27FC236}">
                <a16:creationId xmlns:a16="http://schemas.microsoft.com/office/drawing/2014/main" id="{E218ACC7-6CBA-F7B5-9FCE-B38CFC88A5D5}"/>
              </a:ext>
            </a:extLst>
          </p:cNvPr>
          <p:cNvSpPr>
            <a:spLocks noChangeArrowheads="1"/>
          </p:cNvSpPr>
          <p:nvPr/>
        </p:nvSpPr>
        <p:spPr bwMode="auto">
          <a:xfrm>
            <a:off x="533400" y="457200"/>
            <a:ext cx="8001000" cy="1446550"/>
          </a:xfrm>
          <a:prstGeom prst="rect">
            <a:avLst/>
          </a:prstGeom>
          <a:noFill/>
          <a:ln w="9525">
            <a:noFill/>
            <a:miter lim="800000"/>
            <a:headEnd/>
            <a:tailEnd/>
          </a:ln>
          <a:effectLst>
            <a:outerShdw dist="56796" dir="1593903" algn="ctr" rotWithShape="0">
              <a:srgbClr val="000000"/>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Why do we supplement cattle?</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88" name="Rectangle 20"/>
          <p:cNvSpPr>
            <a:spLocks noGrp="1" noChangeArrowheads="1"/>
          </p:cNvSpPr>
          <p:nvPr>
            <p:ph type="title"/>
          </p:nvPr>
        </p:nvSpPr>
        <p:spPr>
          <a:xfrm>
            <a:off x="228600" y="457200"/>
            <a:ext cx="8763000" cy="914400"/>
          </a:xfrm>
        </p:spPr>
        <p:txBody>
          <a:bodyPr>
            <a:normAutofit/>
          </a:bodyPr>
          <a:lstStyle/>
          <a:p>
            <a:pPr algn="ctr"/>
            <a:r>
              <a:rPr lang="en-US" dirty="0">
                <a:effectLst>
                  <a:outerShdw blurRad="38100" dist="38100" dir="2700000" algn="tl">
                    <a:srgbClr val="000000">
                      <a:alpha val="43137"/>
                    </a:srgbClr>
                  </a:outerShdw>
                </a:effectLst>
                <a:latin typeface="Arial" pitchFamily="34" charset="0"/>
                <a:cs typeface="Arial" pitchFamily="34" charset="0"/>
              </a:rPr>
              <a:t>Minerals affect the following-</a:t>
            </a:r>
          </a:p>
        </p:txBody>
      </p:sp>
      <p:sp>
        <p:nvSpPr>
          <p:cNvPr id="519194" name="Text Box 26"/>
          <p:cNvSpPr txBox="1">
            <a:spLocks noChangeArrowheads="1"/>
          </p:cNvSpPr>
          <p:nvPr/>
        </p:nvSpPr>
        <p:spPr bwMode="auto">
          <a:xfrm>
            <a:off x="609600" y="2175570"/>
            <a:ext cx="3505200" cy="3539430"/>
          </a:xfrm>
          <a:prstGeom prst="rect">
            <a:avLst/>
          </a:prstGeom>
          <a:noFill/>
          <a:ln w="9525">
            <a:noFill/>
            <a:miter lim="800000"/>
            <a:headEnd/>
            <a:tailEnd/>
          </a:ln>
          <a:effectLst>
            <a:outerShdw blurRad="50800" dist="38100" dir="2700000" algn="tl" rotWithShape="0">
              <a:prstClr val="black">
                <a:alpha val="40000"/>
              </a:prstClr>
            </a:outerShdw>
          </a:effectLst>
        </p:spPr>
        <p:txBody>
          <a:bodyPr>
            <a:spAutoFit/>
          </a:bodyPr>
          <a:lstStyle/>
          <a:p>
            <a:pPr algn="ctr" eaLnBrk="0" hangingPunct="0">
              <a:spcBef>
                <a:spcPct val="50000"/>
              </a:spcBef>
            </a:pPr>
            <a:r>
              <a:rPr lang="en-US" sz="3200" b="1" dirty="0">
                <a:solidFill>
                  <a:schemeClr val="tx2"/>
                </a:solidFill>
              </a:rPr>
              <a:t>Reproduction</a:t>
            </a:r>
          </a:p>
          <a:p>
            <a:pPr algn="ctr" eaLnBrk="0" hangingPunct="0">
              <a:spcBef>
                <a:spcPct val="50000"/>
              </a:spcBef>
            </a:pPr>
            <a:r>
              <a:rPr lang="en-US" sz="3200" b="1" dirty="0">
                <a:solidFill>
                  <a:schemeClr val="tx2"/>
                </a:solidFill>
              </a:rPr>
              <a:t>Scours</a:t>
            </a:r>
          </a:p>
          <a:p>
            <a:pPr algn="ctr" eaLnBrk="0" hangingPunct="0">
              <a:spcBef>
                <a:spcPct val="50000"/>
              </a:spcBef>
            </a:pPr>
            <a:r>
              <a:rPr lang="en-US" sz="3200" b="1" dirty="0">
                <a:solidFill>
                  <a:schemeClr val="tx2"/>
                </a:solidFill>
              </a:rPr>
              <a:t>Embryo transfer</a:t>
            </a:r>
          </a:p>
          <a:p>
            <a:pPr algn="ctr" eaLnBrk="0" hangingPunct="0">
              <a:spcBef>
                <a:spcPct val="50000"/>
              </a:spcBef>
            </a:pPr>
            <a:r>
              <a:rPr lang="en-US" sz="3200" b="1" dirty="0">
                <a:solidFill>
                  <a:schemeClr val="tx2"/>
                </a:solidFill>
              </a:rPr>
              <a:t> Milk production</a:t>
            </a:r>
          </a:p>
          <a:p>
            <a:pPr algn="ctr" eaLnBrk="0" hangingPunct="0">
              <a:spcBef>
                <a:spcPct val="50000"/>
              </a:spcBef>
            </a:pPr>
            <a:r>
              <a:rPr lang="en-US" sz="3200" b="1" dirty="0">
                <a:solidFill>
                  <a:schemeClr val="tx2"/>
                </a:solidFill>
              </a:rPr>
              <a:t>Foot rot</a:t>
            </a:r>
            <a:endParaRPr lang="en-US" sz="2800" b="1" dirty="0">
              <a:solidFill>
                <a:schemeClr val="tx2"/>
              </a:solidFill>
            </a:endParaRPr>
          </a:p>
        </p:txBody>
      </p:sp>
      <p:sp>
        <p:nvSpPr>
          <p:cNvPr id="519195" name="Text Box 27"/>
          <p:cNvSpPr txBox="1">
            <a:spLocks noChangeArrowheads="1"/>
          </p:cNvSpPr>
          <p:nvPr/>
        </p:nvSpPr>
        <p:spPr bwMode="auto">
          <a:xfrm>
            <a:off x="5486400" y="2251770"/>
            <a:ext cx="3124200" cy="4031873"/>
          </a:xfrm>
          <a:prstGeom prst="rect">
            <a:avLst/>
          </a:prstGeom>
          <a:noFill/>
          <a:ln w="9525">
            <a:noFill/>
            <a:miter lim="800000"/>
            <a:headEnd/>
            <a:tailEnd/>
          </a:ln>
          <a:effectLst>
            <a:outerShdw blurRad="50800" dist="38100" dir="2700000" algn="tl" rotWithShape="0">
              <a:prstClr val="black">
                <a:alpha val="40000"/>
              </a:prstClr>
            </a:outerShdw>
          </a:effectLst>
        </p:spPr>
        <p:txBody>
          <a:bodyPr>
            <a:spAutoFit/>
          </a:bodyPr>
          <a:lstStyle/>
          <a:p>
            <a:pPr eaLnBrk="0" hangingPunct="0">
              <a:spcBef>
                <a:spcPct val="50000"/>
              </a:spcBef>
            </a:pPr>
            <a:r>
              <a:rPr lang="en-US" sz="3200" b="1" dirty="0">
                <a:solidFill>
                  <a:schemeClr val="tx2"/>
                </a:solidFill>
              </a:rPr>
              <a:t>Daily gain</a:t>
            </a:r>
          </a:p>
          <a:p>
            <a:pPr eaLnBrk="0" hangingPunct="0">
              <a:spcBef>
                <a:spcPct val="50000"/>
              </a:spcBef>
            </a:pPr>
            <a:r>
              <a:rPr lang="en-US" sz="3200" b="1" dirty="0">
                <a:solidFill>
                  <a:schemeClr val="tx2"/>
                </a:solidFill>
              </a:rPr>
              <a:t>Feed conversion</a:t>
            </a:r>
          </a:p>
          <a:p>
            <a:pPr eaLnBrk="0" hangingPunct="0">
              <a:spcBef>
                <a:spcPct val="50000"/>
              </a:spcBef>
            </a:pPr>
            <a:r>
              <a:rPr lang="en-US" sz="3200" b="1" dirty="0">
                <a:solidFill>
                  <a:schemeClr val="tx2"/>
                </a:solidFill>
              </a:rPr>
              <a:t>Health</a:t>
            </a:r>
          </a:p>
          <a:p>
            <a:pPr eaLnBrk="0" hangingPunct="0">
              <a:spcBef>
                <a:spcPct val="50000"/>
              </a:spcBef>
            </a:pPr>
            <a:r>
              <a:rPr lang="en-US" sz="3200" b="1" dirty="0">
                <a:solidFill>
                  <a:schemeClr val="tx2"/>
                </a:solidFill>
              </a:rPr>
              <a:t>Immunity</a:t>
            </a:r>
          </a:p>
          <a:p>
            <a:pPr eaLnBrk="0" hangingPunct="0">
              <a:spcBef>
                <a:spcPct val="50000"/>
              </a:spcBef>
            </a:pPr>
            <a:endParaRPr lang="en-US" sz="3200" b="1" dirty="0">
              <a:solidFill>
                <a:schemeClr val="tx2"/>
              </a:solidFill>
            </a:endParaRPr>
          </a:p>
        </p:txBody>
      </p:sp>
      <p:cxnSp>
        <p:nvCxnSpPr>
          <p:cNvPr id="6" name="Straight Connector 5"/>
          <p:cNvCxnSpPr/>
          <p:nvPr/>
        </p:nvCxnSpPr>
        <p:spPr>
          <a:xfrm>
            <a:off x="762000" y="1752600"/>
            <a:ext cx="7543800" cy="0"/>
          </a:xfrm>
          <a:prstGeom prst="line">
            <a:avLst/>
          </a:prstGeom>
          <a:ln w="79375" cmpd="sng"/>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492588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9194"/>
                                        </p:tgtEl>
                                        <p:attrNameLst>
                                          <p:attrName>style.visibility</p:attrName>
                                        </p:attrNameLst>
                                      </p:cBhvr>
                                      <p:to>
                                        <p:strVal val="visible"/>
                                      </p:to>
                                    </p:set>
                                    <p:anim calcmode="lin" valueType="num">
                                      <p:cBhvr additive="base">
                                        <p:cTn id="7" dur="500" fill="hold"/>
                                        <p:tgtEl>
                                          <p:spTgt spid="519194"/>
                                        </p:tgtEl>
                                        <p:attrNameLst>
                                          <p:attrName>ppt_x</p:attrName>
                                        </p:attrNameLst>
                                      </p:cBhvr>
                                      <p:tavLst>
                                        <p:tav tm="0">
                                          <p:val>
                                            <p:strVal val="0-#ppt_w/2"/>
                                          </p:val>
                                        </p:tav>
                                        <p:tav tm="100000">
                                          <p:val>
                                            <p:strVal val="#ppt_x"/>
                                          </p:val>
                                        </p:tav>
                                      </p:tavLst>
                                    </p:anim>
                                    <p:anim calcmode="lin" valueType="num">
                                      <p:cBhvr additive="base">
                                        <p:cTn id="8" dur="500" fill="hold"/>
                                        <p:tgtEl>
                                          <p:spTgt spid="51919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9195"/>
                                        </p:tgtEl>
                                        <p:attrNameLst>
                                          <p:attrName>style.visibility</p:attrName>
                                        </p:attrNameLst>
                                      </p:cBhvr>
                                      <p:to>
                                        <p:strVal val="visible"/>
                                      </p:to>
                                    </p:set>
                                    <p:anim calcmode="lin" valueType="num">
                                      <p:cBhvr additive="base">
                                        <p:cTn id="13" dur="500" fill="hold"/>
                                        <p:tgtEl>
                                          <p:spTgt spid="519195"/>
                                        </p:tgtEl>
                                        <p:attrNameLst>
                                          <p:attrName>ppt_x</p:attrName>
                                        </p:attrNameLst>
                                      </p:cBhvr>
                                      <p:tavLst>
                                        <p:tav tm="0">
                                          <p:val>
                                            <p:strVal val="0-#ppt_w/2"/>
                                          </p:val>
                                        </p:tav>
                                        <p:tav tm="100000">
                                          <p:val>
                                            <p:strVal val="#ppt_x"/>
                                          </p:val>
                                        </p:tav>
                                      </p:tavLst>
                                    </p:anim>
                                    <p:anim calcmode="lin" valueType="num">
                                      <p:cBhvr additive="base">
                                        <p:cTn id="14" dur="500" fill="hold"/>
                                        <p:tgtEl>
                                          <p:spTgt spid="5191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94" grpId="0" autoUpdateAnimBg="0"/>
      <p:bldP spid="51919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33400" y="1676400"/>
          <a:ext cx="8305799" cy="4480560"/>
        </p:xfrm>
        <a:graphic>
          <a:graphicData uri="http://schemas.openxmlformats.org/drawingml/2006/table">
            <a:tbl>
              <a:tblPr firstRow="1" bandRow="1">
                <a:tableStyleId>{8799B23B-EC83-4686-B30A-512413B5E67A}</a:tableStyleId>
              </a:tblPr>
              <a:tblGrid>
                <a:gridCol w="2899194">
                  <a:extLst>
                    <a:ext uri="{9D8B030D-6E8A-4147-A177-3AD203B41FA5}">
                      <a16:colId xmlns:a16="http://schemas.microsoft.com/office/drawing/2014/main" val="20000"/>
                    </a:ext>
                  </a:extLst>
                </a:gridCol>
                <a:gridCol w="1958915">
                  <a:extLst>
                    <a:ext uri="{9D8B030D-6E8A-4147-A177-3AD203B41FA5}">
                      <a16:colId xmlns:a16="http://schemas.microsoft.com/office/drawing/2014/main" val="20001"/>
                    </a:ext>
                  </a:extLst>
                </a:gridCol>
                <a:gridCol w="1542691">
                  <a:extLst>
                    <a:ext uri="{9D8B030D-6E8A-4147-A177-3AD203B41FA5}">
                      <a16:colId xmlns:a16="http://schemas.microsoft.com/office/drawing/2014/main" val="20002"/>
                    </a:ext>
                  </a:extLst>
                </a:gridCol>
                <a:gridCol w="1904999">
                  <a:extLst>
                    <a:ext uri="{9D8B030D-6E8A-4147-A177-3AD203B41FA5}">
                      <a16:colId xmlns:a16="http://schemas.microsoft.com/office/drawing/2014/main" val="20003"/>
                    </a:ext>
                  </a:extLst>
                </a:gridCol>
              </a:tblGrid>
              <a:tr h="370840">
                <a:tc>
                  <a:txBody>
                    <a:bodyPr/>
                    <a:lstStyle/>
                    <a:p>
                      <a:endParaRPr lang="en-US" dirty="0"/>
                    </a:p>
                  </a:txBody>
                  <a:tcPr/>
                </a:tc>
                <a:tc>
                  <a:txBody>
                    <a:bodyPr/>
                    <a:lstStyle/>
                    <a:p>
                      <a:r>
                        <a:rPr lang="en-US" sz="2400" dirty="0"/>
                        <a:t>Phosphorus</a:t>
                      </a:r>
                    </a:p>
                  </a:txBody>
                  <a:tcPr/>
                </a:tc>
                <a:tc>
                  <a:txBody>
                    <a:bodyPr/>
                    <a:lstStyle/>
                    <a:p>
                      <a:r>
                        <a:rPr lang="en-US" sz="2400" dirty="0"/>
                        <a:t>Calcium</a:t>
                      </a:r>
                    </a:p>
                  </a:txBody>
                  <a:tcPr/>
                </a:tc>
                <a:tc>
                  <a:txBody>
                    <a:bodyPr/>
                    <a:lstStyle/>
                    <a:p>
                      <a:r>
                        <a:rPr lang="en-US" sz="2400" dirty="0"/>
                        <a:t>Magnesium</a:t>
                      </a:r>
                    </a:p>
                  </a:txBody>
                  <a:tcPr/>
                </a:tc>
                <a:extLst>
                  <a:ext uri="{0D108BD9-81ED-4DB2-BD59-A6C34878D82A}">
                    <a16:rowId xmlns:a16="http://schemas.microsoft.com/office/drawing/2014/main" val="10000"/>
                  </a:ext>
                </a:extLst>
              </a:tr>
              <a:tr h="370840">
                <a:tc>
                  <a:txBody>
                    <a:bodyPr/>
                    <a:lstStyle/>
                    <a:p>
                      <a:r>
                        <a:rPr lang="en-US" sz="2400" b="1" dirty="0"/>
                        <a:t>Retained placenta</a:t>
                      </a:r>
                    </a:p>
                  </a:txBody>
                  <a:tcPr/>
                </a:tc>
                <a:tc>
                  <a:txBody>
                    <a:bodyPr/>
                    <a:lstStyle/>
                    <a:p>
                      <a:pPr algn="ctr"/>
                      <a:r>
                        <a:rPr lang="en-US" sz="2400" dirty="0"/>
                        <a:t>X</a:t>
                      </a:r>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10001"/>
                  </a:ext>
                </a:extLst>
              </a:tr>
              <a:tr h="370840">
                <a:tc>
                  <a:txBody>
                    <a:bodyPr/>
                    <a:lstStyle/>
                    <a:p>
                      <a:r>
                        <a:rPr lang="en-US" sz="2400" b="1" dirty="0"/>
                        <a:t>Reduced milk prod.</a:t>
                      </a:r>
                    </a:p>
                  </a:txBody>
                  <a:tcPr/>
                </a:tc>
                <a:tc>
                  <a:txBody>
                    <a:bodyPr/>
                    <a:lstStyle/>
                    <a:p>
                      <a:pPr algn="ctr"/>
                      <a:r>
                        <a:rPr lang="en-US" sz="2400" dirty="0"/>
                        <a:t>X</a:t>
                      </a:r>
                    </a:p>
                  </a:txBody>
                  <a:tcPr/>
                </a:tc>
                <a:tc>
                  <a:txBody>
                    <a:bodyPr/>
                    <a:lstStyle/>
                    <a:p>
                      <a:pPr algn="ctr"/>
                      <a:r>
                        <a:rPr lang="en-US" sz="2400" dirty="0"/>
                        <a:t>X</a:t>
                      </a:r>
                    </a:p>
                  </a:txBody>
                  <a:tcPr/>
                </a:tc>
                <a:tc>
                  <a:txBody>
                    <a:bodyPr/>
                    <a:lstStyle/>
                    <a:p>
                      <a:pPr algn="ctr"/>
                      <a:endParaRPr lang="en-US" sz="2400" dirty="0"/>
                    </a:p>
                  </a:txBody>
                  <a:tcPr/>
                </a:tc>
                <a:extLst>
                  <a:ext uri="{0D108BD9-81ED-4DB2-BD59-A6C34878D82A}">
                    <a16:rowId xmlns:a16="http://schemas.microsoft.com/office/drawing/2014/main" val="10002"/>
                  </a:ext>
                </a:extLst>
              </a:tr>
              <a:tr h="370840">
                <a:tc>
                  <a:txBody>
                    <a:bodyPr/>
                    <a:lstStyle/>
                    <a:p>
                      <a:r>
                        <a:rPr lang="en-US" sz="2400" b="1" dirty="0"/>
                        <a:t>Lower conception rate</a:t>
                      </a:r>
                    </a:p>
                  </a:txBody>
                  <a:tcPr/>
                </a:tc>
                <a:tc>
                  <a:txBody>
                    <a:bodyPr/>
                    <a:lstStyle/>
                    <a:p>
                      <a:pPr algn="ctr"/>
                      <a:r>
                        <a:rPr lang="en-US" sz="2400" dirty="0"/>
                        <a:t>X</a:t>
                      </a:r>
                    </a:p>
                  </a:txBody>
                  <a:tcPr/>
                </a:tc>
                <a:tc>
                  <a:txBody>
                    <a:bodyPr/>
                    <a:lstStyle/>
                    <a:p>
                      <a:pPr algn="ctr"/>
                      <a:r>
                        <a:rPr lang="en-US" sz="2400" dirty="0"/>
                        <a:t>X</a:t>
                      </a:r>
                    </a:p>
                  </a:txBody>
                  <a:tcPr/>
                </a:tc>
                <a:tc>
                  <a:txBody>
                    <a:bodyPr/>
                    <a:lstStyle/>
                    <a:p>
                      <a:pPr algn="ctr"/>
                      <a:endParaRPr lang="en-US" sz="2400" dirty="0"/>
                    </a:p>
                  </a:txBody>
                  <a:tcPr/>
                </a:tc>
                <a:extLst>
                  <a:ext uri="{0D108BD9-81ED-4DB2-BD59-A6C34878D82A}">
                    <a16:rowId xmlns:a16="http://schemas.microsoft.com/office/drawing/2014/main" val="10003"/>
                  </a:ext>
                </a:extLst>
              </a:tr>
              <a:tr h="370840">
                <a:tc>
                  <a:txBody>
                    <a:bodyPr/>
                    <a:lstStyle/>
                    <a:p>
                      <a:r>
                        <a:rPr lang="en-US" sz="2400" b="1" dirty="0"/>
                        <a:t>Smaller/weak calves</a:t>
                      </a:r>
                    </a:p>
                  </a:txBody>
                  <a:tcPr/>
                </a:tc>
                <a:tc>
                  <a:txBody>
                    <a:bodyPr/>
                    <a:lstStyle/>
                    <a:p>
                      <a:pPr algn="ctr"/>
                      <a:r>
                        <a:rPr lang="en-US" sz="2400" dirty="0"/>
                        <a:t>X</a:t>
                      </a:r>
                    </a:p>
                  </a:txBody>
                  <a:tcPr/>
                </a:tc>
                <a:tc>
                  <a:txBody>
                    <a:bodyPr/>
                    <a:lstStyle/>
                    <a:p>
                      <a:pPr algn="ctr"/>
                      <a:r>
                        <a:rPr lang="en-US" sz="2400" dirty="0"/>
                        <a:t>X</a:t>
                      </a:r>
                    </a:p>
                  </a:txBody>
                  <a:tcPr/>
                </a:tc>
                <a:tc>
                  <a:txBody>
                    <a:bodyPr/>
                    <a:lstStyle/>
                    <a:p>
                      <a:pPr algn="ctr"/>
                      <a:endParaRPr lang="en-US" sz="2400" dirty="0"/>
                    </a:p>
                  </a:txBody>
                  <a:tcPr/>
                </a:tc>
                <a:extLst>
                  <a:ext uri="{0D108BD9-81ED-4DB2-BD59-A6C34878D82A}">
                    <a16:rowId xmlns:a16="http://schemas.microsoft.com/office/drawing/2014/main" val="10004"/>
                  </a:ext>
                </a:extLst>
              </a:tr>
              <a:tr h="370840">
                <a:tc>
                  <a:txBody>
                    <a:bodyPr/>
                    <a:lstStyle/>
                    <a:p>
                      <a:r>
                        <a:rPr lang="en-US" sz="2400" b="1" dirty="0"/>
                        <a:t>Poor herd</a:t>
                      </a:r>
                      <a:r>
                        <a:rPr lang="en-US" sz="2400" b="1" baseline="0" dirty="0"/>
                        <a:t> health</a:t>
                      </a:r>
                      <a:endParaRPr lang="en-US" sz="2400" b="1" dirty="0"/>
                    </a:p>
                  </a:txBody>
                  <a:tcPr/>
                </a:tc>
                <a:tc>
                  <a:txBody>
                    <a:bodyPr/>
                    <a:lstStyle/>
                    <a:p>
                      <a:pPr algn="ctr"/>
                      <a:r>
                        <a:rPr lang="en-US" sz="2400" dirty="0"/>
                        <a:t>X</a:t>
                      </a:r>
                    </a:p>
                  </a:txBody>
                  <a:tcPr/>
                </a:tc>
                <a:tc>
                  <a:txBody>
                    <a:bodyPr/>
                    <a:lstStyle/>
                    <a:p>
                      <a:pPr algn="ctr"/>
                      <a:r>
                        <a:rPr lang="en-US" sz="2400" dirty="0"/>
                        <a:t>X</a:t>
                      </a:r>
                    </a:p>
                  </a:txBody>
                  <a:tcPr/>
                </a:tc>
                <a:tc>
                  <a:txBody>
                    <a:bodyPr/>
                    <a:lstStyle/>
                    <a:p>
                      <a:pPr algn="ctr"/>
                      <a:endParaRPr lang="en-US" sz="2400" dirty="0"/>
                    </a:p>
                  </a:txBody>
                  <a:tcPr/>
                </a:tc>
                <a:extLst>
                  <a:ext uri="{0D108BD9-81ED-4DB2-BD59-A6C34878D82A}">
                    <a16:rowId xmlns:a16="http://schemas.microsoft.com/office/drawing/2014/main" val="10005"/>
                  </a:ext>
                </a:extLst>
              </a:tr>
              <a:tr h="370840">
                <a:tc>
                  <a:txBody>
                    <a:bodyPr/>
                    <a:lstStyle/>
                    <a:p>
                      <a:r>
                        <a:rPr lang="en-US" sz="2400" b="1" dirty="0"/>
                        <a:t>Slow weight gains</a:t>
                      </a:r>
                    </a:p>
                  </a:txBody>
                  <a:tcPr/>
                </a:tc>
                <a:tc>
                  <a:txBody>
                    <a:bodyPr/>
                    <a:lstStyle/>
                    <a:p>
                      <a:pPr algn="ctr"/>
                      <a:r>
                        <a:rPr lang="en-US" sz="2400" dirty="0"/>
                        <a:t>X</a:t>
                      </a:r>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10006"/>
                  </a:ext>
                </a:extLst>
              </a:tr>
              <a:tr h="370840">
                <a:tc>
                  <a:txBody>
                    <a:bodyPr/>
                    <a:lstStyle/>
                    <a:p>
                      <a:r>
                        <a:rPr lang="en-US" sz="2400" b="1" dirty="0"/>
                        <a:t>Grass tetany</a:t>
                      </a:r>
                    </a:p>
                  </a:txBody>
                  <a:tcPr/>
                </a:tc>
                <a:tc>
                  <a:txBody>
                    <a:bodyPr/>
                    <a:lstStyle/>
                    <a:p>
                      <a:pPr algn="ctr"/>
                      <a:endParaRPr lang="en-US" sz="2400" dirty="0"/>
                    </a:p>
                  </a:txBody>
                  <a:tcPr/>
                </a:tc>
                <a:tc>
                  <a:txBody>
                    <a:bodyPr/>
                    <a:lstStyle/>
                    <a:p>
                      <a:pPr algn="ctr"/>
                      <a:endParaRPr lang="en-US" sz="2400" dirty="0"/>
                    </a:p>
                  </a:txBody>
                  <a:tcPr/>
                </a:tc>
                <a:tc>
                  <a:txBody>
                    <a:bodyPr/>
                    <a:lstStyle/>
                    <a:p>
                      <a:pPr algn="ctr"/>
                      <a:r>
                        <a:rPr lang="en-US" sz="2400" dirty="0"/>
                        <a:t>X</a:t>
                      </a:r>
                    </a:p>
                  </a:txBody>
                  <a:tcPr/>
                </a:tc>
                <a:extLst>
                  <a:ext uri="{0D108BD9-81ED-4DB2-BD59-A6C34878D82A}">
                    <a16:rowId xmlns:a16="http://schemas.microsoft.com/office/drawing/2014/main" val="10007"/>
                  </a:ext>
                </a:extLst>
              </a:tr>
              <a:tr h="370840">
                <a:tc>
                  <a:txBody>
                    <a:bodyPr/>
                    <a:lstStyle/>
                    <a:p>
                      <a:r>
                        <a:rPr lang="en-US" sz="2400" b="1" dirty="0"/>
                        <a:t>Milk fever</a:t>
                      </a:r>
                    </a:p>
                  </a:txBody>
                  <a:tcPr/>
                </a:tc>
                <a:tc>
                  <a:txBody>
                    <a:bodyPr/>
                    <a:lstStyle/>
                    <a:p>
                      <a:pPr algn="ctr"/>
                      <a:endParaRPr lang="en-US" sz="2400" dirty="0"/>
                    </a:p>
                  </a:txBody>
                  <a:tcPr/>
                </a:tc>
                <a:tc>
                  <a:txBody>
                    <a:bodyPr/>
                    <a:lstStyle/>
                    <a:p>
                      <a:pPr algn="ctr"/>
                      <a:endParaRPr lang="en-US" sz="2400" dirty="0"/>
                    </a:p>
                  </a:txBody>
                  <a:tcPr/>
                </a:tc>
                <a:tc>
                  <a:txBody>
                    <a:bodyPr/>
                    <a:lstStyle/>
                    <a:p>
                      <a:pPr algn="ctr"/>
                      <a:r>
                        <a:rPr lang="en-US" sz="2400" dirty="0"/>
                        <a:t>X</a:t>
                      </a:r>
                    </a:p>
                  </a:txBody>
                  <a:tcPr/>
                </a:tc>
                <a:extLst>
                  <a:ext uri="{0D108BD9-81ED-4DB2-BD59-A6C34878D82A}">
                    <a16:rowId xmlns:a16="http://schemas.microsoft.com/office/drawing/2014/main" val="10008"/>
                  </a:ext>
                </a:extLst>
              </a:tr>
            </a:tbl>
          </a:graphicData>
        </a:graphic>
      </p:graphicFrame>
      <p:sp>
        <p:nvSpPr>
          <p:cNvPr id="3" name="TextBox 2"/>
          <p:cNvSpPr txBox="1"/>
          <p:nvPr/>
        </p:nvSpPr>
        <p:spPr>
          <a:xfrm>
            <a:off x="457200" y="685800"/>
            <a:ext cx="8534400" cy="707886"/>
          </a:xfrm>
          <a:prstGeom prst="rect">
            <a:avLst/>
          </a:prstGeom>
          <a:noFill/>
        </p:spPr>
        <p:txBody>
          <a:bodyPr wrap="square" rtlCol="0">
            <a:spAutoFit/>
          </a:bodyPr>
          <a:lstStyle/>
          <a:p>
            <a:r>
              <a:rPr lang="en-US" sz="4000" b="1" dirty="0"/>
              <a:t>Macro-Mineral Deficiency Symptoms</a:t>
            </a:r>
          </a:p>
        </p:txBody>
      </p:sp>
    </p:spTree>
    <p:extLst>
      <p:ext uri="{BB962C8B-B14F-4D97-AF65-F5344CB8AC3E}">
        <p14:creationId xmlns:p14="http://schemas.microsoft.com/office/powerpoint/2010/main" val="3122709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88042"/>
            <a:ext cx="6840538" cy="381000"/>
          </a:xfrm>
        </p:spPr>
        <p:txBody>
          <a:bodyPr>
            <a:noAutofit/>
          </a:bodyPr>
          <a:lstStyle/>
          <a:p>
            <a:r>
              <a:rPr lang="en-US" sz="4000" dirty="0"/>
              <a:t>Phosphorus deficiency</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8110" y="1268708"/>
            <a:ext cx="3257550"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onpasture.com/wp-content/uploads/2013/08/CowEatingRabb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72" y="1306222"/>
            <a:ext cx="4595472" cy="44401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icture of phosphorus deficient cat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8109" y="3639740"/>
            <a:ext cx="3327332" cy="21466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5C110D2-1EB6-4C14-8082-348E029AE507}"/>
              </a:ext>
            </a:extLst>
          </p:cNvPr>
          <p:cNvSpPr txBox="1"/>
          <p:nvPr/>
        </p:nvSpPr>
        <p:spPr>
          <a:xfrm>
            <a:off x="1219200" y="6069958"/>
            <a:ext cx="1584664" cy="300082"/>
          </a:xfrm>
          <a:prstGeom prst="rect">
            <a:avLst/>
          </a:prstGeom>
          <a:noFill/>
        </p:spPr>
        <p:txBody>
          <a:bodyPr wrap="square" rtlCol="0">
            <a:spAutoFit/>
          </a:bodyPr>
          <a:lstStyle/>
          <a:p>
            <a:pPr defTabSz="342900"/>
            <a:r>
              <a:rPr lang="en-US" sz="1350" dirty="0">
                <a:solidFill>
                  <a:prstClr val="black"/>
                </a:solidFill>
                <a:latin typeface="Calibri"/>
              </a:rPr>
              <a:t>Pica?</a:t>
            </a:r>
          </a:p>
        </p:txBody>
      </p:sp>
    </p:spTree>
    <p:extLst>
      <p:ext uri="{BB962C8B-B14F-4D97-AF65-F5344CB8AC3E}">
        <p14:creationId xmlns:p14="http://schemas.microsoft.com/office/powerpoint/2010/main" val="550871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phosphorus bones"/>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l="3618" t="5138" r="9868"/>
          <a:stretch>
            <a:fillRect/>
          </a:stretch>
        </p:blipFill>
        <p:spPr>
          <a:xfrm>
            <a:off x="4969669" y="1087041"/>
            <a:ext cx="3028950" cy="3542109"/>
          </a:xfrm>
          <a:noFill/>
          <a:ln>
            <a:solidFill>
              <a:schemeClr val="tx1"/>
            </a:solidFill>
          </a:ln>
          <a:extLst>
            <a:ext uri="{909E8E84-426E-40DD-AFC4-6F175D3DCCD1}">
              <a14:hiddenFill xmlns:a14="http://schemas.microsoft.com/office/drawing/2010/main">
                <a:solidFill>
                  <a:srgbClr val="FFFFFF"/>
                </a:solidFill>
              </a14:hiddenFill>
            </a:ext>
          </a:extLst>
        </p:spPr>
      </p:pic>
      <p:sp>
        <p:nvSpPr>
          <p:cNvPr id="39942" name="Text Box 6"/>
          <p:cNvSpPr txBox="1">
            <a:spLocks noChangeArrowheads="1"/>
          </p:cNvSpPr>
          <p:nvPr/>
        </p:nvSpPr>
        <p:spPr bwMode="auto">
          <a:xfrm>
            <a:off x="635577" y="1404194"/>
            <a:ext cx="3943350" cy="2539157"/>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685800" eaLnBrk="0" fontAlgn="base" hangingPunct="0">
              <a:spcBef>
                <a:spcPct val="50000"/>
              </a:spcBef>
              <a:spcAft>
                <a:spcPct val="0"/>
              </a:spcAft>
            </a:pPr>
            <a:r>
              <a:rPr lang="en-US" sz="2700" b="1" dirty="0">
                <a:solidFill>
                  <a:srgbClr val="FF0000"/>
                </a:solidFill>
                <a:latin typeface="Arial" charset="0"/>
              </a:rPr>
              <a:t>On P deficient soils,</a:t>
            </a:r>
            <a:r>
              <a:rPr lang="en-US" b="1" dirty="0">
                <a:solidFill>
                  <a:srgbClr val="FF0000"/>
                </a:solidFill>
                <a:latin typeface="Arial" charset="0"/>
              </a:rPr>
              <a:t> </a:t>
            </a:r>
          </a:p>
          <a:p>
            <a:pPr defTabSz="685800" eaLnBrk="0" fontAlgn="base" hangingPunct="0">
              <a:spcBef>
                <a:spcPct val="50000"/>
              </a:spcBef>
              <a:spcAft>
                <a:spcPct val="0"/>
              </a:spcAft>
              <a:buClr>
                <a:srgbClr val="732600"/>
              </a:buClr>
              <a:buFont typeface="Wingdings" charset="0"/>
              <a:buChar char="§"/>
            </a:pPr>
            <a:r>
              <a:rPr lang="en-US" b="1" dirty="0">
                <a:solidFill>
                  <a:srgbClr val="FF0000"/>
                </a:solidFill>
                <a:latin typeface="Arial" charset="0"/>
              </a:rPr>
              <a:t>ADG reduced by 20%</a:t>
            </a:r>
          </a:p>
          <a:p>
            <a:pPr defTabSz="685800" eaLnBrk="0" fontAlgn="base" hangingPunct="0">
              <a:spcBef>
                <a:spcPct val="50000"/>
              </a:spcBef>
              <a:spcAft>
                <a:spcPct val="0"/>
              </a:spcAft>
              <a:buClr>
                <a:srgbClr val="732600"/>
              </a:buClr>
              <a:buFont typeface="Wingdings" charset="0"/>
              <a:buChar char="§"/>
            </a:pPr>
            <a:r>
              <a:rPr lang="en-US" b="1" dirty="0">
                <a:solidFill>
                  <a:srgbClr val="FF0000"/>
                </a:solidFill>
                <a:latin typeface="Arial" charset="0"/>
              </a:rPr>
              <a:t>Calving rates </a:t>
            </a:r>
            <a:br>
              <a:rPr lang="en-US" b="1" dirty="0">
                <a:solidFill>
                  <a:srgbClr val="FF0000"/>
                </a:solidFill>
                <a:latin typeface="Arial" charset="0"/>
              </a:rPr>
            </a:br>
            <a:r>
              <a:rPr lang="en-US" b="1" dirty="0">
                <a:solidFill>
                  <a:srgbClr val="FF0000"/>
                </a:solidFill>
                <a:latin typeface="Arial" charset="0"/>
              </a:rPr>
              <a:t>    reduced by 40%</a:t>
            </a:r>
          </a:p>
          <a:p>
            <a:pPr defTabSz="685800" eaLnBrk="0" fontAlgn="base" hangingPunct="0">
              <a:spcBef>
                <a:spcPct val="50000"/>
              </a:spcBef>
              <a:spcAft>
                <a:spcPct val="0"/>
              </a:spcAft>
            </a:pPr>
            <a:r>
              <a:rPr lang="en-US" b="1" dirty="0">
                <a:solidFill>
                  <a:srgbClr val="FF0000"/>
                </a:solidFill>
                <a:latin typeface="Arial" charset="0"/>
              </a:rPr>
              <a:t>   (Tyler, 2000)</a:t>
            </a:r>
          </a:p>
        </p:txBody>
      </p:sp>
      <p:sp>
        <p:nvSpPr>
          <p:cNvPr id="39943" name="Text Box 7"/>
          <p:cNvSpPr txBox="1">
            <a:spLocks noChangeArrowheads="1"/>
          </p:cNvSpPr>
          <p:nvPr/>
        </p:nvSpPr>
        <p:spPr bwMode="auto">
          <a:xfrm>
            <a:off x="5143500" y="3943351"/>
            <a:ext cx="1257300" cy="32316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685800" eaLnBrk="0" fontAlgn="base" hangingPunct="0">
              <a:spcBef>
                <a:spcPct val="50000"/>
              </a:spcBef>
              <a:spcAft>
                <a:spcPct val="0"/>
              </a:spcAft>
            </a:pPr>
            <a:r>
              <a:rPr lang="en-US" sz="1500" b="1" dirty="0">
                <a:solidFill>
                  <a:srgbClr val="FFFFFF"/>
                </a:solidFill>
                <a:latin typeface="Arial" charset="0"/>
              </a:rPr>
              <a:t>P deficient</a:t>
            </a:r>
          </a:p>
        </p:txBody>
      </p:sp>
      <p:sp>
        <p:nvSpPr>
          <p:cNvPr id="39944" name="Text Box 8"/>
          <p:cNvSpPr txBox="1">
            <a:spLocks noChangeArrowheads="1"/>
          </p:cNvSpPr>
          <p:nvPr/>
        </p:nvSpPr>
        <p:spPr bwMode="auto">
          <a:xfrm>
            <a:off x="5257800" y="4686300"/>
            <a:ext cx="2743200" cy="78483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685800" eaLnBrk="0" fontAlgn="base" hangingPunct="0">
              <a:spcBef>
                <a:spcPct val="50000"/>
              </a:spcBef>
              <a:spcAft>
                <a:spcPct val="0"/>
              </a:spcAft>
            </a:pPr>
            <a:r>
              <a:rPr lang="en-US" sz="1800" b="1" dirty="0">
                <a:solidFill>
                  <a:srgbClr val="800000"/>
                </a:solidFill>
                <a:latin typeface="Arial" charset="0"/>
              </a:rPr>
              <a:t>Femur bones, </a:t>
            </a:r>
          </a:p>
          <a:p>
            <a:pPr algn="ctr" defTabSz="685800" eaLnBrk="0" fontAlgn="base" hangingPunct="0">
              <a:spcBef>
                <a:spcPct val="50000"/>
              </a:spcBef>
              <a:spcAft>
                <a:spcPct val="0"/>
              </a:spcAft>
            </a:pPr>
            <a:r>
              <a:rPr lang="en-US" sz="1800" b="1" dirty="0">
                <a:solidFill>
                  <a:srgbClr val="800000"/>
                </a:solidFill>
                <a:latin typeface="Arial" charset="0"/>
              </a:rPr>
              <a:t>Church 1988</a:t>
            </a:r>
          </a:p>
        </p:txBody>
      </p:sp>
    </p:spTree>
    <p:extLst>
      <p:ext uri="{BB962C8B-B14F-4D97-AF65-F5344CB8AC3E}">
        <p14:creationId xmlns:p14="http://schemas.microsoft.com/office/powerpoint/2010/main" val="770680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Changes in P content of Native Range</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93" t="5063" r="2323" b="3798"/>
          <a:stretch/>
        </p:blipFill>
        <p:spPr bwMode="auto">
          <a:xfrm>
            <a:off x="533400" y="2286000"/>
            <a:ext cx="7604568" cy="2916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5475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04800" y="739189"/>
            <a:ext cx="8534399" cy="857250"/>
          </a:xfrm>
          <a:effectLst/>
        </p:spPr>
        <p:txBody>
          <a:bodyPr>
            <a:noAutofit/>
          </a:bodyPr>
          <a:lstStyle/>
          <a:p>
            <a:pPr eaLnBrk="1" hangingPunct="1">
              <a:defRPr/>
            </a:pPr>
            <a:r>
              <a:rPr lang="en-US" sz="2800" b="1" dirty="0">
                <a:effectLst>
                  <a:outerShdw blurRad="38100" dist="38100" dir="2700000" algn="tl">
                    <a:srgbClr val="000000">
                      <a:alpha val="43137"/>
                    </a:srgbClr>
                  </a:outerShdw>
                </a:effectLst>
                <a:latin typeface="Arial" charset="0"/>
              </a:rPr>
              <a:t>Examples of research which led us to supplement phosphorus to beef cattle:</a:t>
            </a:r>
          </a:p>
        </p:txBody>
      </p:sp>
      <p:sp>
        <p:nvSpPr>
          <p:cNvPr id="16387" name="Rectangle 3"/>
          <p:cNvSpPr>
            <a:spLocks noGrp="1" noChangeArrowheads="1"/>
          </p:cNvSpPr>
          <p:nvPr>
            <p:ph type="body" idx="1"/>
          </p:nvPr>
        </p:nvSpPr>
        <p:spPr>
          <a:xfrm>
            <a:off x="380999" y="2227659"/>
            <a:ext cx="8458199" cy="4249341"/>
          </a:xfrm>
          <a:effectLst>
            <a:outerShdw dist="46662" dir="2115817" algn="ctr" rotWithShape="0">
              <a:schemeClr val="bg1">
                <a:alpha val="74997"/>
              </a:schemeClr>
            </a:outerShdw>
          </a:effectLst>
        </p:spPr>
        <p:txBody>
          <a:bodyPr>
            <a:normAutofit/>
          </a:bodyPr>
          <a:lstStyle/>
          <a:p>
            <a:pPr marL="414338" indent="-414338" algn="ctr">
              <a:buClr>
                <a:srgbClr val="FFFF00"/>
              </a:buClr>
              <a:buSzPct val="110000"/>
              <a:buNone/>
              <a:defRPr/>
            </a:pPr>
            <a:r>
              <a:rPr lang="en-US" sz="3200" b="1" i="1" dirty="0">
                <a:solidFill>
                  <a:srgbClr val="800000"/>
                </a:solidFill>
                <a:effectLst/>
                <a:latin typeface="Arial" charset="0"/>
              </a:rPr>
              <a:t> King Ranch- from the 1930’s-1940’s</a:t>
            </a:r>
          </a:p>
          <a:p>
            <a:pPr marL="414338" indent="-414338">
              <a:buClr>
                <a:srgbClr val="FFFF00"/>
              </a:buClr>
              <a:buSzPct val="110000"/>
              <a:buNone/>
              <a:defRPr/>
            </a:pPr>
            <a:r>
              <a:rPr lang="en-US" sz="3200" b="1" dirty="0">
                <a:solidFill>
                  <a:srgbClr val="800000"/>
                </a:solidFill>
                <a:effectLst/>
                <a:latin typeface="Arial" charset="0"/>
              </a:rPr>
              <a:t> When P was supplemented:</a:t>
            </a:r>
          </a:p>
          <a:p>
            <a:pPr marL="700088" lvl="1" indent="-357188">
              <a:buClr>
                <a:srgbClr val="800000"/>
              </a:buClr>
              <a:buSzPct val="110000"/>
              <a:buFont typeface="Arial" charset="0"/>
              <a:buChar char="•"/>
              <a:defRPr/>
            </a:pPr>
            <a:r>
              <a:rPr lang="en-US" sz="2800" b="1" dirty="0">
                <a:solidFill>
                  <a:srgbClr val="800000"/>
                </a:solidFill>
                <a:effectLst/>
                <a:latin typeface="Arial" charset="0"/>
              </a:rPr>
              <a:t>% calf crop weaned increased            </a:t>
            </a:r>
            <a:r>
              <a:rPr lang="en-US" sz="3200" b="1" u="sng" dirty="0">
                <a:solidFill>
                  <a:srgbClr val="800000"/>
                </a:solidFill>
                <a:latin typeface="Arial" charset="0"/>
              </a:rPr>
              <a:t>41%</a:t>
            </a:r>
          </a:p>
          <a:p>
            <a:pPr marL="700088" lvl="1" indent="-357188">
              <a:buClr>
                <a:srgbClr val="800000"/>
              </a:buClr>
              <a:buSzPct val="110000"/>
              <a:buFont typeface="Arial" charset="0"/>
              <a:buChar char="•"/>
              <a:defRPr/>
            </a:pPr>
            <a:r>
              <a:rPr lang="en-US" sz="2800" b="1" dirty="0">
                <a:solidFill>
                  <a:srgbClr val="800000"/>
                </a:solidFill>
                <a:effectLst/>
                <a:latin typeface="Arial" charset="0"/>
              </a:rPr>
              <a:t>Weaning weights increased by           </a:t>
            </a:r>
            <a:r>
              <a:rPr lang="en-US" sz="3200" b="1" u="sng" dirty="0">
                <a:solidFill>
                  <a:srgbClr val="800000"/>
                </a:solidFill>
                <a:latin typeface="Arial" charset="0"/>
              </a:rPr>
              <a:t>60 lbs</a:t>
            </a:r>
          </a:p>
        </p:txBody>
      </p:sp>
      <p:sp>
        <p:nvSpPr>
          <p:cNvPr id="31748" name="Text Box 4"/>
          <p:cNvSpPr txBox="1">
            <a:spLocks noChangeArrowheads="1"/>
          </p:cNvSpPr>
          <p:nvPr/>
        </p:nvSpPr>
        <p:spPr bwMode="auto">
          <a:xfrm>
            <a:off x="1600200" y="5575649"/>
            <a:ext cx="6000750" cy="738664"/>
          </a:xfrm>
          <a:prstGeom prst="rect">
            <a:avLst/>
          </a:prstGeom>
          <a:noFill/>
          <a:ln w="9525">
            <a:noFill/>
            <a:miter lim="800000"/>
            <a:headEnd/>
            <a:tailEnd/>
          </a:ln>
        </p:spPr>
        <p:txBody>
          <a:bodyPr>
            <a:spAutoFit/>
          </a:bodyPr>
          <a:lstStyle/>
          <a:p>
            <a:pPr defTabSz="342900">
              <a:spcBef>
                <a:spcPct val="50000"/>
              </a:spcBef>
            </a:pPr>
            <a:r>
              <a:rPr lang="en-US" sz="2100" b="1" dirty="0">
                <a:solidFill>
                  <a:prstClr val="black"/>
                </a:solidFill>
                <a:latin typeface="Verdana" pitchFamily="-65" charset="0"/>
              </a:rPr>
              <a:t>(Herd, 1997 pastures contained .10% 	P, very deficient)</a:t>
            </a:r>
          </a:p>
        </p:txBody>
      </p:sp>
      <p:sp>
        <p:nvSpPr>
          <p:cNvPr id="31749" name="Line 5"/>
          <p:cNvSpPr>
            <a:spLocks noChangeShapeType="1"/>
          </p:cNvSpPr>
          <p:nvPr/>
        </p:nvSpPr>
        <p:spPr bwMode="auto">
          <a:xfrm flipV="1">
            <a:off x="762000" y="2743200"/>
            <a:ext cx="7543800" cy="76200"/>
          </a:xfrm>
          <a:prstGeom prst="line">
            <a:avLst/>
          </a:prstGeom>
          <a:noFill/>
          <a:ln w="9525">
            <a:solidFill>
              <a:schemeClr val="tx1"/>
            </a:solidFill>
            <a:round/>
            <a:headEnd/>
            <a:tailEnd/>
          </a:ln>
        </p:spPr>
        <p:txBody>
          <a:bodyPr/>
          <a:lstStyle/>
          <a:p>
            <a:pPr defTabSz="342900"/>
            <a:endParaRPr lang="en-US" sz="1350" dirty="0">
              <a:solidFill>
                <a:prstClr val="black"/>
              </a:solidFill>
              <a:latin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609600"/>
            <a:ext cx="8001000" cy="1015663"/>
          </a:xfrm>
          <a:prstGeom prst="rect">
            <a:avLst/>
          </a:prstGeom>
          <a:noFill/>
        </p:spPr>
        <p:txBody>
          <a:bodyPr wrap="square" rtlCol="0">
            <a:spAutoFit/>
          </a:bodyPr>
          <a:lstStyle/>
          <a:p>
            <a:r>
              <a:rPr lang="en-US" sz="6000" b="1" dirty="0">
                <a:latin typeface="Arial" panose="020B0604020202020204" pitchFamily="34" charset="0"/>
                <a:cs typeface="Arial" panose="020B0604020202020204" pitchFamily="34" charset="0"/>
              </a:rPr>
              <a:t>Magnesium (Tetany)</a:t>
            </a:r>
          </a:p>
        </p:txBody>
      </p:sp>
      <p:pic>
        <p:nvPicPr>
          <p:cNvPr id="4098" name="Picture 2" descr="http://www.nadis.org.uk/media/18476/053111_1423_Hypocalcaem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362200"/>
            <a:ext cx="4343400" cy="31473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29200" y="2743200"/>
            <a:ext cx="3657600" cy="2246769"/>
          </a:xfrm>
          <a:prstGeom prst="rect">
            <a:avLst/>
          </a:prstGeom>
          <a:noFill/>
        </p:spPr>
        <p:txBody>
          <a:bodyPr wrap="square" rtlCol="0">
            <a:spAutoFit/>
          </a:bodyPr>
          <a:lstStyle/>
          <a:p>
            <a:r>
              <a:rPr lang="en-US" sz="2800" dirty="0"/>
              <a:t>Fertilized pastures (N inhibits Mg absorption)</a:t>
            </a:r>
          </a:p>
          <a:p>
            <a:endParaRPr lang="en-US" sz="2800" dirty="0"/>
          </a:p>
          <a:p>
            <a:r>
              <a:rPr lang="en-US" sz="2800" dirty="0"/>
              <a:t>Little dry mature forage available?</a:t>
            </a:r>
          </a:p>
        </p:txBody>
      </p:sp>
    </p:spTree>
    <p:extLst>
      <p:ext uri="{BB962C8B-B14F-4D97-AF65-F5344CB8AC3E}">
        <p14:creationId xmlns:p14="http://schemas.microsoft.com/office/powerpoint/2010/main" val="2849629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609600" y="228600"/>
            <a:ext cx="8305800" cy="1143000"/>
          </a:xfrm>
        </p:spPr>
        <p:txBody>
          <a:bodyPr lIns="90488" tIns="44450" rIns="90488" bIns="44450" rtlCol="0">
            <a:noAutofit/>
            <a:scene3d>
              <a:camera prst="orthographicFront"/>
              <a:lightRig rig="threePt" dir="t">
                <a:rot lat="0" lon="0" rev="4800000"/>
              </a:lightRig>
            </a:scene3d>
          </a:bodyPr>
          <a:lstStyle/>
          <a:p>
            <a:pPr eaLnBrk="1" fontAlgn="auto" hangingPunct="1">
              <a:spcAft>
                <a:spcPts val="0"/>
              </a:spcAft>
              <a:defRPr/>
            </a:pPr>
            <a:r>
              <a:rPr lang="en-US" sz="3200" dirty="0">
                <a:solidFill>
                  <a:schemeClr val="accent1">
                    <a:satMod val="150000"/>
                  </a:schemeClr>
                </a:solidFill>
                <a:effectLst>
                  <a:outerShdw blurRad="38100" dist="38100" dir="2700000" algn="tl">
                    <a:srgbClr val="000000">
                      <a:alpha val="43137"/>
                    </a:srgbClr>
                  </a:outerShdw>
                </a:effectLst>
                <a:ea typeface="+mj-ea"/>
                <a:cs typeface="+mj-cs"/>
              </a:rPr>
              <a:t>The trace minerals most likely to be deficient for </a:t>
            </a:r>
            <a:r>
              <a:rPr lang="en-US" sz="3200" dirty="0">
                <a:solidFill>
                  <a:srgbClr val="FFFFFF"/>
                </a:solidFill>
                <a:effectLst>
                  <a:outerShdw blurRad="38100" dist="38100" dir="2700000" algn="tl">
                    <a:srgbClr val="000000">
                      <a:alpha val="43137"/>
                    </a:srgbClr>
                  </a:outerShdw>
                </a:effectLst>
                <a:ea typeface="+mj-ea"/>
                <a:cs typeface="+mj-cs"/>
              </a:rPr>
              <a:t>grazing</a:t>
            </a:r>
            <a:r>
              <a:rPr lang="en-US" sz="3200" dirty="0">
                <a:solidFill>
                  <a:schemeClr val="accent1">
                    <a:satMod val="150000"/>
                  </a:schemeClr>
                </a:solidFill>
                <a:effectLst>
                  <a:outerShdw blurRad="38100" dist="38100" dir="2700000" algn="tl">
                    <a:srgbClr val="000000">
                      <a:alpha val="43137"/>
                    </a:srgbClr>
                  </a:outerShdw>
                </a:effectLst>
                <a:ea typeface="+mj-ea"/>
                <a:cs typeface="+mj-cs"/>
              </a:rPr>
              <a:t> animals  include:</a:t>
            </a:r>
          </a:p>
        </p:txBody>
      </p:sp>
      <p:sp>
        <p:nvSpPr>
          <p:cNvPr id="244739" name="Rectangle 3"/>
          <p:cNvSpPr>
            <a:spLocks noGrp="1" noChangeArrowheads="1"/>
          </p:cNvSpPr>
          <p:nvPr>
            <p:ph idx="1"/>
          </p:nvPr>
        </p:nvSpPr>
        <p:spPr>
          <a:xfrm>
            <a:off x="5486400" y="2514600"/>
            <a:ext cx="3429000" cy="3200400"/>
          </a:xfrm>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a:gradFill>
          <a:effectLst>
            <a:outerShdw blurRad="50800" dist="38100" dir="2700000" algn="tl" rotWithShape="0">
              <a:srgbClr val="000000">
                <a:alpha val="39999"/>
              </a:srgbClr>
            </a:outerShdw>
          </a:effectLst>
        </p:spPr>
        <p:txBody>
          <a:bodyPr lIns="90488" tIns="44450" rIns="90488" bIns="44450"/>
          <a:lstStyle/>
          <a:p>
            <a:pPr eaLnBrk="1" hangingPunct="1">
              <a:buClr>
                <a:schemeClr val="folHlink"/>
              </a:buClr>
              <a:buSzPct val="105000"/>
              <a:buFontTx/>
              <a:buChar char="•"/>
              <a:defRPr/>
            </a:pPr>
            <a:r>
              <a:rPr lang="en-US" sz="4000" dirty="0"/>
              <a:t>Copper</a:t>
            </a:r>
          </a:p>
          <a:p>
            <a:pPr eaLnBrk="1" hangingPunct="1">
              <a:buClr>
                <a:schemeClr val="folHlink"/>
              </a:buClr>
              <a:buSzPct val="105000"/>
              <a:buFontTx/>
              <a:buChar char="•"/>
              <a:defRPr/>
            </a:pPr>
            <a:r>
              <a:rPr lang="en-US" sz="4000" dirty="0"/>
              <a:t>Zinc</a:t>
            </a:r>
          </a:p>
          <a:p>
            <a:pPr eaLnBrk="1" hangingPunct="1">
              <a:buClr>
                <a:schemeClr val="folHlink"/>
              </a:buClr>
              <a:buSzPct val="105000"/>
              <a:buFontTx/>
              <a:buChar char="•"/>
              <a:defRPr/>
            </a:pPr>
            <a:r>
              <a:rPr lang="en-US" sz="4000" dirty="0"/>
              <a:t>Cobalt</a:t>
            </a:r>
          </a:p>
          <a:p>
            <a:pPr eaLnBrk="1" hangingPunct="1">
              <a:buClr>
                <a:schemeClr val="folHlink"/>
              </a:buClr>
              <a:buSzPct val="105000"/>
              <a:buFontTx/>
              <a:buChar char="•"/>
              <a:defRPr/>
            </a:pPr>
            <a:r>
              <a:rPr lang="en-US" sz="4000" dirty="0"/>
              <a:t>Selenium</a:t>
            </a:r>
          </a:p>
          <a:p>
            <a:pPr eaLnBrk="1" hangingPunct="1">
              <a:buClr>
                <a:schemeClr val="folHlink"/>
              </a:buClr>
              <a:buSzPct val="105000"/>
              <a:buFontTx/>
              <a:buChar char="•"/>
              <a:defRPr/>
            </a:pPr>
            <a:r>
              <a:rPr lang="en-US" sz="4000" dirty="0"/>
              <a:t>Manganese</a:t>
            </a:r>
          </a:p>
        </p:txBody>
      </p:sp>
      <p:pic>
        <p:nvPicPr>
          <p:cNvPr id="21507" name="Picture 4" descr="C:\My Documents\redbluf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47938"/>
            <a:ext cx="5029200" cy="3014662"/>
          </a:xfrm>
          <a:prstGeom prst="rect">
            <a:avLst/>
          </a:prstGeom>
          <a:noFill/>
          <a:ln w="9525">
            <a:solidFill>
              <a:srgbClr val="FFCC00"/>
            </a:solidFill>
            <a:miter lim="800000"/>
            <a:headEnd/>
            <a:tailEnd/>
          </a:ln>
          <a:effectLst>
            <a:outerShdw dist="71842" dir="2700000" algn="ctr" rotWithShape="0">
              <a:srgbClr val="80808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989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13564-C3C5-4433-8F0C-2C9AAC4DB0E3}"/>
              </a:ext>
            </a:extLst>
          </p:cNvPr>
          <p:cNvSpPr>
            <a:spLocks noGrp="1"/>
          </p:cNvSpPr>
          <p:nvPr>
            <p:ph type="title"/>
          </p:nvPr>
        </p:nvSpPr>
        <p:spPr>
          <a:xfrm>
            <a:off x="533400" y="304800"/>
            <a:ext cx="8153399" cy="1371600"/>
          </a:xfrm>
        </p:spPr>
        <p:txBody>
          <a:bodyPr/>
          <a:lstStyle/>
          <a:p>
            <a:pPr algn="ctr">
              <a:defRPr/>
            </a:pPr>
            <a:r>
              <a:rPr lang="en-US" sz="3600" dirty="0"/>
              <a:t>Before I Start: Lessons Learned from Pop as a Kid </a:t>
            </a:r>
            <a:br>
              <a:rPr lang="en-US" sz="3600" dirty="0">
                <a:solidFill>
                  <a:schemeClr val="tx2"/>
                </a:solidFill>
              </a:rPr>
            </a:br>
            <a:r>
              <a:rPr lang="en-US" sz="3600" dirty="0">
                <a:solidFill>
                  <a:schemeClr val="tx2"/>
                </a:solidFill>
              </a:rPr>
              <a:t>(Catron County)</a:t>
            </a:r>
          </a:p>
        </p:txBody>
      </p:sp>
      <p:sp>
        <p:nvSpPr>
          <p:cNvPr id="5123" name="TextBox 3">
            <a:extLst>
              <a:ext uri="{FF2B5EF4-FFF2-40B4-BE49-F238E27FC236}">
                <a16:creationId xmlns:a16="http://schemas.microsoft.com/office/drawing/2014/main" id="{7B1CAC4D-E8A6-4BFC-A8BA-1FBE0AE446F4}"/>
              </a:ext>
            </a:extLst>
          </p:cNvPr>
          <p:cNvSpPr txBox="1">
            <a:spLocks noChangeArrowheads="1"/>
          </p:cNvSpPr>
          <p:nvPr/>
        </p:nvSpPr>
        <p:spPr bwMode="auto">
          <a:xfrm>
            <a:off x="547255" y="5806955"/>
            <a:ext cx="3131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400" b="1">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None/>
            </a:pPr>
            <a:r>
              <a:rPr lang="en-US" altLang="en-US" sz="1800" b="1" dirty="0">
                <a:solidFill>
                  <a:srgbClr val="4D4D4D"/>
                </a:solidFill>
              </a:rPr>
              <a:t>Raised in AZ and NM</a:t>
            </a:r>
            <a:endParaRPr lang="en-US" altLang="en-US" sz="2700" b="1" dirty="0">
              <a:solidFill>
                <a:srgbClr val="4D4D4D"/>
              </a:solidFill>
            </a:endParaRPr>
          </a:p>
        </p:txBody>
      </p:sp>
      <p:sp>
        <p:nvSpPr>
          <p:cNvPr id="3" name="TextBox 2">
            <a:extLst>
              <a:ext uri="{FF2B5EF4-FFF2-40B4-BE49-F238E27FC236}">
                <a16:creationId xmlns:a16="http://schemas.microsoft.com/office/drawing/2014/main" id="{13EE3B76-7309-4C49-9805-A2032F147A7E}"/>
              </a:ext>
            </a:extLst>
          </p:cNvPr>
          <p:cNvSpPr txBox="1"/>
          <p:nvPr/>
        </p:nvSpPr>
        <p:spPr>
          <a:xfrm>
            <a:off x="4267200" y="1659553"/>
            <a:ext cx="4572000" cy="5262979"/>
          </a:xfrm>
          <a:prstGeom prst="rect">
            <a:avLst/>
          </a:prstGeom>
          <a:noFill/>
        </p:spPr>
        <p:txBody>
          <a:bodyPr wrap="square">
            <a:spAutoFit/>
          </a:bodyPr>
          <a:lstStyle/>
          <a:p>
            <a:pPr eaLnBrk="0" fontAlgn="base" hangingPunct="0">
              <a:spcBef>
                <a:spcPct val="0"/>
              </a:spcBef>
              <a:spcAft>
                <a:spcPct val="0"/>
              </a:spcAft>
              <a:defRPr/>
            </a:pPr>
            <a:endParaRPr lang="en-US" sz="2400" b="1" dirty="0">
              <a:solidFill>
                <a:srgbClr val="4D4D4D"/>
              </a:solidFill>
              <a:latin typeface="Arial" panose="020B0604020202020204" pitchFamily="34" charset="0"/>
              <a:ea typeface="MS PGothic" panose="020B0600070205080204" pitchFamily="34" charset="-128"/>
            </a:endParaRPr>
          </a:p>
          <a:p>
            <a:pPr eaLnBrk="0" fontAlgn="base" hangingPunct="0">
              <a:spcBef>
                <a:spcPct val="0"/>
              </a:spcBef>
              <a:spcAft>
                <a:spcPct val="0"/>
              </a:spcAft>
              <a:defRPr/>
            </a:pPr>
            <a:r>
              <a:rPr lang="en-US" sz="2400" b="1" dirty="0">
                <a:solidFill>
                  <a:srgbClr val="4D4D4D"/>
                </a:solidFill>
                <a:latin typeface="Arial" panose="020B0604020202020204" pitchFamily="34" charset="0"/>
                <a:ea typeface="MS PGothic" panose="020B0600070205080204" pitchFamily="34" charset="-128"/>
              </a:rPr>
              <a:t>I remember…</a:t>
            </a:r>
          </a:p>
          <a:p>
            <a:pPr marL="257175" indent="-257175" eaLnBrk="0" fontAlgn="base" hangingPunct="0">
              <a:spcBef>
                <a:spcPct val="0"/>
              </a:spcBef>
              <a:spcAft>
                <a:spcPct val="0"/>
              </a:spcAft>
              <a:buFont typeface="Arial" panose="020B0604020202020204" pitchFamily="34" charset="0"/>
              <a:buChar char="•"/>
              <a:defRPr/>
            </a:pPr>
            <a:r>
              <a:rPr lang="en-US" sz="2400" b="1" dirty="0">
                <a:solidFill>
                  <a:srgbClr val="4D4D4D"/>
                </a:solidFill>
                <a:latin typeface="Arial" panose="020B0604020202020204" pitchFamily="34" charset="0"/>
                <a:ea typeface="MS PGothic" panose="020B0600070205080204" pitchFamily="34" charset="-128"/>
              </a:rPr>
              <a:t>Hard work</a:t>
            </a:r>
          </a:p>
          <a:p>
            <a:pPr marL="257175" indent="-257175" eaLnBrk="0" fontAlgn="base" hangingPunct="0">
              <a:spcBef>
                <a:spcPct val="0"/>
              </a:spcBef>
              <a:spcAft>
                <a:spcPct val="0"/>
              </a:spcAft>
              <a:buFont typeface="Arial" panose="020B0604020202020204" pitchFamily="34" charset="0"/>
              <a:buChar char="•"/>
              <a:defRPr/>
            </a:pPr>
            <a:r>
              <a:rPr lang="en-US" sz="2400" b="1" dirty="0">
                <a:solidFill>
                  <a:srgbClr val="4D4D4D"/>
                </a:solidFill>
                <a:latin typeface="Arial" panose="020B0604020202020204" pitchFamily="34" charset="0"/>
                <a:ea typeface="MS PGothic" panose="020B0600070205080204" pitchFamily="34" charset="-128"/>
              </a:rPr>
              <a:t>Chipped beef on toast</a:t>
            </a:r>
          </a:p>
          <a:p>
            <a:pPr marL="257175" indent="-257175" eaLnBrk="0" fontAlgn="base" hangingPunct="0">
              <a:spcBef>
                <a:spcPct val="0"/>
              </a:spcBef>
              <a:spcAft>
                <a:spcPct val="0"/>
              </a:spcAft>
              <a:buFont typeface="Arial" panose="020B0604020202020204" pitchFamily="34" charset="0"/>
              <a:buChar char="•"/>
              <a:defRPr/>
            </a:pPr>
            <a:r>
              <a:rPr lang="en-US" sz="2400" b="1" dirty="0">
                <a:solidFill>
                  <a:srgbClr val="4D4D4D"/>
                </a:solidFill>
                <a:latin typeface="Arial" panose="020B0604020202020204" pitchFamily="34" charset="0"/>
                <a:ea typeface="MS PGothic" panose="020B0600070205080204" pitchFamily="34" charset="-128"/>
              </a:rPr>
              <a:t>Ride in back of PU</a:t>
            </a:r>
          </a:p>
          <a:p>
            <a:pPr marL="257175" indent="-257175" eaLnBrk="0" fontAlgn="base" hangingPunct="0">
              <a:spcBef>
                <a:spcPct val="0"/>
              </a:spcBef>
              <a:spcAft>
                <a:spcPct val="0"/>
              </a:spcAft>
              <a:buFont typeface="Arial" panose="020B0604020202020204" pitchFamily="34" charset="0"/>
              <a:buChar char="•"/>
              <a:defRPr/>
            </a:pPr>
            <a:r>
              <a:rPr lang="en-US" sz="2400" b="1" dirty="0">
                <a:solidFill>
                  <a:srgbClr val="4D4D4D"/>
                </a:solidFill>
                <a:latin typeface="Arial" panose="020B0604020202020204" pitchFamily="34" charset="0"/>
                <a:ea typeface="MS PGothic" panose="020B0600070205080204" pitchFamily="34" charset="-128"/>
              </a:rPr>
              <a:t>Always fixing fence</a:t>
            </a:r>
          </a:p>
          <a:p>
            <a:pPr marL="257175" indent="-257175" eaLnBrk="0" fontAlgn="base" hangingPunct="0">
              <a:spcBef>
                <a:spcPct val="0"/>
              </a:spcBef>
              <a:spcAft>
                <a:spcPct val="0"/>
              </a:spcAft>
              <a:buFont typeface="Arial" panose="020B0604020202020204" pitchFamily="34" charset="0"/>
              <a:buChar char="•"/>
              <a:defRPr/>
            </a:pPr>
            <a:r>
              <a:rPr lang="en-US" sz="2400" b="1" dirty="0">
                <a:solidFill>
                  <a:srgbClr val="4D4D4D"/>
                </a:solidFill>
                <a:latin typeface="Arial" panose="020B0604020202020204" pitchFamily="34" charset="0"/>
                <a:ea typeface="MS PGothic" panose="020B0600070205080204" pitchFamily="34" charset="-128"/>
              </a:rPr>
              <a:t>Gather in the Fall with Dad</a:t>
            </a:r>
          </a:p>
          <a:p>
            <a:pPr marL="257175" indent="-257175" eaLnBrk="0" fontAlgn="base" hangingPunct="0">
              <a:spcBef>
                <a:spcPct val="0"/>
              </a:spcBef>
              <a:spcAft>
                <a:spcPct val="0"/>
              </a:spcAft>
              <a:buFont typeface="Arial" panose="020B0604020202020204" pitchFamily="34" charset="0"/>
              <a:buChar char="•"/>
              <a:defRPr/>
            </a:pPr>
            <a:r>
              <a:rPr lang="en-US" sz="2400" b="1" dirty="0">
                <a:solidFill>
                  <a:srgbClr val="4D4D4D"/>
                </a:solidFill>
                <a:latin typeface="Arial" panose="020B0604020202020204" pitchFamily="34" charset="0"/>
                <a:ea typeface="MS PGothic" panose="020B0600070205080204" pitchFamily="34" charset="-128"/>
              </a:rPr>
              <a:t>Rotary Wall Phone</a:t>
            </a:r>
          </a:p>
          <a:p>
            <a:pPr marL="257175" indent="-257175" eaLnBrk="0" fontAlgn="base" hangingPunct="0">
              <a:spcBef>
                <a:spcPct val="0"/>
              </a:spcBef>
              <a:spcAft>
                <a:spcPct val="0"/>
              </a:spcAft>
              <a:buFont typeface="Arial" panose="020B0604020202020204" pitchFamily="34" charset="0"/>
              <a:buChar char="•"/>
              <a:defRPr/>
            </a:pPr>
            <a:r>
              <a:rPr lang="en-US" sz="2400" b="1" dirty="0">
                <a:solidFill>
                  <a:srgbClr val="4D4D4D"/>
                </a:solidFill>
                <a:latin typeface="Arial" panose="020B0604020202020204" pitchFamily="34" charset="0"/>
                <a:ea typeface="MS PGothic" panose="020B0600070205080204" pitchFamily="34" charset="-128"/>
              </a:rPr>
              <a:t>Cutting wood</a:t>
            </a:r>
          </a:p>
          <a:p>
            <a:pPr marL="257175" indent="-257175" eaLnBrk="0" fontAlgn="base" hangingPunct="0">
              <a:spcBef>
                <a:spcPct val="0"/>
              </a:spcBef>
              <a:spcAft>
                <a:spcPct val="0"/>
              </a:spcAft>
              <a:buFont typeface="Arial" panose="020B0604020202020204" pitchFamily="34" charset="0"/>
              <a:buChar char="•"/>
              <a:defRPr/>
            </a:pPr>
            <a:r>
              <a:rPr lang="en-US" sz="2400" b="1" dirty="0">
                <a:solidFill>
                  <a:srgbClr val="4D4D4D"/>
                </a:solidFill>
                <a:latin typeface="Arial" panose="020B0604020202020204" pitchFamily="34" charset="0"/>
                <a:ea typeface="MS PGothic" panose="020B0600070205080204" pitchFamily="34" charset="-128"/>
              </a:rPr>
              <a:t>Gas lights</a:t>
            </a:r>
          </a:p>
          <a:p>
            <a:pPr marL="257175" indent="-257175" eaLnBrk="0" fontAlgn="base" hangingPunct="0">
              <a:spcBef>
                <a:spcPct val="0"/>
              </a:spcBef>
              <a:spcAft>
                <a:spcPct val="0"/>
              </a:spcAft>
              <a:buFont typeface="Arial" panose="020B0604020202020204" pitchFamily="34" charset="0"/>
              <a:buChar char="•"/>
              <a:defRPr/>
            </a:pPr>
            <a:r>
              <a:rPr lang="en-US" sz="2400" b="1" dirty="0">
                <a:solidFill>
                  <a:srgbClr val="4D4D4D"/>
                </a:solidFill>
                <a:latin typeface="Arial" panose="020B0604020202020204" pitchFamily="34" charset="0"/>
                <a:ea typeface="MS PGothic" panose="020B0600070205080204" pitchFamily="34" charset="-128"/>
              </a:rPr>
              <a:t>Sunday School</a:t>
            </a:r>
          </a:p>
          <a:p>
            <a:pPr marL="257175" indent="-257175" eaLnBrk="0" fontAlgn="base" hangingPunct="0">
              <a:spcBef>
                <a:spcPct val="0"/>
              </a:spcBef>
              <a:spcAft>
                <a:spcPct val="0"/>
              </a:spcAft>
              <a:buFont typeface="Arial" panose="020B0604020202020204" pitchFamily="34" charset="0"/>
              <a:buChar char="•"/>
              <a:defRPr/>
            </a:pPr>
            <a:r>
              <a:rPr lang="en-US" sz="2400" b="1" dirty="0">
                <a:solidFill>
                  <a:srgbClr val="4D4D4D"/>
                </a:solidFill>
                <a:latin typeface="Arial" panose="020B0604020202020204" pitchFamily="34" charset="0"/>
                <a:ea typeface="MS PGothic" panose="020B0600070205080204" pitchFamily="34" charset="-128"/>
              </a:rPr>
              <a:t>Outhouse</a:t>
            </a:r>
          </a:p>
          <a:p>
            <a:pPr marL="257175" indent="-257175" eaLnBrk="0" fontAlgn="base" hangingPunct="0">
              <a:spcBef>
                <a:spcPct val="0"/>
              </a:spcBef>
              <a:spcAft>
                <a:spcPct val="0"/>
              </a:spcAft>
              <a:buFont typeface="Arial" panose="020B0604020202020204" pitchFamily="34" charset="0"/>
              <a:buChar char="•"/>
              <a:defRPr/>
            </a:pPr>
            <a:r>
              <a:rPr lang="en-US" sz="2400" b="1" dirty="0">
                <a:solidFill>
                  <a:srgbClr val="4D4D4D"/>
                </a:solidFill>
                <a:latin typeface="Arial" panose="020B0604020202020204" pitchFamily="34" charset="0"/>
                <a:ea typeface="MS PGothic" panose="020B0600070205080204" pitchFamily="34" charset="-128"/>
              </a:rPr>
              <a:t>Milk cows, chickens and    </a:t>
            </a:r>
          </a:p>
          <a:p>
            <a:pPr eaLnBrk="0" fontAlgn="base" hangingPunct="0">
              <a:spcBef>
                <a:spcPct val="0"/>
              </a:spcBef>
              <a:spcAft>
                <a:spcPct val="0"/>
              </a:spcAft>
              <a:defRPr/>
            </a:pPr>
            <a:r>
              <a:rPr lang="en-US" sz="2400" b="1" dirty="0">
                <a:solidFill>
                  <a:srgbClr val="4D4D4D"/>
                </a:solidFill>
                <a:latin typeface="Arial" panose="020B0604020202020204" pitchFamily="34" charset="0"/>
                <a:ea typeface="MS PGothic" panose="020B0600070205080204" pitchFamily="34" charset="-128"/>
              </a:rPr>
              <a:t>       butcher in the fall</a:t>
            </a:r>
          </a:p>
        </p:txBody>
      </p:sp>
      <p:pic>
        <p:nvPicPr>
          <p:cNvPr id="4" name="Picture 3">
            <a:extLst>
              <a:ext uri="{FF2B5EF4-FFF2-40B4-BE49-F238E27FC236}">
                <a16:creationId xmlns:a16="http://schemas.microsoft.com/office/drawing/2014/main" id="{5A775DA1-95EC-EA96-EAF7-F0D831EDEA7A}"/>
              </a:ext>
            </a:extLst>
          </p:cNvPr>
          <p:cNvPicPr>
            <a:picLocks noChangeAspect="1"/>
          </p:cNvPicPr>
          <p:nvPr/>
        </p:nvPicPr>
        <p:blipFill>
          <a:blip r:embed="rId3"/>
          <a:stretch>
            <a:fillRect/>
          </a:stretch>
        </p:blipFill>
        <p:spPr>
          <a:xfrm>
            <a:off x="228600" y="1889199"/>
            <a:ext cx="3671663" cy="489364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ven Vital Trace Minerals for Cattle | Purina Animal Nutrition">
            <a:extLst>
              <a:ext uri="{FF2B5EF4-FFF2-40B4-BE49-F238E27FC236}">
                <a16:creationId xmlns:a16="http://schemas.microsoft.com/office/drawing/2014/main" id="{25DCB8C9-5D68-59F4-4873-05EF91C98F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909"/>
          <a:stretch/>
        </p:blipFill>
        <p:spPr bwMode="auto">
          <a:xfrm>
            <a:off x="1219200" y="814387"/>
            <a:ext cx="6705600" cy="5638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88BFBA0-6FF9-03C0-8F66-7B75CAB5BFA0}"/>
              </a:ext>
            </a:extLst>
          </p:cNvPr>
          <p:cNvSpPr txBox="1"/>
          <p:nvPr/>
        </p:nvSpPr>
        <p:spPr>
          <a:xfrm>
            <a:off x="1752600" y="1091554"/>
            <a:ext cx="6096000" cy="461665"/>
          </a:xfrm>
          <a:prstGeom prst="rect">
            <a:avLst/>
          </a:prstGeom>
          <a:noFill/>
        </p:spPr>
        <p:txBody>
          <a:bodyPr wrap="square" rtlCol="0">
            <a:spAutoFit/>
          </a:bodyPr>
          <a:lstStyle/>
          <a:p>
            <a:r>
              <a:rPr lang="en-US" sz="2400" b="1" dirty="0">
                <a:solidFill>
                  <a:schemeClr val="tx2"/>
                </a:solidFill>
              </a:rPr>
              <a:t>Why are Trace Minerals Necessary?</a:t>
            </a:r>
          </a:p>
        </p:txBody>
      </p:sp>
    </p:spTree>
    <p:extLst>
      <p:ext uri="{BB962C8B-B14F-4D97-AF65-F5344CB8AC3E}">
        <p14:creationId xmlns:p14="http://schemas.microsoft.com/office/powerpoint/2010/main" val="1437271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7781" name="Group 149">
            <a:extLst>
              <a:ext uri="{FF2B5EF4-FFF2-40B4-BE49-F238E27FC236}">
                <a16:creationId xmlns:a16="http://schemas.microsoft.com/office/drawing/2014/main" id="{26D40975-6569-CFB0-83DB-AC87652A5C62}"/>
              </a:ext>
            </a:extLst>
          </p:cNvPr>
          <p:cNvGraphicFramePr>
            <a:graphicFrameLocks noGrp="1"/>
          </p:cNvGraphicFramePr>
          <p:nvPr>
            <p:extLst>
              <p:ext uri="{D42A27DB-BD31-4B8C-83A1-F6EECF244321}">
                <p14:modId xmlns:p14="http://schemas.microsoft.com/office/powerpoint/2010/main" val="510717021"/>
              </p:ext>
            </p:extLst>
          </p:nvPr>
        </p:nvGraphicFramePr>
        <p:xfrm>
          <a:off x="342900" y="1563707"/>
          <a:ext cx="8458200" cy="4575956"/>
        </p:xfrm>
        <a:graphic>
          <a:graphicData uri="http://schemas.openxmlformats.org/drawingml/2006/table">
            <a:tbl>
              <a:tblPr/>
              <a:tblGrid>
                <a:gridCol w="2751583">
                  <a:extLst>
                    <a:ext uri="{9D8B030D-6E8A-4147-A177-3AD203B41FA5}">
                      <a16:colId xmlns:a16="http://schemas.microsoft.com/office/drawing/2014/main" val="20000"/>
                    </a:ext>
                  </a:extLst>
                </a:gridCol>
                <a:gridCol w="5706617">
                  <a:extLst>
                    <a:ext uri="{9D8B030D-6E8A-4147-A177-3AD203B41FA5}">
                      <a16:colId xmlns:a16="http://schemas.microsoft.com/office/drawing/2014/main" val="20001"/>
                    </a:ext>
                  </a:extLst>
                </a:gridCol>
              </a:tblGrid>
              <a:tr h="10238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Arial" charset="0"/>
                          <a:cs typeface="Times New Roman" pitchFamily="18" charset="0"/>
                        </a:rPr>
                        <a:t>Trace Mineral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Arial" charset="0"/>
                          <a:cs typeface="Times New Roman" pitchFamily="18" charset="0"/>
                        </a:rPr>
                        <a:t>Deficiency</a:t>
                      </a:r>
                      <a:endParaRPr kumimoji="0" lang="en-US" sz="4000" b="1" i="0" u="none" strike="noStrike" cap="none" normalizeH="0" baseline="0" dirty="0">
                        <a:ln>
                          <a:noFill/>
                        </a:ln>
                        <a:solidFill>
                          <a:schemeClr val="tx2"/>
                        </a:solidFill>
                        <a:effectLst>
                          <a:outerShdw blurRad="38100" dist="38100" dir="2700000" algn="tl">
                            <a:srgbClr val="000000"/>
                          </a:outerShdw>
                        </a:effectLst>
                        <a:latin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Arial" charset="0"/>
                          <a:cs typeface="Times New Roman" pitchFamily="18" charset="0"/>
                        </a:rPr>
                        <a:t>Reproductive Consequence</a:t>
                      </a:r>
                      <a:endParaRPr kumimoji="0" lang="en-US" sz="40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941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Arial" charset="0"/>
                          <a:cs typeface="Times New Roman" pitchFamily="18" charset="0"/>
                        </a:rPr>
                        <a:t>Selenium </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Arial" charset="0"/>
                          <a:cs typeface="Times New Roman" pitchFamily="18" charset="0"/>
                        </a:rPr>
                        <a:t>Retained placenta</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3835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Arial" charset="0"/>
                          <a:cs typeface="Times New Roman" pitchFamily="18" charset="0"/>
                        </a:rPr>
                        <a:t>Copper </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Arial" charset="0"/>
                          <a:cs typeface="Times New Roman" pitchFamily="18" charset="0"/>
                        </a:rPr>
                        <a:t>Depressed reproduction, impaired immune system, impaired ovarian function</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514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Arial" charset="0"/>
                          <a:cs typeface="Times New Roman" pitchFamily="18" charset="0"/>
                        </a:rPr>
                        <a:t>Zinc </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Arial" charset="0"/>
                          <a:cs typeface="Times New Roman" pitchFamily="18" charset="0"/>
                        </a:rPr>
                        <a:t>Reduced spermatogenesis</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514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Arial" charset="0"/>
                          <a:cs typeface="Times New Roman" pitchFamily="18" charset="0"/>
                        </a:rPr>
                        <a:t>Manganese</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Arial" charset="0"/>
                          <a:cs typeface="Times New Roman" pitchFamily="18" charset="0"/>
                        </a:rPr>
                        <a:t>Reduced ovulation, decreased conception, ligaments</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41987583"/>
                  </a:ext>
                </a:extLst>
              </a:tr>
            </a:tbl>
          </a:graphicData>
        </a:graphic>
      </p:graphicFrame>
      <p:sp>
        <p:nvSpPr>
          <p:cNvPr id="197782" name="Text Box 150">
            <a:extLst>
              <a:ext uri="{FF2B5EF4-FFF2-40B4-BE49-F238E27FC236}">
                <a16:creationId xmlns:a16="http://schemas.microsoft.com/office/drawing/2014/main" id="{45785A1E-9C2D-1A0E-35E5-969A60D6F919}"/>
              </a:ext>
            </a:extLst>
          </p:cNvPr>
          <p:cNvSpPr txBox="1">
            <a:spLocks noChangeArrowheads="1"/>
          </p:cNvSpPr>
          <p:nvPr/>
        </p:nvSpPr>
        <p:spPr bwMode="auto">
          <a:xfrm>
            <a:off x="754566" y="609600"/>
            <a:ext cx="184731" cy="954107"/>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Tempus Sans ITC" pitchFamily="8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Tempus Sans ITC" pitchFamily="82" charset="0"/>
              <a:ea typeface="+mn-ea"/>
              <a:cs typeface="+mn-cs"/>
            </a:endParaRPr>
          </a:p>
        </p:txBody>
      </p:sp>
      <p:sp>
        <p:nvSpPr>
          <p:cNvPr id="2" name="TextBox 1">
            <a:extLst>
              <a:ext uri="{FF2B5EF4-FFF2-40B4-BE49-F238E27FC236}">
                <a16:creationId xmlns:a16="http://schemas.microsoft.com/office/drawing/2014/main" id="{4F1935AC-788F-E13F-BF3D-88CCC30DDDF7}"/>
              </a:ext>
            </a:extLst>
          </p:cNvPr>
          <p:cNvSpPr txBox="1"/>
          <p:nvPr/>
        </p:nvSpPr>
        <p:spPr>
          <a:xfrm>
            <a:off x="846931" y="587433"/>
            <a:ext cx="7932234"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Examples of Deficiencies</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BEC065-3EED-4896-B8CD-9D371C11D381}"/>
              </a:ext>
            </a:extLst>
          </p:cNvPr>
          <p:cNvSpPr>
            <a:spLocks noGrp="1"/>
          </p:cNvSpPr>
          <p:nvPr>
            <p:ph type="sldNum" sz="quarter" idx="11"/>
          </p:nvPr>
        </p:nvSpPr>
        <p:spPr/>
        <p:txBody>
          <a:bodyPr/>
          <a:lstStyle/>
          <a:p>
            <a:fld id="{EEDC1292-74F3-42D5-AB7C-EC4F2756162E}" type="slidenum">
              <a:rPr lang="en-US" sz="1200">
                <a:solidFill>
                  <a:schemeClr val="bg1"/>
                </a:solidFill>
              </a:rPr>
              <a:pPr/>
              <a:t>32</a:t>
            </a:fld>
            <a:endParaRPr lang="en-US" sz="1200" dirty="0">
              <a:solidFill>
                <a:schemeClr val="bg1"/>
              </a:solidFill>
            </a:endParaRPr>
          </a:p>
        </p:txBody>
      </p:sp>
      <p:sp>
        <p:nvSpPr>
          <p:cNvPr id="4" name="Title 3">
            <a:extLst>
              <a:ext uri="{FF2B5EF4-FFF2-40B4-BE49-F238E27FC236}">
                <a16:creationId xmlns:a16="http://schemas.microsoft.com/office/drawing/2014/main" id="{61533B79-66C5-4CDD-AC82-AD1EB0CA182A}"/>
              </a:ext>
            </a:extLst>
          </p:cNvPr>
          <p:cNvSpPr>
            <a:spLocks noGrp="1"/>
          </p:cNvSpPr>
          <p:nvPr>
            <p:ph type="title"/>
          </p:nvPr>
        </p:nvSpPr>
        <p:spPr/>
        <p:txBody>
          <a:bodyPr>
            <a:noAutofit/>
          </a:bodyPr>
          <a:lstStyle/>
          <a:p>
            <a:r>
              <a:rPr lang="en-US" sz="3600" dirty="0">
                <a:latin typeface="Arial" panose="020B0604020202020204" pitchFamily="34" charset="0"/>
                <a:cs typeface="Arial" panose="020B0604020202020204" pitchFamily="34" charset="0"/>
              </a:rPr>
              <a:t> How does Trace Mineral Status Affect the Beef Cow?</a:t>
            </a:r>
          </a:p>
        </p:txBody>
      </p:sp>
      <p:grpSp>
        <p:nvGrpSpPr>
          <p:cNvPr id="5" name="Group 4">
            <a:extLst>
              <a:ext uri="{FF2B5EF4-FFF2-40B4-BE49-F238E27FC236}">
                <a16:creationId xmlns:a16="http://schemas.microsoft.com/office/drawing/2014/main" id="{DE6CED53-2B10-4225-BA8B-1F1E80ED9FE8}"/>
              </a:ext>
            </a:extLst>
          </p:cNvPr>
          <p:cNvGrpSpPr/>
          <p:nvPr/>
        </p:nvGrpSpPr>
        <p:grpSpPr>
          <a:xfrm>
            <a:off x="517816" y="733180"/>
            <a:ext cx="8301346" cy="4758971"/>
            <a:chOff x="2742407" y="1447800"/>
            <a:chExt cx="6934993" cy="4421188"/>
          </a:xfrm>
        </p:grpSpPr>
        <p:cxnSp>
          <p:nvCxnSpPr>
            <p:cNvPr id="6" name="Straight Connector 5">
              <a:extLst>
                <a:ext uri="{FF2B5EF4-FFF2-40B4-BE49-F238E27FC236}">
                  <a16:creationId xmlns:a16="http://schemas.microsoft.com/office/drawing/2014/main" id="{568BECE4-F138-4AAF-9B9B-40F489BD2DD5}"/>
                </a:ext>
              </a:extLst>
            </p:cNvPr>
            <p:cNvCxnSpPr/>
            <p:nvPr/>
          </p:nvCxnSpPr>
          <p:spPr>
            <a:xfrm flipH="1">
              <a:off x="2742407" y="1447800"/>
              <a:ext cx="795" cy="442039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FD3DCC5-4771-438E-A621-83286F5DBD4E}"/>
                </a:ext>
              </a:extLst>
            </p:cNvPr>
            <p:cNvCxnSpPr/>
            <p:nvPr/>
          </p:nvCxnSpPr>
          <p:spPr>
            <a:xfrm>
              <a:off x="2743200" y="5867400"/>
              <a:ext cx="6858000" cy="15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039E760-CB13-4B83-8824-B5882883418A}"/>
                </a:ext>
              </a:extLst>
            </p:cNvPr>
            <p:cNvCxnSpPr/>
            <p:nvPr/>
          </p:nvCxnSpPr>
          <p:spPr>
            <a:xfrm>
              <a:off x="2743200" y="2438400"/>
              <a:ext cx="1066800" cy="6096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210AD30-6E77-498B-9390-881133CB4545}"/>
                </a:ext>
              </a:extLst>
            </p:cNvPr>
            <p:cNvCxnSpPr/>
            <p:nvPr/>
          </p:nvCxnSpPr>
          <p:spPr>
            <a:xfrm>
              <a:off x="3810000" y="3048000"/>
              <a:ext cx="2209800" cy="213360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F632153-8C1F-4901-B134-212C53F171A9}"/>
                </a:ext>
              </a:extLst>
            </p:cNvPr>
            <p:cNvCxnSpPr/>
            <p:nvPr/>
          </p:nvCxnSpPr>
          <p:spPr>
            <a:xfrm>
              <a:off x="6019800" y="5181600"/>
              <a:ext cx="3581400" cy="158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2A559DE-C802-4C96-AAAF-1F288818E9FA}"/>
                </a:ext>
              </a:extLst>
            </p:cNvPr>
            <p:cNvSpPr/>
            <p:nvPr/>
          </p:nvSpPr>
          <p:spPr>
            <a:xfrm>
              <a:off x="4267200" y="5334000"/>
              <a:ext cx="1524000" cy="3810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125" b="1" dirty="0">
                  <a:solidFill>
                    <a:sysClr val="windowText" lastClr="000000"/>
                  </a:solidFill>
                </a:rPr>
                <a:t>Subclinical</a:t>
              </a:r>
              <a:endParaRPr lang="en-US" sz="1125" dirty="0">
                <a:solidFill>
                  <a:sysClr val="windowText" lastClr="000000"/>
                </a:solidFill>
                <a:latin typeface="Calibri" panose="020F0502020204030204"/>
              </a:endParaRPr>
            </a:p>
          </p:txBody>
        </p:sp>
        <p:sp>
          <p:nvSpPr>
            <p:cNvPr id="13" name="Content Placeholder 23">
              <a:extLst>
                <a:ext uri="{FF2B5EF4-FFF2-40B4-BE49-F238E27FC236}">
                  <a16:creationId xmlns:a16="http://schemas.microsoft.com/office/drawing/2014/main" id="{C686CBAD-FAB4-4025-8CC3-580D92752394}"/>
                </a:ext>
              </a:extLst>
            </p:cNvPr>
            <p:cNvSpPr txBox="1">
              <a:spLocks/>
            </p:cNvSpPr>
            <p:nvPr/>
          </p:nvSpPr>
          <p:spPr>
            <a:xfrm>
              <a:off x="5791200" y="5334000"/>
              <a:ext cx="3886200" cy="381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71450" indent="-171450" algn="ctr" defTabSz="685800">
                <a:spcBef>
                  <a:spcPts val="750"/>
                </a:spcBef>
                <a:buNone/>
                <a:defRPr/>
              </a:pPr>
              <a:r>
                <a:rPr lang="en-US" sz="1600" b="1" dirty="0">
                  <a:solidFill>
                    <a:prstClr val="white"/>
                  </a:solidFill>
                  <a:latin typeface="Calibri" panose="020F0502020204030204"/>
                </a:rPr>
                <a:t>Clinical</a:t>
              </a:r>
              <a:endParaRPr lang="en-US" sz="1125" b="1" dirty="0">
                <a:solidFill>
                  <a:prstClr val="white"/>
                </a:solidFill>
                <a:latin typeface="Calibri" panose="020F0502020204030204"/>
              </a:endParaRPr>
            </a:p>
          </p:txBody>
        </p:sp>
        <p:sp>
          <p:nvSpPr>
            <p:cNvPr id="15" name="Left Arrow 55">
              <a:extLst>
                <a:ext uri="{FF2B5EF4-FFF2-40B4-BE49-F238E27FC236}">
                  <a16:creationId xmlns:a16="http://schemas.microsoft.com/office/drawing/2014/main" id="{A7703033-3383-408C-B263-E9FFCD0BE9D1}"/>
                </a:ext>
              </a:extLst>
            </p:cNvPr>
            <p:cNvSpPr/>
            <p:nvPr/>
          </p:nvSpPr>
          <p:spPr>
            <a:xfrm>
              <a:off x="5715000" y="4495800"/>
              <a:ext cx="3962400" cy="6096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200" b="1" dirty="0">
                  <a:solidFill>
                    <a:prstClr val="white"/>
                  </a:solidFill>
                  <a:latin typeface="Calibri" panose="020F0502020204030204"/>
                </a:rPr>
                <a:t>Clinical Signs</a:t>
              </a:r>
            </a:p>
          </p:txBody>
        </p:sp>
        <p:sp>
          <p:nvSpPr>
            <p:cNvPr id="17" name="Left Arrow 57">
              <a:extLst>
                <a:ext uri="{FF2B5EF4-FFF2-40B4-BE49-F238E27FC236}">
                  <a16:creationId xmlns:a16="http://schemas.microsoft.com/office/drawing/2014/main" id="{FA5D9F90-2786-4ACF-96A9-0C545560BAA9}"/>
                </a:ext>
              </a:extLst>
            </p:cNvPr>
            <p:cNvSpPr/>
            <p:nvPr/>
          </p:nvSpPr>
          <p:spPr>
            <a:xfrm>
              <a:off x="5029200" y="3836294"/>
              <a:ext cx="4648200" cy="609600"/>
            </a:xfrm>
            <a:prstGeom prst="leftArrow">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013" b="1" dirty="0">
                  <a:solidFill>
                    <a:sysClr val="windowText" lastClr="000000"/>
                  </a:solidFill>
                  <a:latin typeface="Calibri" panose="020F0502020204030204"/>
                </a:rPr>
                <a:t>Growth</a:t>
              </a:r>
            </a:p>
          </p:txBody>
        </p:sp>
        <p:sp>
          <p:nvSpPr>
            <p:cNvPr id="18" name="Left Arrow 58">
              <a:extLst>
                <a:ext uri="{FF2B5EF4-FFF2-40B4-BE49-F238E27FC236}">
                  <a16:creationId xmlns:a16="http://schemas.microsoft.com/office/drawing/2014/main" id="{920BD238-76B4-4878-959F-59C840EB2D53}"/>
                </a:ext>
              </a:extLst>
            </p:cNvPr>
            <p:cNvSpPr/>
            <p:nvPr/>
          </p:nvSpPr>
          <p:spPr>
            <a:xfrm>
              <a:off x="3505200" y="2252461"/>
              <a:ext cx="6172200" cy="609600"/>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200" b="1" dirty="0">
                  <a:solidFill>
                    <a:schemeClr val="tx1"/>
                  </a:solidFill>
                  <a:latin typeface="Calibri" panose="020F0502020204030204"/>
                </a:rPr>
                <a:t>Normal</a:t>
              </a:r>
              <a:endParaRPr lang="en-US" sz="1013" b="1" dirty="0">
                <a:solidFill>
                  <a:schemeClr val="tx1"/>
                </a:solidFill>
                <a:latin typeface="Calibri" panose="020F0502020204030204"/>
              </a:endParaRPr>
            </a:p>
          </p:txBody>
        </p:sp>
        <p:sp>
          <p:nvSpPr>
            <p:cNvPr id="19" name="Left Arrow 59">
              <a:extLst>
                <a:ext uri="{FF2B5EF4-FFF2-40B4-BE49-F238E27FC236}">
                  <a16:creationId xmlns:a16="http://schemas.microsoft.com/office/drawing/2014/main" id="{C8B54612-2C3B-4ABE-9757-84D0F84CD6F0}"/>
                </a:ext>
              </a:extLst>
            </p:cNvPr>
            <p:cNvSpPr/>
            <p:nvPr/>
          </p:nvSpPr>
          <p:spPr>
            <a:xfrm>
              <a:off x="4038600" y="2895600"/>
              <a:ext cx="5638800" cy="609600"/>
            </a:xfrm>
            <a:prstGeom prst="leftArrow">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400" b="1" dirty="0">
                  <a:solidFill>
                    <a:sysClr val="windowText" lastClr="000000"/>
                  </a:solidFill>
                  <a:latin typeface="Calibri" panose="020F0502020204030204"/>
                </a:rPr>
                <a:t>Immunity</a:t>
              </a:r>
              <a:endParaRPr lang="en-US" sz="1013" b="1" dirty="0">
                <a:solidFill>
                  <a:sysClr val="windowText" lastClr="000000"/>
                </a:solidFill>
                <a:latin typeface="Calibri" panose="020F0502020204030204"/>
              </a:endParaRPr>
            </a:p>
          </p:txBody>
        </p:sp>
        <p:sp>
          <p:nvSpPr>
            <p:cNvPr id="20" name="Left Arrow 60">
              <a:extLst>
                <a:ext uri="{FF2B5EF4-FFF2-40B4-BE49-F238E27FC236}">
                  <a16:creationId xmlns:a16="http://schemas.microsoft.com/office/drawing/2014/main" id="{38651595-AA4F-4CBE-87D4-1F4EF4A3ECD0}"/>
                </a:ext>
              </a:extLst>
            </p:cNvPr>
            <p:cNvSpPr/>
            <p:nvPr/>
          </p:nvSpPr>
          <p:spPr>
            <a:xfrm>
              <a:off x="4572000" y="3365958"/>
              <a:ext cx="5105400" cy="609600"/>
            </a:xfrm>
            <a:prstGeom prst="leftArrow">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200" b="1" dirty="0">
                  <a:solidFill>
                    <a:sysClr val="windowText" lastClr="000000"/>
                  </a:solidFill>
                  <a:latin typeface="Calibri" panose="020F0502020204030204"/>
                </a:rPr>
                <a:t>Fertility</a:t>
              </a:r>
              <a:endParaRPr lang="en-US" sz="1013" b="1" dirty="0">
                <a:solidFill>
                  <a:sysClr val="windowText" lastClr="000000"/>
                </a:solidFill>
                <a:latin typeface="Calibri" panose="020F0502020204030204"/>
              </a:endParaRPr>
            </a:p>
          </p:txBody>
        </p:sp>
        <p:sp>
          <p:nvSpPr>
            <p:cNvPr id="21" name="Rectangle 20">
              <a:extLst>
                <a:ext uri="{FF2B5EF4-FFF2-40B4-BE49-F238E27FC236}">
                  <a16:creationId xmlns:a16="http://schemas.microsoft.com/office/drawing/2014/main" id="{94166260-E8B5-4265-A55A-37CD3743CC1F}"/>
                </a:ext>
              </a:extLst>
            </p:cNvPr>
            <p:cNvSpPr/>
            <p:nvPr/>
          </p:nvSpPr>
          <p:spPr>
            <a:xfrm>
              <a:off x="3215247" y="5346271"/>
              <a:ext cx="1019003" cy="381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125" b="1" dirty="0">
                  <a:solidFill>
                    <a:prstClr val="black"/>
                  </a:solidFill>
                  <a:latin typeface="Calibri" panose="020F0502020204030204"/>
                </a:rPr>
                <a:t>Normal</a:t>
              </a:r>
            </a:p>
          </p:txBody>
        </p:sp>
      </p:grpSp>
      <p:sp>
        <p:nvSpPr>
          <p:cNvPr id="22" name="Rectangle 21">
            <a:extLst>
              <a:ext uri="{FF2B5EF4-FFF2-40B4-BE49-F238E27FC236}">
                <a16:creationId xmlns:a16="http://schemas.microsoft.com/office/drawing/2014/main" id="{28853973-61E7-4C7D-A918-BD5C9E9263F2}"/>
              </a:ext>
            </a:extLst>
          </p:cNvPr>
          <p:cNvSpPr/>
          <p:nvPr/>
        </p:nvSpPr>
        <p:spPr>
          <a:xfrm>
            <a:off x="1280290" y="5599438"/>
            <a:ext cx="3512129" cy="219291"/>
          </a:xfrm>
          <a:prstGeom prst="rect">
            <a:avLst/>
          </a:prstGeom>
        </p:spPr>
        <p:txBody>
          <a:bodyPr wrap="square">
            <a:spAutoFit/>
          </a:bodyPr>
          <a:lstStyle/>
          <a:p>
            <a:pPr defTabSz="685800">
              <a:defRPr/>
            </a:pPr>
            <a:r>
              <a:rPr lang="en-US" sz="825" dirty="0">
                <a:solidFill>
                  <a:schemeClr val="bg1"/>
                </a:solidFill>
                <a:latin typeface="Arial" panose="020B0604020202020204" pitchFamily="34" charset="0"/>
                <a:ea typeface="Tahoma" panose="020B0604030504040204" pitchFamily="34" charset="0"/>
                <a:cs typeface="Arial" panose="020B0604020202020204" pitchFamily="34" charset="0"/>
              </a:rPr>
              <a:t>Wikse, 1992. Texas A&amp;M Beef Cattle Short Course.</a:t>
            </a:r>
          </a:p>
        </p:txBody>
      </p:sp>
      <p:cxnSp>
        <p:nvCxnSpPr>
          <p:cNvPr id="24" name="Straight Arrow Connector 23">
            <a:extLst>
              <a:ext uri="{FF2B5EF4-FFF2-40B4-BE49-F238E27FC236}">
                <a16:creationId xmlns:a16="http://schemas.microsoft.com/office/drawing/2014/main" id="{40A9A312-D73A-4F0D-B51D-1CCB9908E786}"/>
              </a:ext>
            </a:extLst>
          </p:cNvPr>
          <p:cNvCxnSpPr>
            <a:cxnSpLocks/>
          </p:cNvCxnSpPr>
          <p:nvPr/>
        </p:nvCxnSpPr>
        <p:spPr>
          <a:xfrm>
            <a:off x="1376450" y="5384864"/>
            <a:ext cx="6584079"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59B88A4F-B4B5-42D8-9F11-3424C55E6618}"/>
              </a:ext>
            </a:extLst>
          </p:cNvPr>
          <p:cNvSpPr txBox="1"/>
          <p:nvPr/>
        </p:nvSpPr>
        <p:spPr>
          <a:xfrm>
            <a:off x="4420090" y="5343256"/>
            <a:ext cx="1136684" cy="253916"/>
          </a:xfrm>
          <a:prstGeom prst="rect">
            <a:avLst/>
          </a:prstGeom>
          <a:noFill/>
        </p:spPr>
        <p:txBody>
          <a:bodyPr wrap="square" rtlCol="0">
            <a:spAutoFit/>
          </a:bodyPr>
          <a:lstStyle/>
          <a:p>
            <a:r>
              <a:rPr lang="en-US" sz="1050" b="1" dirty="0"/>
              <a:t>Time</a:t>
            </a:r>
          </a:p>
        </p:txBody>
      </p:sp>
      <p:sp>
        <p:nvSpPr>
          <p:cNvPr id="26" name="TextBox 25">
            <a:extLst>
              <a:ext uri="{FF2B5EF4-FFF2-40B4-BE49-F238E27FC236}">
                <a16:creationId xmlns:a16="http://schemas.microsoft.com/office/drawing/2014/main" id="{E6DDBBCC-195E-418A-B3BB-13C957FE0C50}"/>
              </a:ext>
            </a:extLst>
          </p:cNvPr>
          <p:cNvSpPr txBox="1"/>
          <p:nvPr/>
        </p:nvSpPr>
        <p:spPr>
          <a:xfrm>
            <a:off x="919150" y="2535288"/>
            <a:ext cx="507831" cy="1731243"/>
          </a:xfrm>
          <a:prstGeom prst="rect">
            <a:avLst/>
          </a:prstGeom>
          <a:noFill/>
        </p:spPr>
        <p:txBody>
          <a:bodyPr vert="vert270" wrap="square" rtlCol="0">
            <a:spAutoFit/>
          </a:bodyPr>
          <a:lstStyle/>
          <a:p>
            <a:r>
              <a:rPr lang="en-US" sz="1050" b="1" dirty="0">
                <a:solidFill>
                  <a:prstClr val="black"/>
                </a:solidFill>
                <a:latin typeface="Calibri" panose="020F0502020204030204"/>
              </a:rPr>
              <a:t>Trace Mineral Intake</a:t>
            </a:r>
          </a:p>
          <a:p>
            <a:endParaRPr lang="en-US" sz="1050" dirty="0"/>
          </a:p>
        </p:txBody>
      </p:sp>
      <p:cxnSp>
        <p:nvCxnSpPr>
          <p:cNvPr id="27" name="Straight Arrow Connector 26">
            <a:extLst>
              <a:ext uri="{FF2B5EF4-FFF2-40B4-BE49-F238E27FC236}">
                <a16:creationId xmlns:a16="http://schemas.microsoft.com/office/drawing/2014/main" id="{420D6177-7B1D-41F7-AE09-B363A3FAE9F5}"/>
              </a:ext>
            </a:extLst>
          </p:cNvPr>
          <p:cNvCxnSpPr>
            <a:cxnSpLocks/>
          </p:cNvCxnSpPr>
          <p:nvPr/>
        </p:nvCxnSpPr>
        <p:spPr>
          <a:xfrm flipV="1">
            <a:off x="1185171" y="2091824"/>
            <a:ext cx="0" cy="310564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C33C82E0-529D-FEA4-8625-5D1F767F4A4C}"/>
              </a:ext>
            </a:extLst>
          </p:cNvPr>
          <p:cNvSpPr/>
          <p:nvPr/>
        </p:nvSpPr>
        <p:spPr bwMode="auto">
          <a:xfrm>
            <a:off x="159064" y="6172200"/>
            <a:ext cx="8983984" cy="65617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sng"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0831825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1862" y="2127491"/>
            <a:ext cx="4843777" cy="3214946"/>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C5E23B7D-F7F9-4390-93C8-2E5ADA93E01D}"/>
              </a:ext>
            </a:extLst>
          </p:cNvPr>
          <p:cNvSpPr txBox="1"/>
          <p:nvPr/>
        </p:nvSpPr>
        <p:spPr>
          <a:xfrm>
            <a:off x="329960" y="2325897"/>
            <a:ext cx="3422531" cy="2400657"/>
          </a:xfrm>
          <a:prstGeom prst="rect">
            <a:avLst/>
          </a:prstGeom>
          <a:noFill/>
        </p:spPr>
        <p:txBody>
          <a:bodyPr wrap="square" rtlCol="0">
            <a:spAutoFit/>
          </a:bodyPr>
          <a:lstStyle/>
          <a:p>
            <a:pPr defTabSz="685800"/>
            <a:r>
              <a:rPr lang="en-US" sz="3000" b="1" dirty="0">
                <a:solidFill>
                  <a:schemeClr val="tx2"/>
                </a:solidFill>
                <a:effectLst>
                  <a:outerShdw blurRad="38100" dist="38100" dir="2700000" algn="tl">
                    <a:srgbClr val="000000">
                      <a:alpha val="43137"/>
                    </a:srgbClr>
                  </a:outerShdw>
                </a:effectLst>
                <a:latin typeface="Arial"/>
              </a:rPr>
              <a:t>Does Native Range Meet the </a:t>
            </a:r>
            <a:r>
              <a:rPr lang="en-US" sz="3000" b="1" u="sng" dirty="0">
                <a:solidFill>
                  <a:schemeClr val="tx2"/>
                </a:solidFill>
                <a:effectLst>
                  <a:outerShdw blurRad="38100" dist="38100" dir="2700000" algn="tl">
                    <a:srgbClr val="000000">
                      <a:alpha val="43137"/>
                    </a:srgbClr>
                  </a:outerShdw>
                </a:effectLst>
                <a:latin typeface="Arial"/>
              </a:rPr>
              <a:t>Trace</a:t>
            </a:r>
            <a:r>
              <a:rPr lang="en-US" sz="3000" b="1" dirty="0">
                <a:solidFill>
                  <a:schemeClr val="tx2"/>
                </a:solidFill>
                <a:effectLst>
                  <a:outerShdw blurRad="38100" dist="38100" dir="2700000" algn="tl">
                    <a:srgbClr val="000000">
                      <a:alpha val="43137"/>
                    </a:srgbClr>
                  </a:outerShdw>
                </a:effectLst>
                <a:latin typeface="Arial"/>
              </a:rPr>
              <a:t> Mineral Requirements of Beef Cattle?</a:t>
            </a:r>
          </a:p>
        </p:txBody>
      </p:sp>
    </p:spTree>
    <p:extLst>
      <p:ext uri="{BB962C8B-B14F-4D97-AF65-F5344CB8AC3E}">
        <p14:creationId xmlns:p14="http://schemas.microsoft.com/office/powerpoint/2010/main" val="3818045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09373E-48D9-432E-B7D1-7F1561DFB180}"/>
              </a:ext>
            </a:extLst>
          </p:cNvPr>
          <p:cNvPicPr>
            <a:picLocks noChangeAspect="1"/>
          </p:cNvPicPr>
          <p:nvPr/>
        </p:nvPicPr>
        <p:blipFill>
          <a:blip r:embed="rId2"/>
          <a:stretch>
            <a:fillRect/>
          </a:stretch>
        </p:blipFill>
        <p:spPr>
          <a:xfrm>
            <a:off x="857955" y="1647964"/>
            <a:ext cx="7428090" cy="4178300"/>
          </a:xfrm>
          <a:prstGeom prst="rect">
            <a:avLst/>
          </a:prstGeom>
        </p:spPr>
      </p:pic>
      <p:sp>
        <p:nvSpPr>
          <p:cNvPr id="6" name="TextBox 5">
            <a:extLst>
              <a:ext uri="{FF2B5EF4-FFF2-40B4-BE49-F238E27FC236}">
                <a16:creationId xmlns:a16="http://schemas.microsoft.com/office/drawing/2014/main" id="{493FF26A-1299-4473-BF19-675451ED7096}"/>
              </a:ext>
            </a:extLst>
          </p:cNvPr>
          <p:cNvSpPr txBox="1"/>
          <p:nvPr/>
        </p:nvSpPr>
        <p:spPr>
          <a:xfrm>
            <a:off x="675861" y="1031737"/>
            <a:ext cx="7792278" cy="738664"/>
          </a:xfrm>
          <a:prstGeom prst="rect">
            <a:avLst/>
          </a:prstGeom>
          <a:noFill/>
        </p:spPr>
        <p:txBody>
          <a:bodyPr wrap="square" rtlCol="0">
            <a:spAutoFit/>
          </a:bodyPr>
          <a:lstStyle/>
          <a:p>
            <a:pPr algn="ctr" defTabSz="685800"/>
            <a:r>
              <a:rPr lang="en-US" sz="2100" b="1" dirty="0">
                <a:solidFill>
                  <a:prstClr val="black"/>
                </a:solidFill>
                <a:latin typeface="Arial Black" panose="020B0A04020102020204" pitchFamily="34" charset="0"/>
              </a:rPr>
              <a:t>How Good is Range Forage in Meeting the Trace Mineral Needs of Cattle??</a:t>
            </a:r>
          </a:p>
        </p:txBody>
      </p:sp>
      <p:sp>
        <p:nvSpPr>
          <p:cNvPr id="2" name="TextBox 1">
            <a:extLst>
              <a:ext uri="{FF2B5EF4-FFF2-40B4-BE49-F238E27FC236}">
                <a16:creationId xmlns:a16="http://schemas.microsoft.com/office/drawing/2014/main" id="{365B7D9A-3736-4D45-9968-80DA3EBB83E7}"/>
              </a:ext>
            </a:extLst>
          </p:cNvPr>
          <p:cNvSpPr txBox="1"/>
          <p:nvPr/>
        </p:nvSpPr>
        <p:spPr>
          <a:xfrm>
            <a:off x="6781800" y="1389526"/>
            <a:ext cx="696666" cy="300082"/>
          </a:xfrm>
          <a:prstGeom prst="rect">
            <a:avLst/>
          </a:prstGeom>
          <a:noFill/>
        </p:spPr>
        <p:txBody>
          <a:bodyPr wrap="none" rtlCol="0">
            <a:spAutoFit/>
          </a:bodyPr>
          <a:lstStyle/>
          <a:p>
            <a:pPr defTabSz="685800"/>
            <a:r>
              <a:rPr lang="en-US" sz="1350" dirty="0">
                <a:solidFill>
                  <a:prstClr val="black"/>
                </a:solidFill>
                <a:latin typeface="Calibri" panose="020F0502020204030204"/>
              </a:rPr>
              <a:t>Bohnet</a:t>
            </a:r>
          </a:p>
        </p:txBody>
      </p:sp>
    </p:spTree>
    <p:extLst>
      <p:ext uri="{BB962C8B-B14F-4D97-AF65-F5344CB8AC3E}">
        <p14:creationId xmlns:p14="http://schemas.microsoft.com/office/powerpoint/2010/main" val="9286779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biopsy">
            <a:extLst>
              <a:ext uri="{FF2B5EF4-FFF2-40B4-BE49-F238E27FC236}">
                <a16:creationId xmlns:a16="http://schemas.microsoft.com/office/drawing/2014/main" id="{6C87981D-A798-490B-8382-A2A510483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0667"/>
          <a:stretch>
            <a:fillRect/>
          </a:stretch>
        </p:blipFill>
        <p:spPr bwMode="auto">
          <a:xfrm>
            <a:off x="838199" y="2117384"/>
            <a:ext cx="3398347" cy="285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3" descr="tissue">
            <a:extLst>
              <a:ext uri="{FF2B5EF4-FFF2-40B4-BE49-F238E27FC236}">
                <a16:creationId xmlns:a16="http://schemas.microsoft.com/office/drawing/2014/main" id="{314A438C-E1E7-47AD-AF08-BBEBF8001F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9150" y="2117384"/>
            <a:ext cx="3698090" cy="285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 Box 4">
            <a:extLst>
              <a:ext uri="{FF2B5EF4-FFF2-40B4-BE49-F238E27FC236}">
                <a16:creationId xmlns:a16="http://schemas.microsoft.com/office/drawing/2014/main" id="{5F05D065-6447-47C0-BB87-4D8F59C94067}"/>
              </a:ext>
            </a:extLst>
          </p:cNvPr>
          <p:cNvSpPr txBox="1">
            <a:spLocks noChangeArrowheads="1"/>
          </p:cNvSpPr>
          <p:nvPr/>
        </p:nvSpPr>
        <p:spPr bwMode="auto">
          <a:xfrm>
            <a:off x="1555551" y="5105400"/>
            <a:ext cx="6147197" cy="923330"/>
          </a:xfrm>
          <a:prstGeom prst="rect">
            <a:avLst/>
          </a:prstGeom>
          <a:noFill/>
          <a:ln>
            <a:noFill/>
          </a:ln>
          <a:effectLst/>
        </p:spPr>
        <p:txBody>
          <a:bodyPr>
            <a:spAutoFit/>
          </a:bodyPr>
          <a:lstStyle>
            <a:lvl1pPr>
              <a:defRPr sz="2400" u="sng">
                <a:solidFill>
                  <a:schemeClr val="tx1"/>
                </a:solidFill>
                <a:latin typeface="Arial" panose="020B0604020202020204" pitchFamily="34" charset="0"/>
                <a:ea typeface="ＭＳ Ｐゴシック" panose="020B0600070205080204" pitchFamily="34" charset="-128"/>
              </a:defRPr>
            </a:lvl1pPr>
            <a:lvl2pPr marL="37931725" indent="-37474525">
              <a:defRPr sz="2400" u="sng">
                <a:solidFill>
                  <a:schemeClr val="tx1"/>
                </a:solidFill>
                <a:latin typeface="Arial" panose="020B0604020202020204" pitchFamily="34" charset="0"/>
                <a:ea typeface="ＭＳ Ｐゴシック" panose="020B0600070205080204" pitchFamily="34" charset="-128"/>
              </a:defRPr>
            </a:lvl2pPr>
            <a:lvl3pPr>
              <a:defRPr sz="2400" u="sng">
                <a:solidFill>
                  <a:schemeClr val="tx1"/>
                </a:solidFill>
                <a:latin typeface="Arial" panose="020B0604020202020204" pitchFamily="34" charset="0"/>
                <a:ea typeface="ＭＳ Ｐゴシック" panose="020B0600070205080204" pitchFamily="34" charset="-128"/>
              </a:defRPr>
            </a:lvl3pPr>
            <a:lvl4pPr>
              <a:defRPr sz="2400" u="sng">
                <a:solidFill>
                  <a:schemeClr val="tx1"/>
                </a:solidFill>
                <a:latin typeface="Arial" panose="020B0604020202020204" pitchFamily="34" charset="0"/>
                <a:ea typeface="ＭＳ Ｐゴシック" panose="020B0600070205080204" pitchFamily="34" charset="-128"/>
              </a:defRPr>
            </a:lvl4pPr>
            <a:lvl5pPr>
              <a:defRPr sz="2400"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9pPr>
          </a:lstStyle>
          <a:p>
            <a:pPr algn="ctr" defTabSz="685800">
              <a:spcBef>
                <a:spcPct val="50000"/>
              </a:spcBef>
              <a:defRPr/>
            </a:pPr>
            <a:r>
              <a:rPr lang="en-US" altLang="en-US" sz="2700" b="1" u="none" dirty="0">
                <a:solidFill>
                  <a:schemeClr val="tx2"/>
                </a:solidFill>
                <a:cs typeface="Arial" panose="020B0604020202020204" pitchFamily="34" charset="0"/>
              </a:rPr>
              <a:t>We can biopsy the liver to estimate trace mineral status</a:t>
            </a:r>
            <a:endParaRPr lang="en-US" altLang="en-US" b="1" u="none" dirty="0">
              <a:solidFill>
                <a:schemeClr val="tx2"/>
              </a:solidFill>
              <a:cs typeface="Arial" panose="020B0604020202020204" pitchFamily="34" charset="0"/>
            </a:endParaRPr>
          </a:p>
        </p:txBody>
      </p:sp>
      <p:sp>
        <p:nvSpPr>
          <p:cNvPr id="2" name="TextBox 1">
            <a:extLst>
              <a:ext uri="{FF2B5EF4-FFF2-40B4-BE49-F238E27FC236}">
                <a16:creationId xmlns:a16="http://schemas.microsoft.com/office/drawing/2014/main" id="{0A5763D1-423E-835D-9356-5F27B8B4C75D}"/>
              </a:ext>
            </a:extLst>
          </p:cNvPr>
          <p:cNvSpPr txBox="1"/>
          <p:nvPr/>
        </p:nvSpPr>
        <p:spPr>
          <a:xfrm>
            <a:off x="1066800" y="309994"/>
            <a:ext cx="7391400" cy="1077218"/>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rPr>
              <a:t>How can we determine if an animal is TM deficient?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74AD61-8160-4DAF-88CE-A366BF1B5A50}"/>
              </a:ext>
            </a:extLst>
          </p:cNvPr>
          <p:cNvSpPr/>
          <p:nvPr/>
        </p:nvSpPr>
        <p:spPr>
          <a:xfrm>
            <a:off x="1" y="56544"/>
            <a:ext cx="9143999"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400" dirty="0">
              <a:solidFill>
                <a:prstClr val="white"/>
              </a:solidFill>
              <a:latin typeface="Calibri" panose="020F0502020204030204"/>
            </a:endParaRPr>
          </a:p>
        </p:txBody>
      </p:sp>
      <p:sp>
        <p:nvSpPr>
          <p:cNvPr id="3" name="Rectangle 2">
            <a:extLst>
              <a:ext uri="{FF2B5EF4-FFF2-40B4-BE49-F238E27FC236}">
                <a16:creationId xmlns:a16="http://schemas.microsoft.com/office/drawing/2014/main" id="{6F6EE29D-2E25-4876-B716-7529CA44E3FA}"/>
              </a:ext>
            </a:extLst>
          </p:cNvPr>
          <p:cNvSpPr>
            <a:spLocks noChangeArrowheads="1"/>
          </p:cNvSpPr>
          <p:nvPr/>
        </p:nvSpPr>
        <p:spPr bwMode="auto">
          <a:xfrm>
            <a:off x="273049" y="1078806"/>
            <a:ext cx="8858250" cy="857250"/>
          </a:xfrm>
          <a:prstGeom prst="rect">
            <a:avLst/>
          </a:prstGeom>
          <a:noFill/>
          <a:ln>
            <a:noFill/>
          </a:ln>
          <a:effectLst>
            <a:outerShdw dist="45791" dir="3378596"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sz="2400">
                <a:solidFill>
                  <a:schemeClr val="tx1"/>
                </a:solidFill>
                <a:latin typeface="Arial Rounded MT Bold" panose="020F0704030504030204" pitchFamily="34" charset="0"/>
              </a:defRPr>
            </a:lvl1pPr>
            <a:lvl2pPr marL="742950" indent="-285750">
              <a:defRPr sz="2400">
                <a:solidFill>
                  <a:schemeClr val="tx1"/>
                </a:solidFill>
                <a:latin typeface="Arial Rounded MT Bold" panose="020F0704030504030204" pitchFamily="34" charset="0"/>
              </a:defRPr>
            </a:lvl2pPr>
            <a:lvl3pPr marL="1143000" indent="-228600">
              <a:defRPr sz="2400">
                <a:solidFill>
                  <a:schemeClr val="tx1"/>
                </a:solidFill>
                <a:latin typeface="Arial Rounded MT Bold" panose="020F0704030504030204" pitchFamily="34" charset="0"/>
              </a:defRPr>
            </a:lvl3pPr>
            <a:lvl4pPr marL="1600200" indent="-228600">
              <a:defRPr sz="2400">
                <a:solidFill>
                  <a:schemeClr val="tx1"/>
                </a:solidFill>
                <a:latin typeface="Arial Rounded MT Bold" panose="020F0704030504030204" pitchFamily="34" charset="0"/>
              </a:defRPr>
            </a:lvl4pPr>
            <a:lvl5pPr marL="2057400" indent="-228600">
              <a:defRPr sz="2400">
                <a:solidFill>
                  <a:schemeClr val="tx1"/>
                </a:solidFill>
                <a:latin typeface="Arial Rounded MT Bold" panose="020F0704030504030204" pitchFamily="34" charset="0"/>
              </a:defRPr>
            </a:lvl5pPr>
            <a:lvl6pPr marL="2514600" indent="-228600" eaLnBrk="0" fontAlgn="base" hangingPunct="0">
              <a:spcBef>
                <a:spcPct val="0"/>
              </a:spcBef>
              <a:spcAft>
                <a:spcPct val="0"/>
              </a:spcAft>
              <a:defRPr sz="2400">
                <a:solidFill>
                  <a:schemeClr val="tx1"/>
                </a:solidFill>
                <a:latin typeface="Arial Rounded MT Bold" panose="020F0704030504030204" pitchFamily="34" charset="0"/>
              </a:defRPr>
            </a:lvl6pPr>
            <a:lvl7pPr marL="2971800" indent="-228600" eaLnBrk="0" fontAlgn="base" hangingPunct="0">
              <a:spcBef>
                <a:spcPct val="0"/>
              </a:spcBef>
              <a:spcAft>
                <a:spcPct val="0"/>
              </a:spcAft>
              <a:defRPr sz="2400">
                <a:solidFill>
                  <a:schemeClr val="tx1"/>
                </a:solidFill>
                <a:latin typeface="Arial Rounded MT Bold" panose="020F0704030504030204" pitchFamily="34" charset="0"/>
              </a:defRPr>
            </a:lvl7pPr>
            <a:lvl8pPr marL="3429000" indent="-228600" eaLnBrk="0" fontAlgn="base" hangingPunct="0">
              <a:spcBef>
                <a:spcPct val="0"/>
              </a:spcBef>
              <a:spcAft>
                <a:spcPct val="0"/>
              </a:spcAft>
              <a:defRPr sz="2400">
                <a:solidFill>
                  <a:schemeClr val="tx1"/>
                </a:solidFill>
                <a:latin typeface="Arial Rounded MT Bold" panose="020F0704030504030204" pitchFamily="34" charset="0"/>
              </a:defRPr>
            </a:lvl8pPr>
            <a:lvl9pPr marL="3886200" indent="-228600" eaLnBrk="0" fontAlgn="base" hangingPunct="0">
              <a:spcBef>
                <a:spcPct val="0"/>
              </a:spcBef>
              <a:spcAft>
                <a:spcPct val="0"/>
              </a:spcAft>
              <a:defRPr sz="2400">
                <a:solidFill>
                  <a:schemeClr val="tx1"/>
                </a:solidFill>
                <a:latin typeface="Arial Rounded MT Bold" panose="020F0704030504030204" pitchFamily="34" charset="0"/>
              </a:defRPr>
            </a:lvl9pPr>
          </a:lstStyle>
          <a:p>
            <a:pPr algn="ctr" defTabSz="685800" eaLnBrk="0" fontAlgn="base" hangingPunct="0">
              <a:spcBef>
                <a:spcPct val="0"/>
              </a:spcBef>
              <a:spcAft>
                <a:spcPct val="0"/>
              </a:spcAft>
              <a:defRPr/>
            </a:pPr>
            <a:r>
              <a:rPr lang="en-US" altLang="en-US" sz="2800" kern="0" dirty="0">
                <a:solidFill>
                  <a:srgbClr val="FFFFFF"/>
                </a:solidFill>
              </a:rPr>
              <a:t>Yearly Change in Cu for</a:t>
            </a:r>
          </a:p>
          <a:p>
            <a:pPr algn="ctr" defTabSz="685800" eaLnBrk="0" fontAlgn="base" hangingPunct="0">
              <a:spcBef>
                <a:spcPct val="0"/>
              </a:spcBef>
              <a:spcAft>
                <a:spcPct val="0"/>
              </a:spcAft>
              <a:defRPr/>
            </a:pPr>
            <a:r>
              <a:rPr lang="en-US" altLang="en-US" sz="2800" kern="0" dirty="0">
                <a:solidFill>
                  <a:srgbClr val="FFFF00"/>
                </a:solidFill>
              </a:rPr>
              <a:t>MT  Prison Cows</a:t>
            </a:r>
            <a:endParaRPr lang="en-US" altLang="en-US" sz="2000" kern="0" dirty="0">
              <a:solidFill>
                <a:srgbClr val="EAE8E2"/>
              </a:solidFill>
            </a:endParaRPr>
          </a:p>
        </p:txBody>
      </p:sp>
      <p:graphicFrame>
        <p:nvGraphicFramePr>
          <p:cNvPr id="4" name="Object 3">
            <a:extLst>
              <a:ext uri="{FF2B5EF4-FFF2-40B4-BE49-F238E27FC236}">
                <a16:creationId xmlns:a16="http://schemas.microsoft.com/office/drawing/2014/main" id="{8EFDE525-E1D9-45AF-82F8-6D9C824A54C8}"/>
              </a:ext>
            </a:extLst>
          </p:cNvPr>
          <p:cNvGraphicFramePr>
            <a:graphicFrameLocks noChangeAspect="1"/>
          </p:cNvGraphicFramePr>
          <p:nvPr>
            <p:extLst>
              <p:ext uri="{D42A27DB-BD31-4B8C-83A1-F6EECF244321}">
                <p14:modId xmlns:p14="http://schemas.microsoft.com/office/powerpoint/2010/main" val="242335397"/>
              </p:ext>
            </p:extLst>
          </p:nvPr>
        </p:nvGraphicFramePr>
        <p:xfrm>
          <a:off x="1600200" y="2133600"/>
          <a:ext cx="9485120" cy="5412793"/>
        </p:xfrm>
        <a:graphic>
          <a:graphicData uri="http://schemas.openxmlformats.org/presentationml/2006/ole">
            <mc:AlternateContent xmlns:mc="http://schemas.openxmlformats.org/markup-compatibility/2006">
              <mc:Choice xmlns:v="urn:schemas-microsoft-com:vml" Requires="v">
                <p:oleObj name="Chart" r:id="rId2" imgW="11658748" imgH="6172200" progId="MSGraph.Chart.8">
                  <p:embed followColorScheme="full"/>
                </p:oleObj>
              </mc:Choice>
              <mc:Fallback>
                <p:oleObj name="Chart" r:id="rId2" imgW="11658748" imgH="6172200" progId="MSGraph.Chart.8">
                  <p:embed followColorScheme="full"/>
                  <p:pic>
                    <p:nvPicPr>
                      <p:cNvPr id="4" name="Object 3">
                        <a:extLst>
                          <a:ext uri="{FF2B5EF4-FFF2-40B4-BE49-F238E27FC236}">
                            <a16:creationId xmlns:a16="http://schemas.microsoft.com/office/drawing/2014/main" id="{8EFDE525-E1D9-45AF-82F8-6D9C824A54C8}"/>
                          </a:ext>
                        </a:extLst>
                      </p:cNvPr>
                      <p:cNvPicPr>
                        <a:picLocks noChangeAspect="1" noChangeArrowheads="1"/>
                      </p:cNvPicPr>
                      <p:nvPr/>
                    </p:nvPicPr>
                    <p:blipFill>
                      <a:blip r:embed="rId3"/>
                      <a:srcRect/>
                      <a:stretch>
                        <a:fillRect/>
                      </a:stretch>
                    </p:blipFill>
                    <p:spPr bwMode="auto">
                      <a:xfrm>
                        <a:off x="1600200" y="2133600"/>
                        <a:ext cx="9485120" cy="5412793"/>
                      </a:xfrm>
                      <a:prstGeom prst="rect">
                        <a:avLst/>
                      </a:prstGeom>
                      <a:noFill/>
                      <a:ln>
                        <a:noFill/>
                      </a:ln>
                      <a:effectLst/>
                    </p:spPr>
                  </p:pic>
                </p:oleObj>
              </mc:Fallback>
            </mc:AlternateContent>
          </a:graphicData>
        </a:graphic>
      </p:graphicFrame>
      <p:sp>
        <p:nvSpPr>
          <p:cNvPr id="5" name="Text Box 4">
            <a:extLst>
              <a:ext uri="{FF2B5EF4-FFF2-40B4-BE49-F238E27FC236}">
                <a16:creationId xmlns:a16="http://schemas.microsoft.com/office/drawing/2014/main" id="{FA7E39E1-646E-462B-86EB-508A5A1051B0}"/>
              </a:ext>
            </a:extLst>
          </p:cNvPr>
          <p:cNvSpPr txBox="1">
            <a:spLocks noChangeArrowheads="1"/>
          </p:cNvSpPr>
          <p:nvPr/>
        </p:nvSpPr>
        <p:spPr bwMode="auto">
          <a:xfrm>
            <a:off x="3200400" y="4095060"/>
            <a:ext cx="971550" cy="400110"/>
          </a:xfrm>
          <a:prstGeom prst="rect">
            <a:avLst/>
          </a:prstGeom>
          <a:noFill/>
          <a:ln>
            <a:noFill/>
          </a:ln>
          <a:effectLst/>
        </p:spPr>
        <p:txBody>
          <a:bodyPr>
            <a:spAutoFit/>
          </a:bodyPr>
          <a:lstStyle/>
          <a:p>
            <a:pPr defTabSz="685800" eaLnBrk="0" fontAlgn="base" hangingPunct="0">
              <a:spcBef>
                <a:spcPct val="50000"/>
              </a:spcBef>
              <a:spcAft>
                <a:spcPct val="0"/>
              </a:spcAft>
              <a:defRPr/>
            </a:pPr>
            <a:r>
              <a:rPr lang="en-US" altLang="en-US" sz="2000" b="1" dirty="0">
                <a:solidFill>
                  <a:srgbClr val="FFFFFF"/>
                </a:solidFill>
                <a:effectLst>
                  <a:outerShdw blurRad="38100" dist="38100" dir="2700000" algn="tl">
                    <a:srgbClr val="000000"/>
                  </a:outerShdw>
                </a:effectLst>
                <a:latin typeface="Arial" panose="020B0604020202020204" pitchFamily="34" charset="0"/>
              </a:rPr>
              <a:t>Liver</a:t>
            </a:r>
            <a:endParaRPr lang="en-US" altLang="en-US" sz="2000" b="1" dirty="0">
              <a:solidFill>
                <a:srgbClr val="EAE8E2"/>
              </a:solidFill>
              <a:effectLst>
                <a:outerShdw blurRad="38100" dist="38100" dir="2700000" algn="tl">
                  <a:srgbClr val="000000"/>
                </a:outerShdw>
              </a:effectLst>
              <a:latin typeface="Times New Roman" panose="02020603050405020304" pitchFamily="18" charset="0"/>
            </a:endParaRPr>
          </a:p>
        </p:txBody>
      </p:sp>
      <p:sp>
        <p:nvSpPr>
          <p:cNvPr id="7" name="Text Box 6">
            <a:extLst>
              <a:ext uri="{FF2B5EF4-FFF2-40B4-BE49-F238E27FC236}">
                <a16:creationId xmlns:a16="http://schemas.microsoft.com/office/drawing/2014/main" id="{BC5BE446-94C1-49D4-B8B5-D50D3044FA39}"/>
              </a:ext>
            </a:extLst>
          </p:cNvPr>
          <p:cNvSpPr txBox="1">
            <a:spLocks noChangeArrowheads="1"/>
          </p:cNvSpPr>
          <p:nvPr/>
        </p:nvSpPr>
        <p:spPr bwMode="auto">
          <a:xfrm>
            <a:off x="6562725" y="6248400"/>
            <a:ext cx="2114550" cy="307777"/>
          </a:xfrm>
          <a:prstGeom prst="rect">
            <a:avLst/>
          </a:prstGeom>
          <a:noFill/>
          <a:ln>
            <a:noFill/>
          </a:ln>
          <a:effectLst/>
        </p:spPr>
        <p:txBody>
          <a:bodyPr>
            <a:spAutoFit/>
          </a:bodyPr>
          <a:lstStyle/>
          <a:p>
            <a:pPr algn="ctr" defTabSz="685800" eaLnBrk="0" fontAlgn="base" hangingPunct="0">
              <a:spcBef>
                <a:spcPct val="50000"/>
              </a:spcBef>
              <a:spcAft>
                <a:spcPct val="0"/>
              </a:spcAft>
              <a:defRPr/>
            </a:pPr>
            <a:r>
              <a:rPr lang="en-US" altLang="en-US" sz="1400" b="1" dirty="0">
                <a:solidFill>
                  <a:srgbClr val="FFFFFF"/>
                </a:solidFill>
                <a:effectLst>
                  <a:outerShdw blurRad="38100" dist="38100" dir="2700000" algn="tl">
                    <a:srgbClr val="000000"/>
                  </a:outerShdw>
                </a:effectLst>
                <a:latin typeface="Arial" panose="020B0604020202020204" pitchFamily="34" charset="0"/>
              </a:rPr>
              <a:t>Ansotegui, 1996 (MT)</a:t>
            </a:r>
          </a:p>
        </p:txBody>
      </p:sp>
      <p:sp>
        <p:nvSpPr>
          <p:cNvPr id="9" name="TextBox 8">
            <a:extLst>
              <a:ext uri="{FF2B5EF4-FFF2-40B4-BE49-F238E27FC236}">
                <a16:creationId xmlns:a16="http://schemas.microsoft.com/office/drawing/2014/main" id="{F880AFEE-BBB1-08BB-87B7-E1C292DE0AE9}"/>
              </a:ext>
            </a:extLst>
          </p:cNvPr>
          <p:cNvSpPr txBox="1"/>
          <p:nvPr/>
        </p:nvSpPr>
        <p:spPr>
          <a:xfrm>
            <a:off x="3409950" y="2286000"/>
            <a:ext cx="1524000" cy="369332"/>
          </a:xfrm>
          <a:prstGeom prst="rect">
            <a:avLst/>
          </a:prstGeom>
          <a:noFill/>
        </p:spPr>
        <p:txBody>
          <a:bodyPr wrap="square" rtlCol="0">
            <a:spAutoFit/>
          </a:bodyPr>
          <a:lstStyle/>
          <a:p>
            <a:r>
              <a:rPr lang="en-US" b="1" dirty="0">
                <a:solidFill>
                  <a:srgbClr val="FFFF00"/>
                </a:solidFill>
              </a:rPr>
              <a:t>Blood</a:t>
            </a:r>
          </a:p>
        </p:txBody>
      </p:sp>
    </p:spTree>
    <p:extLst>
      <p:ext uri="{BB962C8B-B14F-4D97-AF65-F5344CB8AC3E}">
        <p14:creationId xmlns:p14="http://schemas.microsoft.com/office/powerpoint/2010/main" val="31792005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7E38C-83E8-4C7E-BB66-0463C399955F}"/>
              </a:ext>
            </a:extLst>
          </p:cNvPr>
          <p:cNvSpPr>
            <a:spLocks noGrp="1"/>
          </p:cNvSpPr>
          <p:nvPr>
            <p:ph type="title"/>
          </p:nvPr>
        </p:nvSpPr>
        <p:spPr>
          <a:xfrm>
            <a:off x="574062" y="334589"/>
            <a:ext cx="8495005" cy="1028952"/>
          </a:xfrm>
        </p:spPr>
        <p:txBody>
          <a:bodyPr>
            <a:normAutofit fontScale="90000"/>
          </a:bodyPr>
          <a:lstStyle/>
          <a:p>
            <a:r>
              <a:rPr lang="en-US" sz="3200" dirty="0">
                <a:solidFill>
                  <a:schemeClr val="bg1"/>
                </a:solidFill>
              </a:rPr>
              <a:t>Hair discoloration is a potential sign of copper deficiency.</a:t>
            </a:r>
          </a:p>
        </p:txBody>
      </p:sp>
      <p:sp>
        <p:nvSpPr>
          <p:cNvPr id="3" name="Text Placeholder 2">
            <a:extLst>
              <a:ext uri="{FF2B5EF4-FFF2-40B4-BE49-F238E27FC236}">
                <a16:creationId xmlns:a16="http://schemas.microsoft.com/office/drawing/2014/main" id="{11ACE836-89B8-505C-6786-D1E015153327}"/>
              </a:ext>
            </a:extLst>
          </p:cNvPr>
          <p:cNvSpPr>
            <a:spLocks noGrp="1"/>
          </p:cNvSpPr>
          <p:nvPr>
            <p:ph type="body" sz="quarter" idx="10"/>
          </p:nvPr>
        </p:nvSpPr>
        <p:spPr>
          <a:xfrm>
            <a:off x="574063" y="1890712"/>
            <a:ext cx="3251753" cy="3076575"/>
          </a:xfrm>
        </p:spPr>
        <p:txBody>
          <a:bodyPr/>
          <a:lstStyle/>
          <a:p>
            <a:r>
              <a:rPr lang="en-US" sz="2800" b="1" dirty="0"/>
              <a:t>Deficiencies are easy to spot with visual evidence</a:t>
            </a:r>
          </a:p>
          <a:p>
            <a:r>
              <a:rPr lang="en-US" sz="2800" b="1" dirty="0"/>
              <a:t>However, not all deficiencies will present visual signs. </a:t>
            </a:r>
          </a:p>
        </p:txBody>
      </p:sp>
      <p:sp>
        <p:nvSpPr>
          <p:cNvPr id="8" name="Slide Number Placeholder 7">
            <a:extLst>
              <a:ext uri="{FF2B5EF4-FFF2-40B4-BE49-F238E27FC236}">
                <a16:creationId xmlns:a16="http://schemas.microsoft.com/office/drawing/2014/main" id="{4F15D362-FA93-0A42-A522-C75E5340E2EF}"/>
              </a:ext>
            </a:extLst>
          </p:cNvPr>
          <p:cNvSpPr>
            <a:spLocks noGrp="1"/>
          </p:cNvSpPr>
          <p:nvPr>
            <p:ph type="sldNum" sz="quarter" idx="12"/>
          </p:nvPr>
        </p:nvSpPr>
        <p:spPr/>
        <p:txBody>
          <a:bodyPr/>
          <a:lstStyle/>
          <a:p>
            <a:fld id="{EEDC1292-74F3-42D5-AB7C-EC4F2756162E}" type="slidenum">
              <a:rPr lang="en-US" sz="1200">
                <a:solidFill>
                  <a:schemeClr val="bg1"/>
                </a:solidFill>
              </a:rPr>
              <a:pPr/>
              <a:t>37</a:t>
            </a:fld>
            <a:endParaRPr lang="en-US" sz="1200" dirty="0">
              <a:solidFill>
                <a:schemeClr val="bg1"/>
              </a:solidFill>
            </a:endParaRPr>
          </a:p>
        </p:txBody>
      </p:sp>
      <p:pic>
        <p:nvPicPr>
          <p:cNvPr id="6" name="Picture 5">
            <a:extLst>
              <a:ext uri="{FF2B5EF4-FFF2-40B4-BE49-F238E27FC236}">
                <a16:creationId xmlns:a16="http://schemas.microsoft.com/office/drawing/2014/main" id="{92614FB1-E32D-4BDB-B893-5130268EAA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1484" y="1767664"/>
            <a:ext cx="4967584" cy="3723747"/>
          </a:xfrm>
          <a:prstGeom prst="rect">
            <a:avLst/>
          </a:prstGeom>
          <a:ln>
            <a:noFill/>
          </a:ln>
          <a:effectLst>
            <a:softEdge rad="112500"/>
          </a:effectLst>
        </p:spPr>
      </p:pic>
      <p:sp>
        <p:nvSpPr>
          <p:cNvPr id="4" name="Rectangle 3">
            <a:extLst>
              <a:ext uri="{FF2B5EF4-FFF2-40B4-BE49-F238E27FC236}">
                <a16:creationId xmlns:a16="http://schemas.microsoft.com/office/drawing/2014/main" id="{15815BAE-774C-79F8-9111-F5F538570D67}"/>
              </a:ext>
            </a:extLst>
          </p:cNvPr>
          <p:cNvSpPr/>
          <p:nvPr/>
        </p:nvSpPr>
        <p:spPr>
          <a:xfrm>
            <a:off x="152400" y="6096000"/>
            <a:ext cx="8991600" cy="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B681EC3-8A4A-5FF4-25FE-3AEDF519C275}"/>
              </a:ext>
            </a:extLst>
          </p:cNvPr>
          <p:cNvSpPr/>
          <p:nvPr/>
        </p:nvSpPr>
        <p:spPr>
          <a:xfrm>
            <a:off x="152400" y="6096000"/>
            <a:ext cx="8916667" cy="60457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822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hite Muscle Disease in Sheep and Goats | OSU Sheep Team">
            <a:extLst>
              <a:ext uri="{FF2B5EF4-FFF2-40B4-BE49-F238E27FC236}">
                <a16:creationId xmlns:a16="http://schemas.microsoft.com/office/drawing/2014/main" id="{0DD0341B-8E15-F40D-A769-0B239A63D9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730" y="1370684"/>
            <a:ext cx="3738562" cy="24997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Zinc Deficiency in Huskies (Everything You Need To Know)">
            <a:extLst>
              <a:ext uri="{FF2B5EF4-FFF2-40B4-BE49-F238E27FC236}">
                <a16:creationId xmlns:a16="http://schemas.microsoft.com/office/drawing/2014/main" id="{DBF1BE25-2728-452B-3085-5939E219A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033467"/>
            <a:ext cx="4038600" cy="26668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F4920A7-1CC5-A4D8-E28D-D9711B6C74CD}"/>
              </a:ext>
            </a:extLst>
          </p:cNvPr>
          <p:cNvSpPr txBox="1"/>
          <p:nvPr/>
        </p:nvSpPr>
        <p:spPr>
          <a:xfrm>
            <a:off x="277092" y="819532"/>
            <a:ext cx="3886200" cy="523220"/>
          </a:xfrm>
          <a:prstGeom prst="rect">
            <a:avLst/>
          </a:prstGeom>
          <a:noFill/>
        </p:spPr>
        <p:txBody>
          <a:bodyPr wrap="square" rtlCol="0">
            <a:spAutoFit/>
          </a:bodyPr>
          <a:lstStyle/>
          <a:p>
            <a:r>
              <a:rPr lang="en-US" sz="2800" b="1" dirty="0">
                <a:solidFill>
                  <a:schemeClr val="bg1"/>
                </a:solidFill>
              </a:rPr>
              <a:t>Selenium Deficiency</a:t>
            </a:r>
          </a:p>
        </p:txBody>
      </p:sp>
      <p:sp>
        <p:nvSpPr>
          <p:cNvPr id="5" name="TextBox 4">
            <a:extLst>
              <a:ext uri="{FF2B5EF4-FFF2-40B4-BE49-F238E27FC236}">
                <a16:creationId xmlns:a16="http://schemas.microsoft.com/office/drawing/2014/main" id="{D6134566-F7EB-9A42-4292-25EB0FDBE553}"/>
              </a:ext>
            </a:extLst>
          </p:cNvPr>
          <p:cNvSpPr txBox="1"/>
          <p:nvPr/>
        </p:nvSpPr>
        <p:spPr>
          <a:xfrm>
            <a:off x="4800600" y="801680"/>
            <a:ext cx="4122812" cy="523220"/>
          </a:xfrm>
          <a:prstGeom prst="rect">
            <a:avLst/>
          </a:prstGeom>
          <a:noFill/>
        </p:spPr>
        <p:txBody>
          <a:bodyPr wrap="square" rtlCol="0">
            <a:spAutoFit/>
          </a:bodyPr>
          <a:lstStyle/>
          <a:p>
            <a:r>
              <a:rPr lang="en-US" sz="2800" b="1" dirty="0">
                <a:solidFill>
                  <a:schemeClr val="bg1"/>
                </a:solidFill>
              </a:rPr>
              <a:t>Manganese Deficiency</a:t>
            </a:r>
          </a:p>
        </p:txBody>
      </p:sp>
      <p:sp>
        <p:nvSpPr>
          <p:cNvPr id="6" name="TextBox 5">
            <a:extLst>
              <a:ext uri="{FF2B5EF4-FFF2-40B4-BE49-F238E27FC236}">
                <a16:creationId xmlns:a16="http://schemas.microsoft.com/office/drawing/2014/main" id="{F073430B-216A-7B8C-5E76-6C046AB53CC8}"/>
              </a:ext>
            </a:extLst>
          </p:cNvPr>
          <p:cNvSpPr txBox="1"/>
          <p:nvPr/>
        </p:nvSpPr>
        <p:spPr>
          <a:xfrm>
            <a:off x="518621" y="4724400"/>
            <a:ext cx="2743200" cy="954107"/>
          </a:xfrm>
          <a:prstGeom prst="rect">
            <a:avLst/>
          </a:prstGeom>
          <a:noFill/>
        </p:spPr>
        <p:txBody>
          <a:bodyPr wrap="square" rtlCol="0">
            <a:spAutoFit/>
          </a:bodyPr>
          <a:lstStyle/>
          <a:p>
            <a:r>
              <a:rPr lang="en-US" sz="2800" b="1" dirty="0">
                <a:solidFill>
                  <a:schemeClr val="tx2"/>
                </a:solidFill>
              </a:rPr>
              <a:t>Zinc Deficiency</a:t>
            </a:r>
          </a:p>
        </p:txBody>
      </p:sp>
      <p:sp>
        <p:nvSpPr>
          <p:cNvPr id="4" name="TextBox 3">
            <a:extLst>
              <a:ext uri="{FF2B5EF4-FFF2-40B4-BE49-F238E27FC236}">
                <a16:creationId xmlns:a16="http://schemas.microsoft.com/office/drawing/2014/main" id="{D028D30F-2477-861F-AB7D-2FCD580DB024}"/>
              </a:ext>
            </a:extLst>
          </p:cNvPr>
          <p:cNvSpPr txBox="1"/>
          <p:nvPr/>
        </p:nvSpPr>
        <p:spPr>
          <a:xfrm>
            <a:off x="2420541" y="111646"/>
            <a:ext cx="4122811" cy="707886"/>
          </a:xfrm>
          <a:prstGeom prst="rect">
            <a:avLst/>
          </a:prstGeom>
          <a:noFill/>
        </p:spPr>
        <p:txBody>
          <a:bodyPr wrap="square" rtlCol="0">
            <a:spAutoFit/>
          </a:bodyPr>
          <a:lstStyle/>
          <a:p>
            <a:r>
              <a:rPr lang="en-US" sz="4000" b="1" dirty="0">
                <a:solidFill>
                  <a:schemeClr val="bg1"/>
                </a:solidFill>
              </a:rPr>
              <a:t>Other Examples</a:t>
            </a:r>
          </a:p>
        </p:txBody>
      </p:sp>
      <p:pic>
        <p:nvPicPr>
          <p:cNvPr id="3074" name="Picture 2" descr="Manganese: What You Need To Know - Peak Element Labs">
            <a:extLst>
              <a:ext uri="{FF2B5EF4-FFF2-40B4-BE49-F238E27FC236}">
                <a16:creationId xmlns:a16="http://schemas.microsoft.com/office/drawing/2014/main" id="{7C93FE69-6239-6BB5-5558-D8633BE9AC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708" r="25000"/>
          <a:stretch/>
        </p:blipFill>
        <p:spPr bwMode="auto">
          <a:xfrm>
            <a:off x="4980710" y="1392759"/>
            <a:ext cx="3357560" cy="2441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0189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59220F48-BAEF-246F-D243-A5DFBBD39AD8}"/>
              </a:ext>
            </a:extLst>
          </p:cNvPr>
          <p:cNvSpPr>
            <a:spLocks noGrp="1"/>
          </p:cNvSpPr>
          <p:nvPr>
            <p:ph type="title"/>
          </p:nvPr>
        </p:nvSpPr>
        <p:spPr>
          <a:xfrm>
            <a:off x="1116014" y="404813"/>
            <a:ext cx="6840537" cy="508000"/>
          </a:xfrm>
        </p:spPr>
        <p:txBody>
          <a:bodyPr/>
          <a:lstStyle/>
          <a:p>
            <a:r>
              <a:rPr lang="en-US" dirty="0"/>
              <a:t>Side </a:t>
            </a:r>
            <a:r>
              <a:rPr lang="en-US" dirty="0" err="1"/>
              <a:t>note:Selenium</a:t>
            </a:r>
            <a:r>
              <a:rPr lang="en-US" dirty="0"/>
              <a:t> Toxicity in Horses and Cattle</a:t>
            </a:r>
          </a:p>
        </p:txBody>
      </p:sp>
      <p:pic>
        <p:nvPicPr>
          <p:cNvPr id="1026" name="Picture 2">
            <a:extLst>
              <a:ext uri="{FF2B5EF4-FFF2-40B4-BE49-F238E27FC236}">
                <a16:creationId xmlns:a16="http://schemas.microsoft.com/office/drawing/2014/main" id="{2472A87A-428D-B816-91FC-E271649329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667" t="32222" r="9166" b="10000"/>
          <a:stretch/>
        </p:blipFill>
        <p:spPr bwMode="auto">
          <a:xfrm>
            <a:off x="5562600" y="1752600"/>
            <a:ext cx="3344460" cy="49688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See related image detail. George Armstrong Custer | Civil War, Little Bighorn, Death, &amp; Facts | Britannica">
            <a:extLst>
              <a:ext uri="{FF2B5EF4-FFF2-40B4-BE49-F238E27FC236}">
                <a16:creationId xmlns:a16="http://schemas.microsoft.com/office/drawing/2014/main" id="{0D3C3A12-AF0A-0DE4-77D6-C7CB0B2F01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529" y="1475627"/>
            <a:ext cx="2209800" cy="26418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2E2CCF6-C86E-BC2A-DE7B-19D530CABC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959" y="4071937"/>
            <a:ext cx="2714625" cy="2381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C620CF7-A75C-83F3-D2C7-D67A6289549E}"/>
              </a:ext>
            </a:extLst>
          </p:cNvPr>
          <p:cNvSpPr txBox="1"/>
          <p:nvPr/>
        </p:nvSpPr>
        <p:spPr>
          <a:xfrm>
            <a:off x="212244" y="1970607"/>
            <a:ext cx="1752600" cy="369332"/>
          </a:xfrm>
          <a:prstGeom prst="rect">
            <a:avLst/>
          </a:prstGeom>
          <a:noFill/>
        </p:spPr>
        <p:txBody>
          <a:bodyPr wrap="square" rtlCol="0">
            <a:spAutoFit/>
          </a:bodyPr>
          <a:lstStyle/>
          <a:p>
            <a:r>
              <a:rPr lang="en-US" dirty="0"/>
              <a:t>General Custer</a:t>
            </a:r>
          </a:p>
        </p:txBody>
      </p:sp>
      <p:sp>
        <p:nvSpPr>
          <p:cNvPr id="3" name="TextBox 2">
            <a:extLst>
              <a:ext uri="{FF2B5EF4-FFF2-40B4-BE49-F238E27FC236}">
                <a16:creationId xmlns:a16="http://schemas.microsoft.com/office/drawing/2014/main" id="{8AB0E2B2-2F54-CA70-865D-780DD3C83091}"/>
              </a:ext>
            </a:extLst>
          </p:cNvPr>
          <p:cNvSpPr txBox="1"/>
          <p:nvPr/>
        </p:nvSpPr>
        <p:spPr>
          <a:xfrm>
            <a:off x="3153584" y="4419600"/>
            <a:ext cx="1600200" cy="1200329"/>
          </a:xfrm>
          <a:prstGeom prst="rect">
            <a:avLst/>
          </a:prstGeom>
          <a:noFill/>
        </p:spPr>
        <p:txBody>
          <a:bodyPr wrap="square" rtlCol="0">
            <a:spAutoFit/>
          </a:bodyPr>
          <a:lstStyle/>
          <a:p>
            <a:r>
              <a:rPr lang="en-US" dirty="0"/>
              <a:t>Alkali Disease- Selenium Toxicity</a:t>
            </a:r>
          </a:p>
        </p:txBody>
      </p:sp>
      <p:sp>
        <p:nvSpPr>
          <p:cNvPr id="4" name="TextBox 3">
            <a:extLst>
              <a:ext uri="{FF2B5EF4-FFF2-40B4-BE49-F238E27FC236}">
                <a16:creationId xmlns:a16="http://schemas.microsoft.com/office/drawing/2014/main" id="{105FFA1D-9C60-2E4A-9D70-B4D53F8F3C8C}"/>
              </a:ext>
            </a:extLst>
          </p:cNvPr>
          <p:cNvSpPr txBox="1"/>
          <p:nvPr/>
        </p:nvSpPr>
        <p:spPr>
          <a:xfrm>
            <a:off x="4753784" y="5019764"/>
            <a:ext cx="1532716" cy="369332"/>
          </a:xfrm>
          <a:prstGeom prst="rect">
            <a:avLst/>
          </a:prstGeom>
          <a:noFill/>
        </p:spPr>
        <p:txBody>
          <a:bodyPr wrap="square" rtlCol="0">
            <a:spAutoFit/>
          </a:bodyPr>
          <a:lstStyle/>
          <a:p>
            <a:r>
              <a:rPr lang="en-US" dirty="0"/>
              <a:t>Cattle</a:t>
            </a:r>
          </a:p>
        </p:txBody>
      </p:sp>
    </p:spTree>
    <p:extLst>
      <p:ext uri="{BB962C8B-B14F-4D97-AF65-F5344CB8AC3E}">
        <p14:creationId xmlns:p14="http://schemas.microsoft.com/office/powerpoint/2010/main" val="3070041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44045"/>
            <a:ext cx="8032077" cy="381744"/>
          </a:xfrm>
        </p:spPr>
        <p:txBody>
          <a:bodyPr/>
          <a:lstStyle/>
          <a:p>
            <a:r>
              <a:rPr lang="en-US" sz="2800" dirty="0">
                <a:effectLst>
                  <a:outerShdw blurRad="50800" dist="38100" dir="2700000" algn="tl" rotWithShape="0">
                    <a:prstClr val="black">
                      <a:alpha val="40000"/>
                    </a:prstClr>
                  </a:outerShdw>
                </a:effectLst>
              </a:rPr>
              <a:t>Today’s Student In Animal Science</a:t>
            </a:r>
          </a:p>
        </p:txBody>
      </p:sp>
      <p:sp>
        <p:nvSpPr>
          <p:cNvPr id="3" name="Content Placeholder 2"/>
          <p:cNvSpPr>
            <a:spLocks noGrp="1"/>
          </p:cNvSpPr>
          <p:nvPr>
            <p:ph idx="1"/>
          </p:nvPr>
        </p:nvSpPr>
        <p:spPr>
          <a:xfrm>
            <a:off x="524882" y="1602290"/>
            <a:ext cx="8596556" cy="1612952"/>
          </a:xfrm>
        </p:spPr>
        <p:txBody>
          <a:bodyPr/>
          <a:lstStyle/>
          <a:p>
            <a:r>
              <a:rPr lang="en-US" sz="2800" dirty="0">
                <a:solidFill>
                  <a:schemeClr val="tx2"/>
                </a:solidFill>
              </a:rPr>
              <a:t>1960’s-  65% had farm or ranch experience</a:t>
            </a:r>
          </a:p>
          <a:p>
            <a:r>
              <a:rPr lang="en-US" sz="2800" dirty="0">
                <a:solidFill>
                  <a:schemeClr val="tx2"/>
                </a:solidFill>
              </a:rPr>
              <a:t>1990’s-  30% or less had farm or ranch experience</a:t>
            </a:r>
          </a:p>
          <a:p>
            <a:r>
              <a:rPr lang="en-US" sz="2800" dirty="0">
                <a:solidFill>
                  <a:schemeClr val="tx2"/>
                </a:solidFill>
              </a:rPr>
              <a:t>2010’s-  15% have farm or ranch experience</a:t>
            </a:r>
          </a:p>
        </p:txBody>
      </p:sp>
      <p:sp>
        <p:nvSpPr>
          <p:cNvPr id="5" name="TextBox 4"/>
          <p:cNvSpPr txBox="1"/>
          <p:nvPr/>
        </p:nvSpPr>
        <p:spPr>
          <a:xfrm>
            <a:off x="533399" y="3749988"/>
            <a:ext cx="8305800" cy="2308324"/>
          </a:xfrm>
          <a:prstGeom prst="rect">
            <a:avLst/>
          </a:prstGeom>
          <a:noFill/>
        </p:spPr>
        <p:txBody>
          <a:bodyPr wrap="square" rtlCol="0">
            <a:spAutoFit/>
          </a:bodyPr>
          <a:lstStyle/>
          <a:p>
            <a:pPr defTabSz="342900" fontAlgn="base">
              <a:spcBef>
                <a:spcPct val="0"/>
              </a:spcBef>
              <a:spcAft>
                <a:spcPct val="0"/>
              </a:spcAft>
            </a:pPr>
            <a:r>
              <a:rPr lang="en-US" sz="2800" u="sng" dirty="0">
                <a:solidFill>
                  <a:schemeClr val="tx2"/>
                </a:solidFill>
                <a:latin typeface="Arial" charset="0"/>
                <a:ea typeface="ＭＳ Ｐゴシック" charset="0"/>
              </a:rPr>
              <a:t>Students of Today</a:t>
            </a:r>
          </a:p>
          <a:p>
            <a:pPr marL="257175" indent="-257175" defTabSz="342900" fontAlgn="base">
              <a:spcBef>
                <a:spcPct val="0"/>
              </a:spcBef>
              <a:spcAft>
                <a:spcPct val="0"/>
              </a:spcAft>
              <a:buFont typeface="Arial"/>
              <a:buChar char="•"/>
            </a:pPr>
            <a:r>
              <a:rPr lang="en-US" sz="3200" dirty="0">
                <a:solidFill>
                  <a:schemeClr val="tx2"/>
                </a:solidFill>
                <a:latin typeface="Arial" charset="0"/>
                <a:ea typeface="ＭＳ Ｐゴシック" charset="0"/>
              </a:rPr>
              <a:t>70% are female</a:t>
            </a:r>
          </a:p>
          <a:p>
            <a:pPr marL="257175" indent="-257175" defTabSz="342900" fontAlgn="base">
              <a:spcBef>
                <a:spcPct val="0"/>
              </a:spcBef>
              <a:spcAft>
                <a:spcPct val="0"/>
              </a:spcAft>
              <a:buFont typeface="Arial"/>
              <a:buChar char="•"/>
            </a:pPr>
            <a:r>
              <a:rPr lang="en-US" sz="2800" dirty="0">
                <a:solidFill>
                  <a:schemeClr val="tx2"/>
                </a:solidFill>
                <a:latin typeface="Arial" charset="0"/>
                <a:ea typeface="ＭＳ Ｐゴシック" charset="0"/>
              </a:rPr>
              <a:t>80% are urban</a:t>
            </a:r>
          </a:p>
          <a:p>
            <a:pPr marL="257175" indent="-257175" defTabSz="342900" fontAlgn="base">
              <a:spcBef>
                <a:spcPct val="0"/>
              </a:spcBef>
              <a:spcAft>
                <a:spcPct val="0"/>
              </a:spcAft>
              <a:buFont typeface="Arial"/>
              <a:buChar char="•"/>
            </a:pPr>
            <a:r>
              <a:rPr lang="en-US" sz="2800" dirty="0">
                <a:solidFill>
                  <a:schemeClr val="tx2"/>
                </a:solidFill>
                <a:latin typeface="Arial" charset="0"/>
                <a:ea typeface="ＭＳ Ｐゴシック" charset="0"/>
              </a:rPr>
              <a:t>85% are interested in equine or companion 	animals</a:t>
            </a:r>
          </a:p>
        </p:txBody>
      </p:sp>
      <p:sp>
        <p:nvSpPr>
          <p:cNvPr id="4" name="TextBox 3">
            <a:extLst>
              <a:ext uri="{FF2B5EF4-FFF2-40B4-BE49-F238E27FC236}">
                <a16:creationId xmlns:a16="http://schemas.microsoft.com/office/drawing/2014/main" id="{C1AF0442-7196-2A81-4B92-D4979DA7B194}"/>
              </a:ext>
            </a:extLst>
          </p:cNvPr>
          <p:cNvSpPr txBox="1"/>
          <p:nvPr/>
        </p:nvSpPr>
        <p:spPr>
          <a:xfrm>
            <a:off x="975060" y="228632"/>
            <a:ext cx="7696200" cy="584775"/>
          </a:xfrm>
          <a:prstGeom prst="rect">
            <a:avLst/>
          </a:prstGeom>
          <a:noFill/>
        </p:spPr>
        <p:txBody>
          <a:bodyPr wrap="square" rtlCol="0">
            <a:spAutoFit/>
          </a:bodyPr>
          <a:lstStyle/>
          <a:p>
            <a:r>
              <a:rPr lang="en-US" sz="3200" dirty="0">
                <a:solidFill>
                  <a:schemeClr val="bg1"/>
                </a:solidFill>
              </a:rPr>
              <a:t>I Taught at the University for 40 years</a:t>
            </a:r>
          </a:p>
        </p:txBody>
      </p:sp>
    </p:spTree>
    <p:extLst>
      <p:ext uri="{BB962C8B-B14F-4D97-AF65-F5344CB8AC3E}">
        <p14:creationId xmlns:p14="http://schemas.microsoft.com/office/powerpoint/2010/main" val="296452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C2A18-8DF6-4FE1-90F1-0EE9D503D802}"/>
              </a:ext>
            </a:extLst>
          </p:cNvPr>
          <p:cNvSpPr>
            <a:spLocks noGrp="1"/>
          </p:cNvSpPr>
          <p:nvPr>
            <p:ph type="title"/>
          </p:nvPr>
        </p:nvSpPr>
        <p:spPr>
          <a:xfrm>
            <a:off x="845421" y="660382"/>
            <a:ext cx="7453157" cy="381000"/>
          </a:xfrm>
        </p:spPr>
        <p:txBody>
          <a:bodyPr/>
          <a:lstStyle/>
          <a:p>
            <a:r>
              <a:rPr lang="en-US" sz="3600" dirty="0"/>
              <a:t>How are trace minerals provided to cattle?</a:t>
            </a:r>
          </a:p>
        </p:txBody>
      </p:sp>
      <p:pic>
        <p:nvPicPr>
          <p:cNvPr id="6" name="Picture 5" descr="A picture containing person, mammal, standing, child&#10;&#10;Description automatically generated">
            <a:extLst>
              <a:ext uri="{FF2B5EF4-FFF2-40B4-BE49-F238E27FC236}">
                <a16:creationId xmlns:a16="http://schemas.microsoft.com/office/drawing/2014/main" id="{81798A23-C204-4520-8316-BC460B069BD7}"/>
              </a:ext>
            </a:extLst>
          </p:cNvPr>
          <p:cNvPicPr>
            <a:picLocks noChangeAspect="1"/>
          </p:cNvPicPr>
          <p:nvPr/>
        </p:nvPicPr>
        <p:blipFill rotWithShape="1">
          <a:blip r:embed="rId2">
            <a:extLst>
              <a:ext uri="{28A0092B-C50C-407E-A947-70E740481C1C}">
                <a14:useLocalDpi xmlns:a14="http://schemas.microsoft.com/office/drawing/2010/main" val="0"/>
              </a:ext>
            </a:extLst>
          </a:blip>
          <a:srcRect l="9456" r="24422" b="19634"/>
          <a:stretch/>
        </p:blipFill>
        <p:spPr>
          <a:xfrm>
            <a:off x="845421" y="4198955"/>
            <a:ext cx="3031556" cy="2069508"/>
          </a:xfrm>
          <a:prstGeom prst="rect">
            <a:avLst/>
          </a:prstGeom>
        </p:spPr>
      </p:pic>
      <p:pic>
        <p:nvPicPr>
          <p:cNvPr id="8" name="Picture 7" descr="A picture containing grass, outdoor, mammal, brown&#10;&#10;Description automatically generated">
            <a:extLst>
              <a:ext uri="{FF2B5EF4-FFF2-40B4-BE49-F238E27FC236}">
                <a16:creationId xmlns:a16="http://schemas.microsoft.com/office/drawing/2014/main" id="{B6A91060-5660-4D1F-802E-9EB1F749DD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069" t="-2258" r="30375" b="2258"/>
          <a:stretch/>
        </p:blipFill>
        <p:spPr>
          <a:xfrm>
            <a:off x="4571999" y="1930694"/>
            <a:ext cx="1600201" cy="2066545"/>
          </a:xfrm>
          <a:prstGeom prst="rect">
            <a:avLst/>
          </a:prstGeom>
        </p:spPr>
      </p:pic>
      <p:pic>
        <p:nvPicPr>
          <p:cNvPr id="5" name="Picture 4" descr="A person feeding a group of cows&#10;&#10;Description automatically generated with low confidence">
            <a:extLst>
              <a:ext uri="{FF2B5EF4-FFF2-40B4-BE49-F238E27FC236}">
                <a16:creationId xmlns:a16="http://schemas.microsoft.com/office/drawing/2014/main" id="{74683312-AF67-4855-96A1-0763AFA11C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7866" y="4198955"/>
            <a:ext cx="2365333" cy="1700084"/>
          </a:xfrm>
          <a:prstGeom prst="rect">
            <a:avLst/>
          </a:prstGeom>
        </p:spPr>
      </p:pic>
      <p:pic>
        <p:nvPicPr>
          <p:cNvPr id="10" name="Picture 8" descr="See the source image">
            <a:extLst>
              <a:ext uri="{FF2B5EF4-FFF2-40B4-BE49-F238E27FC236}">
                <a16:creationId xmlns:a16="http://schemas.microsoft.com/office/drawing/2014/main" id="{7DCD87F2-F6BD-48B6-B893-6F0F58C6C4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631"/>
          <a:stretch/>
        </p:blipFill>
        <p:spPr bwMode="auto">
          <a:xfrm>
            <a:off x="6725182" y="1959396"/>
            <a:ext cx="2340239" cy="21023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e the source image">
            <a:extLst>
              <a:ext uri="{FF2B5EF4-FFF2-40B4-BE49-F238E27FC236}">
                <a16:creationId xmlns:a16="http://schemas.microsoft.com/office/drawing/2014/main" id="{05AE7C12-1B5A-410F-9C44-F5BB4EA77E7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684" t="129" r="4991" b="13290"/>
          <a:stretch/>
        </p:blipFill>
        <p:spPr bwMode="auto">
          <a:xfrm>
            <a:off x="6841664" y="4291418"/>
            <a:ext cx="2209580" cy="16430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njecting a calf with minerals.">
            <a:extLst>
              <a:ext uri="{FF2B5EF4-FFF2-40B4-BE49-F238E27FC236}">
                <a16:creationId xmlns:a16="http://schemas.microsoft.com/office/drawing/2014/main" id="{20EF4DA3-BAFC-4C30-B11F-0E6A0B81CC85}"/>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45421" y="1752601"/>
            <a:ext cx="3271536" cy="2183686"/>
          </a:xfrm>
          <a:prstGeom prst="rect">
            <a:avLst/>
          </a:prstGeom>
          <a:noFill/>
          <a:ln>
            <a:noFill/>
          </a:ln>
        </p:spPr>
      </p:pic>
    </p:spTree>
    <p:extLst>
      <p:ext uri="{BB962C8B-B14F-4D97-AF65-F5344CB8AC3E}">
        <p14:creationId xmlns:p14="http://schemas.microsoft.com/office/powerpoint/2010/main" val="8531359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9E41DF-3457-4306-935B-57FA23CBEB0C}"/>
              </a:ext>
            </a:extLst>
          </p:cNvPr>
          <p:cNvSpPr txBox="1"/>
          <p:nvPr/>
        </p:nvSpPr>
        <p:spPr>
          <a:xfrm>
            <a:off x="479812" y="443823"/>
            <a:ext cx="8484080" cy="5632311"/>
          </a:xfrm>
          <a:prstGeom prst="rect">
            <a:avLst/>
          </a:prstGeom>
          <a:noFill/>
        </p:spPr>
        <p:txBody>
          <a:bodyPr wrap="square">
            <a:spAutoFit/>
          </a:bodyPr>
          <a:lstStyle/>
          <a:p>
            <a:pPr algn="ctr" defTabSz="685800"/>
            <a:r>
              <a:rPr lang="en-US" sz="2400" b="1" u="sng" dirty="0">
                <a:solidFill>
                  <a:schemeClr val="tx2"/>
                </a:solidFill>
                <a:effectLst>
                  <a:outerShdw blurRad="38100" dist="38100" dir="2700000" algn="tl">
                    <a:srgbClr val="000000">
                      <a:alpha val="43137"/>
                    </a:srgbClr>
                  </a:outerShdw>
                </a:effectLst>
                <a:latin typeface="Arial Bold" panose="020B0704020202020204" pitchFamily="34" charset="0"/>
                <a:cs typeface="Arial Bold" panose="020B0704020202020204" pitchFamily="34" charset="0"/>
              </a:rPr>
              <a:t>Orally</a:t>
            </a:r>
            <a:r>
              <a:rPr lang="en-US" sz="2400" b="1" dirty="0">
                <a:solidFill>
                  <a:schemeClr val="tx2"/>
                </a:solidFill>
                <a:effectLst>
                  <a:outerShdw blurRad="38100" dist="38100" dir="2700000" algn="tl">
                    <a:srgbClr val="000000">
                      <a:alpha val="43137"/>
                    </a:srgbClr>
                  </a:outerShdw>
                </a:effectLst>
                <a:latin typeface="Arial Bold" panose="020B0704020202020204" pitchFamily="34" charset="0"/>
                <a:cs typeface="Arial Bold" panose="020B0704020202020204" pitchFamily="34" charset="0"/>
              </a:rPr>
              <a:t> supplemented trace mineral utilization 			is complicated by—	</a:t>
            </a:r>
          </a:p>
          <a:p>
            <a:pPr algn="ctr" defTabSz="685800"/>
            <a:endParaRPr lang="en-US" sz="2400" b="1" dirty="0">
              <a:solidFill>
                <a:schemeClr val="tx2"/>
              </a:solidFill>
              <a:effectLst>
                <a:outerShdw blurRad="38100" dist="38100" dir="2700000" algn="tl">
                  <a:srgbClr val="000000">
                    <a:alpha val="43137"/>
                  </a:srgbClr>
                </a:outerShdw>
              </a:effectLst>
              <a:latin typeface="Arial Bold" panose="020B0704020202020204" pitchFamily="34" charset="0"/>
              <a:cs typeface="Arial Bold" panose="020B0704020202020204" pitchFamily="34" charset="0"/>
            </a:endParaRPr>
          </a:p>
          <a:p>
            <a:pPr algn="ctr" defTabSz="685800"/>
            <a:r>
              <a:rPr lang="en-US" sz="2400" b="1" dirty="0">
                <a:solidFill>
                  <a:schemeClr val="tx2"/>
                </a:solidFill>
                <a:effectLst>
                  <a:outerShdw blurRad="38100" dist="38100" dir="2700000" algn="tl">
                    <a:srgbClr val="000000">
                      <a:alpha val="43137"/>
                    </a:srgbClr>
                  </a:outerShdw>
                </a:effectLst>
                <a:latin typeface="Arial Bold" panose="020B0704020202020204" pitchFamily="34" charset="0"/>
                <a:cs typeface="Arial Bold" panose="020B0704020202020204" pitchFamily="34" charset="0"/>
              </a:rPr>
              <a:t>						</a:t>
            </a:r>
          </a:p>
          <a:p>
            <a:pPr marL="257175" indent="-257175" defTabSz="685800">
              <a:buFont typeface="+mj-lt"/>
              <a:buAutoNum type="arabicPeriod"/>
            </a:pPr>
            <a:r>
              <a:rPr lang="en-US" sz="2400" b="1" dirty="0">
                <a:solidFill>
                  <a:schemeClr val="tx2"/>
                </a:solidFill>
                <a:effectLst>
                  <a:outerShdw blurRad="38100" dist="38100" dir="2700000" algn="tl">
                    <a:srgbClr val="000000">
                      <a:alpha val="43137"/>
                    </a:srgbClr>
                  </a:outerShdw>
                </a:effectLst>
                <a:latin typeface="Arial Bold" panose="020B0704020202020204" pitchFamily="34" charset="0"/>
                <a:cs typeface="Arial Bold" panose="020B0704020202020204" pitchFamily="34" charset="0"/>
              </a:rPr>
              <a:t> variation in consumption of </a:t>
            </a:r>
          </a:p>
          <a:p>
            <a:pPr defTabSz="685800"/>
            <a:r>
              <a:rPr lang="en-US" sz="2400" b="1" dirty="0">
                <a:solidFill>
                  <a:schemeClr val="tx2"/>
                </a:solidFill>
                <a:effectLst>
                  <a:outerShdw blurRad="38100" dist="38100" dir="2700000" algn="tl">
                    <a:srgbClr val="000000">
                      <a:alpha val="43137"/>
                    </a:srgbClr>
                  </a:outerShdw>
                </a:effectLst>
                <a:latin typeface="Arial Bold" panose="020B0704020202020204" pitchFamily="34" charset="0"/>
                <a:cs typeface="Arial Bold" panose="020B0704020202020204" pitchFamily="34" charset="0"/>
              </a:rPr>
              <a:t>mineral supplements (over vs under</a:t>
            </a:r>
          </a:p>
          <a:p>
            <a:pPr defTabSz="685800"/>
            <a:r>
              <a:rPr lang="en-US" sz="2400" b="1" dirty="0">
                <a:solidFill>
                  <a:schemeClr val="tx2"/>
                </a:solidFill>
                <a:effectLst>
                  <a:outerShdw blurRad="38100" dist="38100" dir="2700000" algn="tl">
                    <a:srgbClr val="000000">
                      <a:alpha val="43137"/>
                    </a:srgbClr>
                  </a:outerShdw>
                </a:effectLst>
                <a:latin typeface="Arial Bold" panose="020B0704020202020204" pitchFamily="34" charset="0"/>
                <a:cs typeface="Arial Bold" panose="020B0704020202020204" pitchFamily="34" charset="0"/>
              </a:rPr>
              <a:t>intakes)</a:t>
            </a:r>
          </a:p>
          <a:p>
            <a:pPr defTabSz="685800"/>
            <a:r>
              <a:rPr lang="en-US" sz="2400" b="1" dirty="0">
                <a:solidFill>
                  <a:schemeClr val="tx2"/>
                </a:solidFill>
                <a:effectLst>
                  <a:outerShdw blurRad="38100" dist="38100" dir="2700000" algn="tl">
                    <a:srgbClr val="000000">
                      <a:alpha val="43137"/>
                    </a:srgbClr>
                  </a:outerShdw>
                </a:effectLst>
                <a:latin typeface="Arial Bold" panose="020B0704020202020204" pitchFamily="34" charset="0"/>
                <a:cs typeface="Arial Bold" panose="020B0704020202020204" pitchFamily="34" charset="0"/>
              </a:rPr>
              <a:t>2. minerals in the feed</a:t>
            </a:r>
          </a:p>
          <a:p>
            <a:pPr defTabSz="685800"/>
            <a:r>
              <a:rPr lang="en-US" sz="2400" b="1" dirty="0">
                <a:solidFill>
                  <a:schemeClr val="tx2"/>
                </a:solidFill>
                <a:effectLst>
                  <a:outerShdw blurRad="38100" dist="38100" dir="2700000" algn="tl">
                    <a:srgbClr val="000000">
                      <a:alpha val="43137"/>
                    </a:srgbClr>
                  </a:outerShdw>
                </a:effectLst>
                <a:latin typeface="Arial Bold" panose="020B0704020202020204" pitchFamily="34" charset="0"/>
                <a:cs typeface="Arial Bold" panose="020B0704020202020204" pitchFamily="34" charset="0"/>
              </a:rPr>
              <a:t>3. the bioavailability of the trace </a:t>
            </a:r>
          </a:p>
          <a:p>
            <a:pPr defTabSz="685800"/>
            <a:r>
              <a:rPr lang="en-US" sz="2400" b="1" dirty="0">
                <a:solidFill>
                  <a:schemeClr val="tx2"/>
                </a:solidFill>
                <a:effectLst>
                  <a:outerShdw blurRad="38100" dist="38100" dir="2700000" algn="tl">
                    <a:srgbClr val="000000">
                      <a:alpha val="43137"/>
                    </a:srgbClr>
                  </a:outerShdw>
                </a:effectLst>
                <a:latin typeface="Arial Bold" panose="020B0704020202020204" pitchFamily="34" charset="0"/>
                <a:cs typeface="Arial Bold" panose="020B0704020202020204" pitchFamily="34" charset="0"/>
              </a:rPr>
              <a:t>mineral, and </a:t>
            </a:r>
          </a:p>
          <a:p>
            <a:pPr defTabSz="685800"/>
            <a:r>
              <a:rPr lang="en-US" sz="2400" b="1" dirty="0">
                <a:solidFill>
                  <a:schemeClr val="tx2"/>
                </a:solidFill>
                <a:effectLst>
                  <a:outerShdw blurRad="38100" dist="38100" dir="2700000" algn="tl">
                    <a:srgbClr val="000000">
                      <a:alpha val="43137"/>
                    </a:srgbClr>
                  </a:outerShdw>
                </a:effectLst>
                <a:latin typeface="Arial Bold" panose="020B0704020202020204" pitchFamily="34" charset="0"/>
                <a:cs typeface="Arial Bold" panose="020B0704020202020204" pitchFamily="34" charset="0"/>
              </a:rPr>
              <a:t>4. interference by other minerals </a:t>
            </a:r>
          </a:p>
          <a:p>
            <a:pPr defTabSz="685800"/>
            <a:r>
              <a:rPr lang="en-US" sz="2400" b="1" dirty="0">
                <a:solidFill>
                  <a:schemeClr val="tx2"/>
                </a:solidFill>
                <a:effectLst>
                  <a:outerShdw blurRad="38100" dist="38100" dir="2700000" algn="tl">
                    <a:srgbClr val="000000">
                      <a:alpha val="43137"/>
                    </a:srgbClr>
                  </a:outerShdw>
                </a:effectLst>
                <a:latin typeface="Arial Bold" panose="020B0704020202020204" pitchFamily="34" charset="0"/>
                <a:cs typeface="Arial Bold" panose="020B0704020202020204" pitchFamily="34" charset="0"/>
              </a:rPr>
              <a:t>and compounds (antagonists, </a:t>
            </a:r>
          </a:p>
          <a:p>
            <a:pPr defTabSz="685800"/>
            <a:r>
              <a:rPr lang="en-US" sz="2400" b="1" dirty="0">
                <a:solidFill>
                  <a:schemeClr val="tx2"/>
                </a:solidFill>
                <a:effectLst>
                  <a:outerShdw blurRad="38100" dist="38100" dir="2700000" algn="tl">
                    <a:srgbClr val="000000">
                      <a:alpha val="43137"/>
                    </a:srgbClr>
                  </a:outerShdw>
                </a:effectLst>
                <a:latin typeface="Arial Bold" panose="020B0704020202020204" pitchFamily="34" charset="0"/>
                <a:cs typeface="Arial Bold" panose="020B0704020202020204" pitchFamily="34" charset="0"/>
              </a:rPr>
              <a:t>e.g. sulfate, iron, molybdenum).</a:t>
            </a:r>
          </a:p>
          <a:p>
            <a:pPr defTabSz="685800"/>
            <a:r>
              <a:rPr lang="en-US" sz="2400" b="1" dirty="0">
                <a:solidFill>
                  <a:schemeClr val="tx2"/>
                </a:solidFill>
                <a:effectLst>
                  <a:outerShdw blurRad="38100" dist="38100" dir="2700000" algn="tl">
                    <a:srgbClr val="000000">
                      <a:alpha val="43137"/>
                    </a:srgbClr>
                  </a:outerShdw>
                </a:effectLst>
                <a:latin typeface="Arial Bold" panose="020B0704020202020204" pitchFamily="34" charset="0"/>
                <a:cs typeface="Arial Bold" panose="020B0704020202020204" pitchFamily="34" charset="0"/>
              </a:rPr>
              <a:t>5. Time it takes to get to liver or </a:t>
            </a:r>
          </a:p>
          <a:p>
            <a:pPr defTabSz="685800"/>
            <a:r>
              <a:rPr lang="en-US" sz="2400" b="1" dirty="0">
                <a:solidFill>
                  <a:schemeClr val="tx2"/>
                </a:solidFill>
                <a:effectLst>
                  <a:outerShdw blurRad="38100" dist="38100" dir="2700000" algn="tl">
                    <a:srgbClr val="000000">
                      <a:alpha val="43137"/>
                    </a:srgbClr>
                  </a:outerShdw>
                </a:effectLst>
                <a:latin typeface="Arial Bold" panose="020B0704020202020204" pitchFamily="34" charset="0"/>
                <a:cs typeface="Arial Bold" panose="020B0704020202020204" pitchFamily="34" charset="0"/>
              </a:rPr>
              <a:t>ovaries</a:t>
            </a:r>
          </a:p>
        </p:txBody>
      </p:sp>
      <p:sp>
        <p:nvSpPr>
          <p:cNvPr id="6" name="TextBox 5">
            <a:extLst>
              <a:ext uri="{FF2B5EF4-FFF2-40B4-BE49-F238E27FC236}">
                <a16:creationId xmlns:a16="http://schemas.microsoft.com/office/drawing/2014/main" id="{988F0970-2571-473F-9999-1D8C716EBF8F}"/>
              </a:ext>
            </a:extLst>
          </p:cNvPr>
          <p:cNvSpPr txBox="1"/>
          <p:nvPr/>
        </p:nvSpPr>
        <p:spPr>
          <a:xfrm>
            <a:off x="5784274" y="5553941"/>
            <a:ext cx="3179618" cy="300082"/>
          </a:xfrm>
          <a:prstGeom prst="rect">
            <a:avLst/>
          </a:prstGeom>
          <a:noFill/>
        </p:spPr>
        <p:txBody>
          <a:bodyPr wrap="square" rtlCol="0">
            <a:spAutoFit/>
          </a:bodyPr>
          <a:lstStyle/>
          <a:p>
            <a:pPr defTabSz="685800"/>
            <a:r>
              <a:rPr lang="en-US" sz="1350" dirty="0">
                <a:solidFill>
                  <a:prstClr val="white"/>
                </a:solidFill>
                <a:latin typeface="Corbel"/>
              </a:rPr>
              <a:t>Hutcheson and Eng</a:t>
            </a:r>
          </a:p>
        </p:txBody>
      </p:sp>
      <p:pic>
        <p:nvPicPr>
          <p:cNvPr id="3" name="Picture 2" descr="A child licking a white object&#10;&#10;Description automatically generated">
            <a:extLst>
              <a:ext uri="{FF2B5EF4-FFF2-40B4-BE49-F238E27FC236}">
                <a16:creationId xmlns:a16="http://schemas.microsoft.com/office/drawing/2014/main" id="{0AA726D6-A4AC-BD42-45DF-93BE0F2332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5189" y="1495721"/>
            <a:ext cx="3088703" cy="4118270"/>
          </a:xfrm>
          <a:prstGeom prst="rect">
            <a:avLst/>
          </a:prstGeom>
          <a:scene3d>
            <a:camera prst="orthographicFront"/>
            <a:lightRig rig="threePt" dir="t"/>
          </a:scene3d>
          <a:sp3d extrusionH="6350" contourW="6350">
            <a:bevelT w="6350"/>
            <a:bevelB w="6350"/>
          </a:sp3d>
        </p:spPr>
      </p:pic>
    </p:spTree>
    <p:extLst>
      <p:ext uri="{BB962C8B-B14F-4D97-AF65-F5344CB8AC3E}">
        <p14:creationId xmlns:p14="http://schemas.microsoft.com/office/powerpoint/2010/main" val="425023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ChangeAspect="1"/>
          </p:cNvGraphicFramePr>
          <p:nvPr>
            <p:extLst>
              <p:ext uri="{D42A27DB-BD31-4B8C-83A1-F6EECF244321}">
                <p14:modId xmlns:p14="http://schemas.microsoft.com/office/powerpoint/2010/main" val="2559955942"/>
              </p:ext>
            </p:extLst>
          </p:nvPr>
        </p:nvGraphicFramePr>
        <p:xfrm>
          <a:off x="228600" y="152400"/>
          <a:ext cx="8474932" cy="5410764"/>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CC78D1E-65FB-C1C0-4579-2593BBE1DA9E}"/>
              </a:ext>
            </a:extLst>
          </p:cNvPr>
          <p:cNvSpPr>
            <a:spLocks noGrp="1"/>
          </p:cNvSpPr>
          <p:nvPr>
            <p:ph type="title"/>
          </p:nvPr>
        </p:nvSpPr>
        <p:spPr>
          <a:xfrm>
            <a:off x="228600" y="155448"/>
            <a:ext cx="8686800" cy="1252728"/>
          </a:xfrm>
        </p:spPr>
        <p:txBody>
          <a:bodyPr>
            <a:normAutofit/>
          </a:bodyPr>
          <a:lstStyle/>
          <a:p>
            <a:pPr algn="ctr"/>
            <a:r>
              <a:rPr lang="en-US" dirty="0">
                <a:solidFill>
                  <a:schemeClr val="tx1"/>
                </a:solidFill>
                <a:latin typeface="Arial" panose="020B0604020202020204" pitchFamily="34" charset="0"/>
                <a:cs typeface="Arial" panose="020B0604020202020204" pitchFamily="34" charset="0"/>
              </a:rPr>
              <a:t>Injectable Trace Minerals</a:t>
            </a:r>
          </a:p>
        </p:txBody>
      </p:sp>
      <p:pic>
        <p:nvPicPr>
          <p:cNvPr id="2" name="Picture 1" descr="Injecting a calf with minerals.">
            <a:extLst>
              <a:ext uri="{FF2B5EF4-FFF2-40B4-BE49-F238E27FC236}">
                <a16:creationId xmlns:a16="http://schemas.microsoft.com/office/drawing/2014/main" id="{1261D319-2F36-D37F-2964-25FAF703F439}"/>
              </a:ext>
            </a:extLst>
          </p:cNvPr>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b="15472"/>
          <a:stretch/>
        </p:blipFill>
        <p:spPr bwMode="auto">
          <a:xfrm>
            <a:off x="457200" y="1774825"/>
            <a:ext cx="8229600" cy="4625975"/>
          </a:xfrm>
          <a:prstGeom prst="rect">
            <a:avLst/>
          </a:prstGeom>
          <a:noFill/>
          <a:ln>
            <a:noFill/>
          </a:ln>
        </p:spPr>
      </p:pic>
    </p:spTree>
    <p:extLst>
      <p:ext uri="{BB962C8B-B14F-4D97-AF65-F5344CB8AC3E}">
        <p14:creationId xmlns:p14="http://schemas.microsoft.com/office/powerpoint/2010/main" val="9768685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CA20A-5586-4903-8F28-63BC8945C97F}"/>
              </a:ext>
            </a:extLst>
          </p:cNvPr>
          <p:cNvSpPr>
            <a:spLocks noGrp="1"/>
          </p:cNvSpPr>
          <p:nvPr>
            <p:ph type="title"/>
          </p:nvPr>
        </p:nvSpPr>
        <p:spPr>
          <a:xfrm>
            <a:off x="838200" y="3395472"/>
            <a:ext cx="3821907" cy="620316"/>
          </a:xfrm>
        </p:spPr>
        <p:txBody>
          <a:bodyPr>
            <a:noAutofit/>
          </a:bodyPr>
          <a:lstStyle/>
          <a:p>
            <a:r>
              <a:rPr lang="en-US" dirty="0"/>
              <a:t>Multimin</a:t>
            </a:r>
            <a:r>
              <a:rPr lang="en-US" baseline="30000" dirty="0"/>
              <a:t>®</a:t>
            </a:r>
            <a:r>
              <a:rPr lang="en-US" dirty="0"/>
              <a:t> 90 provides zinc, manganese, copper and selenium in a readily available injectable. </a:t>
            </a:r>
          </a:p>
        </p:txBody>
      </p:sp>
      <p:sp>
        <p:nvSpPr>
          <p:cNvPr id="4" name="Slide Number Placeholder 3">
            <a:extLst>
              <a:ext uri="{FF2B5EF4-FFF2-40B4-BE49-F238E27FC236}">
                <a16:creationId xmlns:a16="http://schemas.microsoft.com/office/drawing/2014/main" id="{B758E829-2E12-4094-AE6D-E02BA5215721}"/>
              </a:ext>
            </a:extLst>
          </p:cNvPr>
          <p:cNvSpPr>
            <a:spLocks noGrp="1"/>
          </p:cNvSpPr>
          <p:nvPr>
            <p:ph type="sldNum" sz="quarter" idx="10"/>
          </p:nvPr>
        </p:nvSpPr>
        <p:spPr/>
        <p:txBody>
          <a:bodyPr/>
          <a:lstStyle/>
          <a:p>
            <a:fld id="{EEDC1292-74F3-42D5-AB7C-EC4F2756162E}" type="slidenum">
              <a:rPr lang="en-US" sz="1200">
                <a:solidFill>
                  <a:schemeClr val="bg1"/>
                </a:solidFill>
              </a:rPr>
              <a:pPr/>
              <a:t>44</a:t>
            </a:fld>
            <a:endParaRPr lang="en-US" sz="1200" dirty="0">
              <a:solidFill>
                <a:schemeClr val="bg1"/>
              </a:solidFill>
            </a:endParaRPr>
          </a:p>
        </p:txBody>
      </p:sp>
      <p:pic>
        <p:nvPicPr>
          <p:cNvPr id="3" name="Picture 2" descr="A bottle of milk next to a box&#10;&#10;Description automatically generated with low confidence">
            <a:extLst>
              <a:ext uri="{FF2B5EF4-FFF2-40B4-BE49-F238E27FC236}">
                <a16:creationId xmlns:a16="http://schemas.microsoft.com/office/drawing/2014/main" id="{AF24DE1E-5510-C6C2-028B-A88C900C12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3656" y="1074813"/>
            <a:ext cx="4450976" cy="4708375"/>
          </a:xfrm>
          <a:prstGeom prst="rect">
            <a:avLst/>
          </a:prstGeom>
        </p:spPr>
      </p:pic>
      <p:sp>
        <p:nvSpPr>
          <p:cNvPr id="5" name="Rectangle 4">
            <a:extLst>
              <a:ext uri="{FF2B5EF4-FFF2-40B4-BE49-F238E27FC236}">
                <a16:creationId xmlns:a16="http://schemas.microsoft.com/office/drawing/2014/main" id="{8DFFDD57-6A46-C3D2-651C-E91C78EF586B}"/>
              </a:ext>
            </a:extLst>
          </p:cNvPr>
          <p:cNvSpPr/>
          <p:nvPr/>
        </p:nvSpPr>
        <p:spPr>
          <a:xfrm>
            <a:off x="152400" y="6019800"/>
            <a:ext cx="8991600" cy="8382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891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w standing next to a metal gate&#10;&#10;Description automatically generated">
            <a:extLst>
              <a:ext uri="{FF2B5EF4-FFF2-40B4-BE49-F238E27FC236}">
                <a16:creationId xmlns:a16="http://schemas.microsoft.com/office/drawing/2014/main" id="{1C60A3F3-4CD0-D79E-D9E9-35C12BAE759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33" t="13333" r="9166" b="8889"/>
          <a:stretch/>
        </p:blipFill>
        <p:spPr>
          <a:xfrm>
            <a:off x="0" y="0"/>
            <a:ext cx="9144000" cy="6096000"/>
          </a:xfrm>
          <a:prstGeom prst="rect">
            <a:avLst/>
          </a:prstGeom>
        </p:spPr>
      </p:pic>
      <p:sp>
        <p:nvSpPr>
          <p:cNvPr id="2" name="TextBox 1">
            <a:extLst>
              <a:ext uri="{FF2B5EF4-FFF2-40B4-BE49-F238E27FC236}">
                <a16:creationId xmlns:a16="http://schemas.microsoft.com/office/drawing/2014/main" id="{4ABB5B5C-710F-23FF-D0EF-505E434DA993}"/>
              </a:ext>
            </a:extLst>
          </p:cNvPr>
          <p:cNvSpPr txBox="1"/>
          <p:nvPr/>
        </p:nvSpPr>
        <p:spPr>
          <a:xfrm>
            <a:off x="5029200" y="6324600"/>
            <a:ext cx="3810000" cy="369332"/>
          </a:xfrm>
          <a:prstGeom prst="rect">
            <a:avLst/>
          </a:prstGeom>
          <a:noFill/>
        </p:spPr>
        <p:txBody>
          <a:bodyPr wrap="square" rtlCol="0">
            <a:spAutoFit/>
          </a:bodyPr>
          <a:lstStyle/>
          <a:p>
            <a:r>
              <a:rPr lang="en-US" dirty="0"/>
              <a:t>Tom Paterson Ranch, Alma, NM</a:t>
            </a:r>
          </a:p>
        </p:txBody>
      </p:sp>
    </p:spTree>
    <p:extLst>
      <p:ext uri="{BB962C8B-B14F-4D97-AF65-F5344CB8AC3E}">
        <p14:creationId xmlns:p14="http://schemas.microsoft.com/office/powerpoint/2010/main" val="21192987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02BEF-124A-7034-3FBB-1CC47846CB09}"/>
              </a:ext>
            </a:extLst>
          </p:cNvPr>
          <p:cNvSpPr>
            <a:spLocks noGrp="1"/>
          </p:cNvSpPr>
          <p:nvPr>
            <p:ph type="title"/>
          </p:nvPr>
        </p:nvSpPr>
        <p:spPr>
          <a:xfrm>
            <a:off x="1116014" y="404812"/>
            <a:ext cx="7777162" cy="585787"/>
          </a:xfrm>
        </p:spPr>
        <p:txBody>
          <a:bodyPr/>
          <a:lstStyle/>
          <a:p>
            <a:r>
              <a:rPr lang="en-US" sz="3200" dirty="0"/>
              <a:t>How fast are supplemental trace minerals delivered to the liver?</a:t>
            </a:r>
          </a:p>
        </p:txBody>
      </p:sp>
      <p:sp>
        <p:nvSpPr>
          <p:cNvPr id="3" name="Content Placeholder 2">
            <a:extLst>
              <a:ext uri="{FF2B5EF4-FFF2-40B4-BE49-F238E27FC236}">
                <a16:creationId xmlns:a16="http://schemas.microsoft.com/office/drawing/2014/main" id="{8D01743A-6B11-578A-64AD-A9A42E35C376}"/>
              </a:ext>
            </a:extLst>
          </p:cNvPr>
          <p:cNvSpPr>
            <a:spLocks noGrp="1"/>
          </p:cNvSpPr>
          <p:nvPr>
            <p:ph idx="1"/>
          </p:nvPr>
        </p:nvSpPr>
        <p:spPr>
          <a:xfrm>
            <a:off x="686963" y="2438400"/>
            <a:ext cx="7777162" cy="1752600"/>
          </a:xfrm>
        </p:spPr>
        <p:txBody>
          <a:bodyPr/>
          <a:lstStyle/>
          <a:p>
            <a:r>
              <a:rPr lang="en-US" sz="3200" dirty="0">
                <a:solidFill>
                  <a:schemeClr val="tx2"/>
                </a:solidFill>
              </a:rPr>
              <a:t>Injectable trace minerals – within hours</a:t>
            </a:r>
          </a:p>
          <a:p>
            <a:r>
              <a:rPr lang="en-US" sz="3200" dirty="0">
                <a:solidFill>
                  <a:schemeClr val="tx2"/>
                </a:solidFill>
              </a:rPr>
              <a:t>Inorganic trace minerals- up to 40 days</a:t>
            </a:r>
          </a:p>
          <a:p>
            <a:r>
              <a:rPr lang="en-US" sz="3200" dirty="0">
                <a:solidFill>
                  <a:schemeClr val="tx2"/>
                </a:solidFill>
              </a:rPr>
              <a:t>Organic trace minerals- 14 days</a:t>
            </a:r>
          </a:p>
        </p:txBody>
      </p:sp>
      <p:sp>
        <p:nvSpPr>
          <p:cNvPr id="4" name="TextBox 3">
            <a:extLst>
              <a:ext uri="{FF2B5EF4-FFF2-40B4-BE49-F238E27FC236}">
                <a16:creationId xmlns:a16="http://schemas.microsoft.com/office/drawing/2014/main" id="{567E4743-4108-A758-3D31-A5B820C88B35}"/>
              </a:ext>
            </a:extLst>
          </p:cNvPr>
          <p:cNvSpPr txBox="1"/>
          <p:nvPr/>
        </p:nvSpPr>
        <p:spPr>
          <a:xfrm>
            <a:off x="5715000" y="6172200"/>
            <a:ext cx="3178176" cy="369332"/>
          </a:xfrm>
          <a:prstGeom prst="rect">
            <a:avLst/>
          </a:prstGeom>
          <a:noFill/>
        </p:spPr>
        <p:txBody>
          <a:bodyPr wrap="square" rtlCol="0">
            <a:spAutoFit/>
          </a:bodyPr>
          <a:lstStyle/>
          <a:p>
            <a:r>
              <a:rPr lang="en-US" dirty="0"/>
              <a:t>Hanson, Iowa State</a:t>
            </a:r>
          </a:p>
        </p:txBody>
      </p:sp>
    </p:spTree>
    <p:extLst>
      <p:ext uri="{BB962C8B-B14F-4D97-AF65-F5344CB8AC3E}">
        <p14:creationId xmlns:p14="http://schemas.microsoft.com/office/powerpoint/2010/main" val="35278166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A9ED11-DE0F-2743-46E9-E01E08CFB7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626" y="1706780"/>
            <a:ext cx="3774175" cy="1895475"/>
          </a:xfrm>
          <a:prstGeom prst="rect">
            <a:avLst/>
          </a:prstGeom>
        </p:spPr>
      </p:pic>
      <p:pic>
        <p:nvPicPr>
          <p:cNvPr id="5" name="Picture 4">
            <a:extLst>
              <a:ext uri="{FF2B5EF4-FFF2-40B4-BE49-F238E27FC236}">
                <a16:creationId xmlns:a16="http://schemas.microsoft.com/office/drawing/2014/main" id="{AC1AE1CA-9114-8E37-1B18-9818FD2A9A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0" y="3581400"/>
            <a:ext cx="3839282" cy="1839443"/>
          </a:xfrm>
          <a:prstGeom prst="rect">
            <a:avLst/>
          </a:prstGeom>
        </p:spPr>
      </p:pic>
      <p:pic>
        <p:nvPicPr>
          <p:cNvPr id="6" name="Picture 5">
            <a:extLst>
              <a:ext uri="{FF2B5EF4-FFF2-40B4-BE49-F238E27FC236}">
                <a16:creationId xmlns:a16="http://schemas.microsoft.com/office/drawing/2014/main" id="{01AF076F-3B10-3E10-C838-E3668894F3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1706780"/>
            <a:ext cx="3850929" cy="1838177"/>
          </a:xfrm>
          <a:prstGeom prst="rect">
            <a:avLst/>
          </a:prstGeom>
        </p:spPr>
      </p:pic>
      <p:pic>
        <p:nvPicPr>
          <p:cNvPr id="7" name="Picture 6">
            <a:extLst>
              <a:ext uri="{FF2B5EF4-FFF2-40B4-BE49-F238E27FC236}">
                <a16:creationId xmlns:a16="http://schemas.microsoft.com/office/drawing/2014/main" id="{E1D2D25A-0231-4604-CC69-883C855366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0" y="5638223"/>
            <a:ext cx="4213274" cy="610457"/>
          </a:xfrm>
          <a:prstGeom prst="rect">
            <a:avLst/>
          </a:prstGeom>
        </p:spPr>
      </p:pic>
      <p:sp>
        <p:nvSpPr>
          <p:cNvPr id="8" name="TextBox 7">
            <a:extLst>
              <a:ext uri="{FF2B5EF4-FFF2-40B4-BE49-F238E27FC236}">
                <a16:creationId xmlns:a16="http://schemas.microsoft.com/office/drawing/2014/main" id="{57B83985-1EDA-61DD-221A-E244FB952FE1}"/>
              </a:ext>
            </a:extLst>
          </p:cNvPr>
          <p:cNvSpPr txBox="1"/>
          <p:nvPr/>
        </p:nvSpPr>
        <p:spPr>
          <a:xfrm>
            <a:off x="990599" y="533400"/>
            <a:ext cx="7889529" cy="523220"/>
          </a:xfrm>
          <a:prstGeom prst="rect">
            <a:avLst/>
          </a:prstGeom>
          <a:noFill/>
        </p:spPr>
        <p:txBody>
          <a:bodyPr wrap="square" rtlCol="0">
            <a:spAutoFit/>
          </a:bodyPr>
          <a:lstStyle/>
          <a:p>
            <a:r>
              <a:rPr lang="en-US" sz="2800" b="1" dirty="0">
                <a:solidFill>
                  <a:schemeClr val="bg1"/>
                </a:solidFill>
              </a:rPr>
              <a:t>Injectable Trace Minerals Go to Liver Quickly</a:t>
            </a:r>
          </a:p>
        </p:txBody>
      </p:sp>
    </p:spTree>
    <p:extLst>
      <p:ext uri="{BB962C8B-B14F-4D97-AF65-F5344CB8AC3E}">
        <p14:creationId xmlns:p14="http://schemas.microsoft.com/office/powerpoint/2010/main" val="281505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2000" fill="hold"/>
                                        <p:tgtEl>
                                          <p:spTgt spid="5"/>
                                        </p:tgtEl>
                                        <p:attrNameLst>
                                          <p:attrName>ppt_x</p:attrName>
                                        </p:attrNameLst>
                                      </p:cBhvr>
                                      <p:tavLst>
                                        <p:tav tm="0">
                                          <p:val>
                                            <p:strVal val="#ppt_x"/>
                                          </p:val>
                                        </p:tav>
                                        <p:tav tm="100000">
                                          <p:val>
                                            <p:strVal val="#ppt_x"/>
                                          </p:val>
                                        </p:tav>
                                      </p:tavLst>
                                    </p:anim>
                                    <p:anim calcmode="lin" valueType="num">
                                      <p:cBhvr additive="base">
                                        <p:cTn id="14"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2000" fill="hold"/>
                                        <p:tgtEl>
                                          <p:spTgt spid="6"/>
                                        </p:tgtEl>
                                        <p:attrNameLst>
                                          <p:attrName>ppt_x</p:attrName>
                                        </p:attrNameLst>
                                      </p:cBhvr>
                                      <p:tavLst>
                                        <p:tav tm="0">
                                          <p:val>
                                            <p:strVal val="#ppt_x"/>
                                          </p:val>
                                        </p:tav>
                                        <p:tav tm="100000">
                                          <p:val>
                                            <p:strVal val="#ppt_x"/>
                                          </p:val>
                                        </p:tav>
                                      </p:tavLst>
                                    </p:anim>
                                    <p:anim calcmode="lin" valueType="num">
                                      <p:cBhvr additive="base">
                                        <p:cTn id="20"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a:extLst>
              <a:ext uri="{FF2B5EF4-FFF2-40B4-BE49-F238E27FC236}">
                <a16:creationId xmlns:a16="http://schemas.microsoft.com/office/drawing/2014/main" id="{7B96FD7A-691E-4895-8B38-415D6C7EC0E5}"/>
              </a:ext>
            </a:extLst>
          </p:cNvPr>
          <p:cNvSpPr>
            <a:spLocks noGrp="1" noChangeArrowheads="1"/>
          </p:cNvSpPr>
          <p:nvPr>
            <p:ph type="title" idx="4294967295"/>
          </p:nvPr>
        </p:nvSpPr>
        <p:spPr>
          <a:xfrm>
            <a:off x="1294606" y="722541"/>
            <a:ext cx="6554787" cy="857250"/>
          </a:xfrm>
        </p:spPr>
        <p:txBody>
          <a:bodyPr vert="horz" lIns="68580" tIns="34290" rIns="68580" bIns="34290" rtlCol="0" anchor="ctr">
            <a:normAutofit/>
          </a:bodyPr>
          <a:lstStyle/>
          <a:p>
            <a:r>
              <a:rPr lang="en-US" b="1" dirty="0">
                <a:effectLst>
                  <a:outerShdw blurRad="38100" dist="38100" dir="2700000" algn="tl">
                    <a:srgbClr val="000000">
                      <a:alpha val="43137"/>
                    </a:srgbClr>
                  </a:outerShdw>
                </a:effectLst>
              </a:rPr>
              <a:t>Injectable </a:t>
            </a:r>
            <a:r>
              <a:rPr lang="en-US" dirty="0">
                <a:effectLst>
                  <a:outerShdw blurRad="38100" dist="38100" dir="2700000" algn="tl">
                    <a:srgbClr val="000000">
                      <a:alpha val="43137"/>
                    </a:srgbClr>
                  </a:outerShdw>
                </a:effectLst>
              </a:rPr>
              <a:t>t</a:t>
            </a:r>
            <a:r>
              <a:rPr lang="en-US" b="1" dirty="0">
                <a:effectLst>
                  <a:outerShdw blurRad="38100" dist="38100" dir="2700000" algn="tl">
                    <a:srgbClr val="000000">
                      <a:alpha val="43137"/>
                    </a:srgbClr>
                  </a:outerShdw>
                </a:effectLst>
              </a:rPr>
              <a:t>race minerals (Multimin)</a:t>
            </a:r>
          </a:p>
        </p:txBody>
      </p:sp>
      <p:sp>
        <p:nvSpPr>
          <p:cNvPr id="8" name="TextBox 7">
            <a:extLst>
              <a:ext uri="{FF2B5EF4-FFF2-40B4-BE49-F238E27FC236}">
                <a16:creationId xmlns:a16="http://schemas.microsoft.com/office/drawing/2014/main" id="{F0CFC4A8-DA81-4369-AE24-312A2BFEC544}"/>
              </a:ext>
            </a:extLst>
          </p:cNvPr>
          <p:cNvSpPr txBox="1"/>
          <p:nvPr/>
        </p:nvSpPr>
        <p:spPr>
          <a:xfrm>
            <a:off x="1369003" y="1556695"/>
            <a:ext cx="6405995" cy="461665"/>
          </a:xfrm>
          <a:prstGeom prst="rect">
            <a:avLst/>
          </a:prstGeom>
          <a:noFill/>
        </p:spPr>
        <p:txBody>
          <a:bodyPr wrap="square">
            <a:spAutoFit/>
          </a:bodyPr>
          <a:lstStyle/>
          <a:p>
            <a:pPr algn="ctr" defTabSz="342900">
              <a:defRPr/>
            </a:pPr>
            <a:r>
              <a:rPr lang="en-US" sz="1200" i="1" dirty="0">
                <a:solidFill>
                  <a:srgbClr val="44546A"/>
                </a:solidFill>
                <a:effectLst>
                  <a:outerShdw blurRad="38100" dist="38100" dir="2700000" algn="tl">
                    <a:srgbClr val="000000">
                      <a:alpha val="43137"/>
                    </a:srgbClr>
                  </a:outerShdw>
                </a:effectLst>
                <a:latin typeface="Arial" charset="0"/>
              </a:rPr>
              <a:t>Use of injectable trace mineral (</a:t>
            </a:r>
            <a:r>
              <a:rPr lang="en-US" sz="1200" b="1" i="1" dirty="0">
                <a:solidFill>
                  <a:srgbClr val="44546A"/>
                </a:solidFill>
                <a:effectLst>
                  <a:outerShdw blurRad="38100" dist="38100" dir="2700000" algn="tl">
                    <a:srgbClr val="000000">
                      <a:alpha val="43137"/>
                    </a:srgbClr>
                  </a:outerShdw>
                </a:effectLst>
                <a:latin typeface="Arial" charset="0"/>
              </a:rPr>
              <a:t>MultiMin</a:t>
            </a:r>
            <a:r>
              <a:rPr lang="en-US" sz="1200" i="1" dirty="0">
                <a:solidFill>
                  <a:srgbClr val="44546A"/>
                </a:solidFill>
                <a:effectLst>
                  <a:outerShdw blurRad="38100" dist="38100" dir="2700000" algn="tl">
                    <a:srgbClr val="000000">
                      <a:alpha val="43137"/>
                    </a:srgbClr>
                  </a:outerShdw>
                </a:effectLst>
                <a:latin typeface="Arial" charset="0"/>
              </a:rPr>
              <a:t>) to beef cows at beginning of fixed-time AI regimen  (Vedovatto et al., 2019, FL</a:t>
            </a:r>
            <a:r>
              <a:rPr lang="en-US" sz="1200" dirty="0">
                <a:solidFill>
                  <a:srgbClr val="44546A"/>
                </a:solidFill>
                <a:effectLst>
                  <a:outerShdw blurRad="38100" dist="38100" dir="2700000" algn="tl">
                    <a:srgbClr val="000000">
                      <a:alpha val="43137"/>
                    </a:srgbClr>
                  </a:outerShdw>
                </a:effectLst>
                <a:latin typeface="Arial" charset="0"/>
              </a:rPr>
              <a:t>)</a:t>
            </a:r>
            <a:r>
              <a:rPr lang="en-US" sz="1200" i="1" dirty="0">
                <a:solidFill>
                  <a:srgbClr val="44546A"/>
                </a:solidFill>
                <a:effectLst>
                  <a:outerShdw blurRad="38100" dist="38100" dir="2700000" algn="tl">
                    <a:srgbClr val="000000">
                      <a:alpha val="43137"/>
                    </a:srgbClr>
                  </a:outerShdw>
                </a:effectLst>
                <a:latin typeface="Arial" charset="0"/>
              </a:rPr>
              <a:t> </a:t>
            </a:r>
          </a:p>
        </p:txBody>
      </p:sp>
      <p:graphicFrame>
        <p:nvGraphicFramePr>
          <p:cNvPr id="9" name="Table 8"/>
          <p:cNvGraphicFramePr>
            <a:graphicFrameLocks noGrp="1"/>
          </p:cNvGraphicFramePr>
          <p:nvPr/>
        </p:nvGraphicFramePr>
        <p:xfrm>
          <a:off x="342900" y="2289888"/>
          <a:ext cx="7294418" cy="3416946"/>
        </p:xfrm>
        <a:graphic>
          <a:graphicData uri="http://schemas.openxmlformats.org/drawingml/2006/table">
            <a:tbl>
              <a:tblPr>
                <a:tableStyleId>{5C22544A-7EE6-4342-B048-85BDC9FD1C3A}</a:tableStyleId>
              </a:tblPr>
              <a:tblGrid>
                <a:gridCol w="2758490">
                  <a:extLst>
                    <a:ext uri="{9D8B030D-6E8A-4147-A177-3AD203B41FA5}">
                      <a16:colId xmlns:a16="http://schemas.microsoft.com/office/drawing/2014/main" val="375383564"/>
                    </a:ext>
                  </a:extLst>
                </a:gridCol>
                <a:gridCol w="1700738">
                  <a:extLst>
                    <a:ext uri="{9D8B030D-6E8A-4147-A177-3AD203B41FA5}">
                      <a16:colId xmlns:a16="http://schemas.microsoft.com/office/drawing/2014/main" val="2015008938"/>
                    </a:ext>
                  </a:extLst>
                </a:gridCol>
                <a:gridCol w="1775910">
                  <a:extLst>
                    <a:ext uri="{9D8B030D-6E8A-4147-A177-3AD203B41FA5}">
                      <a16:colId xmlns:a16="http://schemas.microsoft.com/office/drawing/2014/main" val="307866955"/>
                    </a:ext>
                  </a:extLst>
                </a:gridCol>
                <a:gridCol w="1059280">
                  <a:extLst>
                    <a:ext uri="{9D8B030D-6E8A-4147-A177-3AD203B41FA5}">
                      <a16:colId xmlns:a16="http://schemas.microsoft.com/office/drawing/2014/main" val="2505826787"/>
                    </a:ext>
                  </a:extLst>
                </a:gridCol>
              </a:tblGrid>
              <a:tr h="441996">
                <a:tc>
                  <a:txBody>
                    <a:bodyPr/>
                    <a:lstStyle/>
                    <a:p>
                      <a:pPr marL="0" marR="0">
                        <a:spcBef>
                          <a:spcPts val="0"/>
                        </a:spcBef>
                        <a:spcAft>
                          <a:spcPts val="0"/>
                        </a:spcAft>
                      </a:pPr>
                      <a:r>
                        <a:rPr lang="pt-BR" sz="2100" b="1" noProof="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Item</a:t>
                      </a:r>
                      <a:endParaRPr lang="pt-BR" sz="2100" b="1" noProof="0" dirty="0">
                        <a:solidFill>
                          <a:srgbClr val="1A1A1A"/>
                        </a:solidFill>
                        <a:effectLst>
                          <a:outerShdw blurRad="38100" dist="38100" dir="2700000" algn="tl">
                            <a:srgbClr val="000000">
                              <a:alpha val="43137"/>
                            </a:srgbClr>
                          </a:outerShdw>
                        </a:effectLst>
                        <a:latin typeface="Calibri" panose="020F0502020204030204" pitchFamily="34" charset="0"/>
                        <a:ea typeface="MS Mincho" panose="02020609040205080304" pitchFamily="49" charset="-128"/>
                        <a:cs typeface="Calibri" panose="020F0502020204030204" pitchFamily="34" charset="0"/>
                      </a:endParaRPr>
                    </a:p>
                  </a:txBody>
                  <a:tcPr marL="51435" marR="51435" marT="0" marB="0" anchor="ctr">
                    <a:lnL w="12700" cmpd="sng">
                      <a:noFill/>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pt-BR" sz="2100" b="1" noProof="0" dirty="0">
                          <a:solidFill>
                            <a:srgbClr val="1A1A1A"/>
                          </a:solidFill>
                          <a:effectLst>
                            <a:outerShdw blurRad="38100" dist="38100" dir="2700000" algn="tl">
                              <a:srgbClr val="000000">
                                <a:alpha val="43137"/>
                              </a:srgbClr>
                            </a:outerShdw>
                          </a:effectLst>
                          <a:latin typeface="Calibri" panose="020F0502020204030204" pitchFamily="34" charset="0"/>
                          <a:ea typeface="MS Mincho" panose="02020609040205080304" pitchFamily="49" charset="-128"/>
                          <a:cs typeface="Calibri" panose="020F0502020204030204" pitchFamily="34" charset="0"/>
                        </a:rPr>
                        <a:t>Multimin</a:t>
                      </a:r>
                    </a:p>
                  </a:txBody>
                  <a:tcPr marL="51435" marR="51435" marT="0" marB="0" anchor="ctr">
                    <a:lnL w="12700" cmpd="sng">
                      <a:noFill/>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pt-BR" sz="2100" b="1" noProof="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Saline</a:t>
                      </a:r>
                      <a:endParaRPr lang="pt-BR" sz="2100" b="1" noProof="0" dirty="0">
                        <a:solidFill>
                          <a:srgbClr val="1A1A1A"/>
                        </a:solidFill>
                        <a:effectLst>
                          <a:outerShdw blurRad="38100" dist="38100" dir="2700000" algn="tl">
                            <a:srgbClr val="000000">
                              <a:alpha val="43137"/>
                            </a:srgbClr>
                          </a:outerShdw>
                        </a:effectLst>
                        <a:latin typeface="Calibri" panose="020F0502020204030204" pitchFamily="34" charset="0"/>
                        <a:ea typeface="MS Mincho" panose="02020609040205080304" pitchFamily="49" charset="-128"/>
                        <a:cs typeface="Calibri" panose="020F0502020204030204" pitchFamily="34" charset="0"/>
                      </a:endParaRPr>
                    </a:p>
                  </a:txBody>
                  <a:tcPr marL="51435" marR="51435" marT="0" marB="0" anchor="ctr">
                    <a:lnL w="12700" cmpd="sng">
                      <a:noFill/>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pt-BR" sz="2100" b="1" noProof="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a:t>
                      </a:r>
                      <a:endParaRPr lang="pt-BR" sz="2100" b="1" noProof="0" dirty="0">
                        <a:solidFill>
                          <a:srgbClr val="1A1A1A"/>
                        </a:solidFill>
                        <a:effectLst>
                          <a:outerShdw blurRad="38100" dist="38100" dir="2700000" algn="tl">
                            <a:srgbClr val="000000">
                              <a:alpha val="43137"/>
                            </a:srgbClr>
                          </a:outerShdw>
                        </a:effectLst>
                        <a:latin typeface="Calibri" panose="020F0502020204030204" pitchFamily="34" charset="0"/>
                        <a:ea typeface="MS Mincho" panose="02020609040205080304" pitchFamily="49" charset="-128"/>
                        <a:cs typeface="Calibri" panose="020F0502020204030204" pitchFamily="34" charset="0"/>
                      </a:endParaRPr>
                    </a:p>
                  </a:txBody>
                  <a:tcPr marL="51435" marR="51435" marT="0" marB="0" anchor="ctr">
                    <a:lnL w="12700" cmpd="sng">
                      <a:noFill/>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3048439"/>
                  </a:ext>
                </a:extLst>
              </a:tr>
              <a:tr h="604082">
                <a:tc>
                  <a:txBody>
                    <a:bodyPr/>
                    <a:lstStyle/>
                    <a:p>
                      <a:pPr marL="0" marR="0">
                        <a:spcBef>
                          <a:spcPts val="0"/>
                        </a:spcBef>
                        <a:spcAft>
                          <a:spcPts val="0"/>
                        </a:spcAft>
                      </a:pPr>
                      <a:r>
                        <a:rPr lang="pt-BR" sz="2100" noProof="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Mean</a:t>
                      </a:r>
                      <a:r>
                        <a:rPr lang="pt-BR" sz="2100" noProof="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BCS (d -11 </a:t>
                      </a:r>
                      <a:r>
                        <a:rPr lang="pt-BR" sz="2100" noProof="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a:t>
                      </a:r>
                      <a:r>
                        <a:rPr lang="pt-BR" sz="2100" noProof="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30)</a:t>
                      </a:r>
                      <a:endParaRPr lang="pt-BR" sz="2100" noProof="0" dirty="0">
                        <a:solidFill>
                          <a:srgbClr val="1A1A1A"/>
                        </a:solidFill>
                        <a:effectLst>
                          <a:outerShdw blurRad="38100" dist="38100" dir="2700000" algn="tl">
                            <a:srgbClr val="000000">
                              <a:alpha val="43137"/>
                            </a:srgbClr>
                          </a:outerShdw>
                        </a:effectLst>
                        <a:latin typeface="Calibri" panose="020F0502020204030204" pitchFamily="34" charset="0"/>
                        <a:ea typeface="MS Mincho" panose="02020609040205080304" pitchFamily="49" charset="-128"/>
                        <a:cs typeface="Calibri" panose="020F0502020204030204" pitchFamily="34" charset="0"/>
                      </a:endParaRPr>
                    </a:p>
                  </a:txBody>
                  <a:tcPr marL="51435" marR="51435" marT="0" marB="0" anchor="ctr">
                    <a:lnT w="38100" cap="flat" cmpd="sng" algn="ctr">
                      <a:solidFill>
                        <a:schemeClr val="tx1"/>
                      </a:solidFill>
                      <a:prstDash val="solid"/>
                      <a:round/>
                      <a:headEnd type="none" w="med" len="med"/>
                      <a:tailEnd type="none" w="med" len="med"/>
                    </a:lnT>
                    <a:noFill/>
                  </a:tcPr>
                </a:tc>
                <a:tc>
                  <a:txBody>
                    <a:bodyPr/>
                    <a:lstStyle/>
                    <a:p>
                      <a:pPr marL="0" marR="0" algn="ctr">
                        <a:spcBef>
                          <a:spcPts val="0"/>
                        </a:spcBef>
                        <a:spcAft>
                          <a:spcPts val="0"/>
                        </a:spcAft>
                      </a:pPr>
                      <a:r>
                        <a:rPr lang="pt-BR" sz="2100" kern="1200" noProof="0" dirty="0">
                          <a:solidFill>
                            <a:srgbClr val="00B05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4.7</a:t>
                      </a:r>
                    </a:p>
                  </a:txBody>
                  <a:tcPr marL="51435" marR="51435" marT="0" marB="0" anchor="ctr">
                    <a:lnT w="38100" cap="flat" cmpd="sng" algn="ctr">
                      <a:solidFill>
                        <a:schemeClr val="tx1"/>
                      </a:solidFill>
                      <a:prstDash val="solid"/>
                      <a:round/>
                      <a:headEnd type="none" w="med" len="med"/>
                      <a:tailEnd type="none" w="med" len="med"/>
                    </a:lnT>
                    <a:noFill/>
                  </a:tcPr>
                </a:tc>
                <a:tc>
                  <a:txBody>
                    <a:bodyPr/>
                    <a:lstStyle/>
                    <a:p>
                      <a:pPr marL="0" marR="0" algn="ctr">
                        <a:spcBef>
                          <a:spcPts val="0"/>
                        </a:spcBef>
                        <a:spcAft>
                          <a:spcPts val="0"/>
                        </a:spcAft>
                      </a:pPr>
                      <a:r>
                        <a:rPr lang="pt-BR" sz="2100" noProof="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4.3</a:t>
                      </a:r>
                      <a:endParaRPr lang="pt-BR" sz="2100" noProof="0" dirty="0">
                        <a:solidFill>
                          <a:srgbClr val="1A1A1A"/>
                        </a:solidFill>
                        <a:effectLst>
                          <a:outerShdw blurRad="38100" dist="38100" dir="2700000" algn="tl">
                            <a:srgbClr val="000000">
                              <a:alpha val="43137"/>
                            </a:srgbClr>
                          </a:outerShdw>
                        </a:effectLst>
                        <a:latin typeface="Calibri" panose="020F0502020204030204" pitchFamily="34" charset="0"/>
                        <a:ea typeface="MS Mincho" panose="02020609040205080304" pitchFamily="49" charset="-128"/>
                        <a:cs typeface="Calibri" panose="020F0502020204030204" pitchFamily="34" charset="0"/>
                      </a:endParaRPr>
                    </a:p>
                  </a:txBody>
                  <a:tcPr marL="51435" marR="51435" marT="0" marB="0" anchor="ctr">
                    <a:lnT w="38100" cap="flat" cmpd="sng" algn="ctr">
                      <a:solidFill>
                        <a:schemeClr val="tx1"/>
                      </a:solidFill>
                      <a:prstDash val="solid"/>
                      <a:round/>
                      <a:headEnd type="none" w="med" len="med"/>
                      <a:tailEnd type="none" w="med" len="med"/>
                    </a:lnT>
                    <a:noFill/>
                  </a:tcPr>
                </a:tc>
                <a:tc>
                  <a:txBody>
                    <a:bodyPr/>
                    <a:lstStyle/>
                    <a:p>
                      <a:pPr marL="0" marR="0" algn="ctr">
                        <a:spcBef>
                          <a:spcPts val="0"/>
                        </a:spcBef>
                        <a:spcAft>
                          <a:spcPts val="0"/>
                        </a:spcAft>
                      </a:pPr>
                      <a:r>
                        <a:rPr lang="pt-BR" sz="2100" noProof="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0.06</a:t>
                      </a:r>
                      <a:endParaRPr lang="pt-BR" sz="2100" noProof="0" dirty="0">
                        <a:solidFill>
                          <a:srgbClr val="1A1A1A"/>
                        </a:solidFill>
                        <a:effectLst>
                          <a:outerShdw blurRad="38100" dist="38100" dir="2700000" algn="tl">
                            <a:srgbClr val="000000">
                              <a:alpha val="43137"/>
                            </a:srgbClr>
                          </a:outerShdw>
                        </a:effectLst>
                        <a:latin typeface="Calibri" panose="020F0502020204030204" pitchFamily="34" charset="0"/>
                        <a:ea typeface="MS Mincho" panose="02020609040205080304" pitchFamily="49" charset="-128"/>
                        <a:cs typeface="Calibri" panose="020F0502020204030204" pitchFamily="34" charset="0"/>
                      </a:endParaRPr>
                    </a:p>
                  </a:txBody>
                  <a:tcPr marL="51435" marR="51435" marT="0" marB="0" anchor="ctr">
                    <a:lnT w="381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78393673"/>
                  </a:ext>
                </a:extLst>
              </a:tr>
              <a:tr h="801018">
                <a:tc>
                  <a:txBody>
                    <a:bodyPr/>
                    <a:lstStyle/>
                    <a:p>
                      <a:pPr marL="0" marR="0">
                        <a:spcBef>
                          <a:spcPts val="0"/>
                        </a:spcBef>
                        <a:spcAft>
                          <a:spcPts val="0"/>
                        </a:spcAft>
                      </a:pPr>
                      <a:r>
                        <a:rPr lang="pt-BR" sz="2100" noProof="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Pregnancy rate </a:t>
                      </a:r>
                      <a:r>
                        <a:rPr lang="pt-BR" sz="2100" noProof="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a:t>
                      </a:r>
                      <a:r>
                        <a:rPr lang="pt-BR" sz="2100" noProof="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AI</a:t>
                      </a:r>
                      <a:endParaRPr lang="pt-BR" sz="2100" noProof="0" dirty="0">
                        <a:solidFill>
                          <a:srgbClr val="1A1A1A"/>
                        </a:solidFill>
                        <a:effectLst>
                          <a:outerShdw blurRad="38100" dist="38100" dir="2700000" algn="tl">
                            <a:srgbClr val="000000">
                              <a:alpha val="43137"/>
                            </a:srgbClr>
                          </a:outerShdw>
                        </a:effectLst>
                        <a:latin typeface="Calibri" panose="020F0502020204030204" pitchFamily="34" charset="0"/>
                        <a:ea typeface="MS Mincho" panose="02020609040205080304" pitchFamily="49" charset="-128"/>
                        <a:cs typeface="Calibri" panose="020F0502020204030204" pitchFamily="34" charset="0"/>
                      </a:endParaRPr>
                    </a:p>
                  </a:txBody>
                  <a:tcPr marL="51435" marR="51435" marT="0" marB="0" anchor="ctr">
                    <a:noFill/>
                  </a:tcPr>
                </a:tc>
                <a:tc>
                  <a:txBody>
                    <a:bodyPr/>
                    <a:lstStyle/>
                    <a:p>
                      <a:pPr marL="0" marR="0" algn="ctr">
                        <a:spcBef>
                          <a:spcPts val="0"/>
                        </a:spcBef>
                        <a:spcAft>
                          <a:spcPts val="0"/>
                        </a:spcAft>
                      </a:pPr>
                      <a:r>
                        <a:rPr lang="en-US" sz="2100" kern="1200" dirty="0">
                          <a:solidFill>
                            <a:srgbClr val="00B05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54.2 </a:t>
                      </a:r>
                    </a:p>
                  </a:txBody>
                  <a:tcPr marL="51435" marR="51435" marT="0" marB="0" anchor="ctr">
                    <a:noFill/>
                  </a:tcPr>
                </a:tc>
                <a:tc>
                  <a:txBody>
                    <a:bodyPr/>
                    <a:lstStyle/>
                    <a:p>
                      <a:pPr marL="0" marR="0" algn="ctr">
                        <a:spcBef>
                          <a:spcPts val="0"/>
                        </a:spcBef>
                        <a:spcAft>
                          <a:spcPts val="0"/>
                        </a:spcAft>
                      </a:pPr>
                      <a:r>
                        <a:rPr lang="en-US" sz="2100" kern="1200" dirty="0">
                          <a:solidFill>
                            <a:schemeClr val="dk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49.4 </a:t>
                      </a:r>
                    </a:p>
                  </a:txBody>
                  <a:tcPr marL="51435" marR="51435" marT="0" marB="0" anchor="ctr">
                    <a:noFill/>
                  </a:tcPr>
                </a:tc>
                <a:tc>
                  <a:txBody>
                    <a:bodyPr/>
                    <a:lstStyle/>
                    <a:p>
                      <a:pPr marL="0" marR="0" algn="ctr">
                        <a:spcBef>
                          <a:spcPts val="0"/>
                        </a:spcBef>
                        <a:spcAft>
                          <a:spcPts val="0"/>
                        </a:spcAft>
                      </a:pPr>
                      <a:r>
                        <a:rPr lang="pt-BR" sz="2100" noProof="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&lt; 0.01</a:t>
                      </a:r>
                      <a:endParaRPr lang="pt-BR" sz="2100" noProof="0" dirty="0">
                        <a:solidFill>
                          <a:srgbClr val="1A1A1A"/>
                        </a:solidFill>
                        <a:effectLst>
                          <a:outerShdw blurRad="38100" dist="38100" dir="2700000" algn="tl">
                            <a:srgbClr val="000000">
                              <a:alpha val="43137"/>
                            </a:srgbClr>
                          </a:outerShdw>
                        </a:effectLst>
                        <a:latin typeface="Calibri" panose="020F0502020204030204" pitchFamily="34" charset="0"/>
                        <a:ea typeface="MS Mincho" panose="02020609040205080304" pitchFamily="49" charset="-128"/>
                        <a:cs typeface="Calibri" panose="020F0502020204030204" pitchFamily="34" charset="0"/>
                      </a:endParaRPr>
                    </a:p>
                  </a:txBody>
                  <a:tcPr marL="51435" marR="51435" marT="0" marB="0" anchor="ctr">
                    <a:noFill/>
                  </a:tcPr>
                </a:tc>
                <a:extLst>
                  <a:ext uri="{0D108BD9-81ED-4DB2-BD59-A6C34878D82A}">
                    <a16:rowId xmlns:a16="http://schemas.microsoft.com/office/drawing/2014/main" val="2579350646"/>
                  </a:ext>
                </a:extLst>
              </a:tr>
              <a:tr h="801018">
                <a:tc>
                  <a:txBody>
                    <a:bodyPr/>
                    <a:lstStyle/>
                    <a:p>
                      <a:pPr marL="0" marR="0">
                        <a:spcBef>
                          <a:spcPts val="0"/>
                        </a:spcBef>
                        <a:spcAft>
                          <a:spcPts val="0"/>
                        </a:spcAft>
                      </a:pPr>
                      <a:r>
                        <a:rPr lang="pt-BR" sz="2100" noProof="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pt-BR" sz="2100" noProof="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Cows</a:t>
                      </a:r>
                      <a:r>
                        <a:rPr lang="pt-BR" sz="2100" noProof="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pt-BR" sz="2100" noProof="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with</a:t>
                      </a:r>
                      <a:r>
                        <a:rPr lang="pt-BR" sz="2100" noProof="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BCS &lt; 5.0**</a:t>
                      </a:r>
                      <a:endParaRPr lang="pt-BR" sz="2100" noProof="0" dirty="0">
                        <a:solidFill>
                          <a:srgbClr val="1A1A1A"/>
                        </a:solidFill>
                        <a:effectLst>
                          <a:outerShdw blurRad="38100" dist="38100" dir="2700000" algn="tl">
                            <a:srgbClr val="000000">
                              <a:alpha val="43137"/>
                            </a:srgbClr>
                          </a:outerShdw>
                        </a:effectLst>
                        <a:latin typeface="Calibri" panose="020F0502020204030204" pitchFamily="34" charset="0"/>
                        <a:ea typeface="MS Mincho" panose="02020609040205080304" pitchFamily="49" charset="-128"/>
                        <a:cs typeface="Calibri" panose="020F0502020204030204" pitchFamily="34" charset="0"/>
                      </a:endParaRPr>
                    </a:p>
                  </a:txBody>
                  <a:tcPr marL="51435" marR="51435" marT="0" marB="0" anchor="ctr">
                    <a:noFill/>
                  </a:tcPr>
                </a:tc>
                <a:tc>
                  <a:txBody>
                    <a:bodyPr/>
                    <a:lstStyle/>
                    <a:p>
                      <a:pPr marL="0" marR="0" algn="ctr">
                        <a:spcBef>
                          <a:spcPts val="0"/>
                        </a:spcBef>
                        <a:spcAft>
                          <a:spcPts val="0"/>
                        </a:spcAft>
                      </a:pPr>
                      <a:r>
                        <a:rPr lang="en-US" sz="2100" kern="1200" dirty="0">
                          <a:solidFill>
                            <a:srgbClr val="00B05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53.7 </a:t>
                      </a:r>
                    </a:p>
                  </a:txBody>
                  <a:tcPr marL="51435" marR="51435" marT="0" marB="0" anchor="ctr">
                    <a:noFill/>
                  </a:tcPr>
                </a:tc>
                <a:tc>
                  <a:txBody>
                    <a:bodyPr/>
                    <a:lstStyle/>
                    <a:p>
                      <a:pPr marL="0" marR="0" algn="ctr">
                        <a:spcBef>
                          <a:spcPts val="0"/>
                        </a:spcBef>
                        <a:spcAft>
                          <a:spcPts val="0"/>
                        </a:spcAft>
                      </a:pPr>
                      <a:r>
                        <a:rPr lang="en-US" sz="2100" kern="1200" dirty="0">
                          <a:solidFill>
                            <a:schemeClr val="dk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48.1</a:t>
                      </a:r>
                      <a:r>
                        <a:rPr lang="en-US" sz="2100" kern="1200" baseline="0" dirty="0">
                          <a:solidFill>
                            <a:schemeClr val="dk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t>
                      </a:r>
                      <a:endParaRPr lang="en-US" sz="2100" kern="1200" dirty="0">
                        <a:solidFill>
                          <a:schemeClr val="dk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txBody>
                  <a:tcPr marL="51435" marR="51435" marT="0" marB="0" anchor="ctr">
                    <a:noFill/>
                  </a:tcPr>
                </a:tc>
                <a:tc>
                  <a:txBody>
                    <a:bodyPr/>
                    <a:lstStyle/>
                    <a:p>
                      <a:pPr marL="0" marR="0" algn="ctr">
                        <a:spcBef>
                          <a:spcPts val="0"/>
                        </a:spcBef>
                        <a:spcAft>
                          <a:spcPts val="0"/>
                        </a:spcAft>
                      </a:pPr>
                      <a:r>
                        <a:rPr lang="pt-BR" sz="2100" noProof="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&lt; 0.01</a:t>
                      </a:r>
                      <a:endParaRPr lang="pt-BR" sz="2100" noProof="0" dirty="0">
                        <a:solidFill>
                          <a:srgbClr val="1A1A1A"/>
                        </a:solidFill>
                        <a:effectLst>
                          <a:outerShdw blurRad="38100" dist="38100" dir="2700000" algn="tl">
                            <a:srgbClr val="000000">
                              <a:alpha val="43137"/>
                            </a:srgbClr>
                          </a:outerShdw>
                        </a:effectLst>
                        <a:latin typeface="Calibri" panose="020F0502020204030204" pitchFamily="34" charset="0"/>
                        <a:ea typeface="MS Mincho" panose="02020609040205080304" pitchFamily="49" charset="-128"/>
                        <a:cs typeface="Calibri" panose="020F0502020204030204" pitchFamily="34" charset="0"/>
                      </a:endParaRPr>
                    </a:p>
                  </a:txBody>
                  <a:tcPr marL="51435" marR="51435" marT="0" marB="0" anchor="ctr">
                    <a:noFill/>
                  </a:tcPr>
                </a:tc>
                <a:extLst>
                  <a:ext uri="{0D108BD9-81ED-4DB2-BD59-A6C34878D82A}">
                    <a16:rowId xmlns:a16="http://schemas.microsoft.com/office/drawing/2014/main" val="3802250016"/>
                  </a:ext>
                </a:extLst>
              </a:tr>
              <a:tr h="604082">
                <a:tc>
                  <a:txBody>
                    <a:bodyPr/>
                    <a:lstStyle/>
                    <a:p>
                      <a:pPr marL="0" marR="0">
                        <a:spcBef>
                          <a:spcPts val="0"/>
                        </a:spcBef>
                        <a:spcAft>
                          <a:spcPts val="0"/>
                        </a:spcAft>
                      </a:pPr>
                      <a:r>
                        <a:rPr lang="pt-BR" sz="2100" noProof="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pt-BR" sz="2100" noProof="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Cows</a:t>
                      </a:r>
                      <a:r>
                        <a:rPr lang="pt-BR" sz="2100" noProof="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pt-BR" sz="2100" noProof="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with</a:t>
                      </a:r>
                      <a:r>
                        <a:rPr lang="pt-BR" sz="2100" noProof="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BCS ≥ 5.0</a:t>
                      </a:r>
                      <a:endParaRPr lang="pt-BR" sz="2100" noProof="0" dirty="0">
                        <a:solidFill>
                          <a:srgbClr val="1A1A1A"/>
                        </a:solidFill>
                        <a:effectLst>
                          <a:outerShdw blurRad="38100" dist="38100" dir="2700000" algn="tl">
                            <a:srgbClr val="000000">
                              <a:alpha val="43137"/>
                            </a:srgbClr>
                          </a:outerShdw>
                        </a:effectLst>
                        <a:latin typeface="Calibri" panose="020F0502020204030204" pitchFamily="34" charset="0"/>
                        <a:ea typeface="MS Mincho" panose="02020609040205080304" pitchFamily="49" charset="-128"/>
                        <a:cs typeface="Calibri" panose="020F0502020204030204" pitchFamily="34" charset="0"/>
                      </a:endParaRPr>
                    </a:p>
                  </a:txBody>
                  <a:tcPr marL="51435" marR="51435" marT="0" marB="0" anchor="ctr">
                    <a:lnB w="381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100" kern="1200" noProof="0" dirty="0">
                          <a:solidFill>
                            <a:srgbClr val="0070C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57.9 </a:t>
                      </a:r>
                    </a:p>
                  </a:txBody>
                  <a:tcPr marL="51435" marR="51435" marT="0" marB="0" anchor="ctr">
                    <a:lnB w="381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100" kern="1200" noProof="0" dirty="0">
                          <a:solidFill>
                            <a:srgbClr val="0070C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58.1 </a:t>
                      </a:r>
                    </a:p>
                  </a:txBody>
                  <a:tcPr marL="51435" marR="51435" marT="0" marB="0" anchor="ctr">
                    <a:lnB w="381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100" noProof="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&lt; 0.01</a:t>
                      </a:r>
                      <a:endParaRPr lang="pt-BR" sz="2100" noProof="0" dirty="0">
                        <a:solidFill>
                          <a:srgbClr val="1A1A1A"/>
                        </a:solidFill>
                        <a:effectLst>
                          <a:outerShdw blurRad="38100" dist="38100" dir="2700000" algn="tl">
                            <a:srgbClr val="000000">
                              <a:alpha val="43137"/>
                            </a:srgbClr>
                          </a:outerShdw>
                        </a:effectLst>
                        <a:latin typeface="Calibri" panose="020F0502020204030204" pitchFamily="34" charset="0"/>
                        <a:ea typeface="MS Mincho" panose="02020609040205080304" pitchFamily="49" charset="-128"/>
                        <a:cs typeface="Calibri" panose="020F0502020204030204" pitchFamily="34" charset="0"/>
                      </a:endParaRPr>
                    </a:p>
                  </a:txBody>
                  <a:tcPr marL="51435" marR="51435" marT="0" marB="0" anchor="ctr">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0442537"/>
                  </a:ext>
                </a:extLst>
              </a:tr>
              <a:tr h="164750">
                <a:tc>
                  <a:txBody>
                    <a:bodyPr/>
                    <a:lstStyle/>
                    <a:p>
                      <a:pPr marL="0" marR="0">
                        <a:spcBef>
                          <a:spcPts val="0"/>
                        </a:spcBef>
                        <a:spcAft>
                          <a:spcPts val="0"/>
                        </a:spcAft>
                      </a:pPr>
                      <a:r>
                        <a:rPr lang="pt-BR" sz="500" noProof="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pt-BR" sz="1500" noProof="0" dirty="0">
                        <a:solidFill>
                          <a:srgbClr val="1A1A1A"/>
                        </a:solidFill>
                        <a:effectLst>
                          <a:outerShdw blurRad="38100" dist="38100" dir="2700000" algn="tl">
                            <a:srgbClr val="000000">
                              <a:alpha val="43137"/>
                            </a:srgbClr>
                          </a:outerShdw>
                        </a:effectLst>
                        <a:latin typeface="Calibri" panose="020F0502020204030204" pitchFamily="34" charset="0"/>
                        <a:ea typeface="MS Mincho" panose="02020609040205080304" pitchFamily="49" charset="-128"/>
                        <a:cs typeface="Calibri" panose="020F0502020204030204" pitchFamily="34" charset="0"/>
                      </a:endParaRPr>
                    </a:p>
                  </a:txBody>
                  <a:tcPr marL="51435" marR="51435" marT="0" marB="0" anchor="ctr">
                    <a:lnT w="38100" cap="flat" cmpd="sng" algn="ctr">
                      <a:solidFill>
                        <a:schemeClr val="tx1"/>
                      </a:solidFill>
                      <a:prstDash val="solid"/>
                      <a:round/>
                      <a:headEnd type="none" w="med" len="med"/>
                      <a:tailEnd type="none" w="med" len="med"/>
                    </a:lnT>
                    <a:noFill/>
                  </a:tcPr>
                </a:tc>
                <a:tc>
                  <a:txBody>
                    <a:bodyPr/>
                    <a:lstStyle/>
                    <a:p>
                      <a:pPr marL="0" marR="0" algn="ctr">
                        <a:spcBef>
                          <a:spcPts val="0"/>
                        </a:spcBef>
                        <a:spcAft>
                          <a:spcPts val="0"/>
                        </a:spcAft>
                      </a:pPr>
                      <a:r>
                        <a:rPr lang="pt-BR" sz="500" noProof="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pt-BR" sz="1500" noProof="0" dirty="0">
                        <a:solidFill>
                          <a:srgbClr val="1A1A1A"/>
                        </a:solidFill>
                        <a:effectLst>
                          <a:outerShdw blurRad="38100" dist="38100" dir="2700000" algn="tl">
                            <a:srgbClr val="000000">
                              <a:alpha val="43137"/>
                            </a:srgbClr>
                          </a:outerShdw>
                        </a:effectLst>
                        <a:latin typeface="Calibri" panose="020F0502020204030204" pitchFamily="34" charset="0"/>
                        <a:ea typeface="MS Mincho" panose="02020609040205080304" pitchFamily="49" charset="-128"/>
                        <a:cs typeface="Calibri" panose="020F0502020204030204" pitchFamily="34" charset="0"/>
                      </a:endParaRPr>
                    </a:p>
                  </a:txBody>
                  <a:tcPr marL="51435" marR="51435" marT="0" marB="0" anchor="ctr">
                    <a:lnT w="38100" cap="flat" cmpd="sng" algn="ctr">
                      <a:solidFill>
                        <a:schemeClr val="tx1"/>
                      </a:solidFill>
                      <a:prstDash val="solid"/>
                      <a:round/>
                      <a:headEnd type="none" w="med" len="med"/>
                      <a:tailEnd type="none" w="med" len="med"/>
                    </a:lnT>
                    <a:noFill/>
                  </a:tcPr>
                </a:tc>
                <a:tc>
                  <a:txBody>
                    <a:bodyPr/>
                    <a:lstStyle/>
                    <a:p>
                      <a:pPr marL="0" marR="0" algn="ctr">
                        <a:spcBef>
                          <a:spcPts val="0"/>
                        </a:spcBef>
                        <a:spcAft>
                          <a:spcPts val="0"/>
                        </a:spcAft>
                      </a:pPr>
                      <a:r>
                        <a:rPr lang="pt-BR" sz="500" noProof="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pt-BR" sz="1500" noProof="0" dirty="0">
                        <a:solidFill>
                          <a:srgbClr val="1A1A1A"/>
                        </a:solidFill>
                        <a:effectLst>
                          <a:outerShdw blurRad="38100" dist="38100" dir="2700000" algn="tl">
                            <a:srgbClr val="000000">
                              <a:alpha val="43137"/>
                            </a:srgbClr>
                          </a:outerShdw>
                        </a:effectLst>
                        <a:latin typeface="Calibri" panose="020F0502020204030204" pitchFamily="34" charset="0"/>
                        <a:ea typeface="MS Mincho" panose="02020609040205080304" pitchFamily="49" charset="-128"/>
                        <a:cs typeface="Calibri" panose="020F0502020204030204" pitchFamily="34" charset="0"/>
                      </a:endParaRPr>
                    </a:p>
                  </a:txBody>
                  <a:tcPr marL="51435" marR="51435" marT="0" marB="0" anchor="ctr">
                    <a:lnT w="38100" cap="flat" cmpd="sng" algn="ctr">
                      <a:solidFill>
                        <a:schemeClr val="tx1"/>
                      </a:solidFill>
                      <a:prstDash val="solid"/>
                      <a:round/>
                      <a:headEnd type="none" w="med" len="med"/>
                      <a:tailEnd type="none" w="med" len="med"/>
                    </a:lnT>
                    <a:noFill/>
                  </a:tcPr>
                </a:tc>
                <a:tc>
                  <a:txBody>
                    <a:bodyPr/>
                    <a:lstStyle/>
                    <a:p>
                      <a:pPr marL="0" marR="0" algn="ctr">
                        <a:spcBef>
                          <a:spcPts val="0"/>
                        </a:spcBef>
                        <a:spcAft>
                          <a:spcPts val="0"/>
                        </a:spcAft>
                      </a:pPr>
                      <a:r>
                        <a:rPr lang="pt-BR" sz="500" noProof="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pt-BR" sz="1500" noProof="0" dirty="0">
                        <a:solidFill>
                          <a:srgbClr val="1A1A1A"/>
                        </a:solidFill>
                        <a:effectLst>
                          <a:outerShdw blurRad="38100" dist="38100" dir="2700000" algn="tl">
                            <a:srgbClr val="000000">
                              <a:alpha val="43137"/>
                            </a:srgbClr>
                          </a:outerShdw>
                        </a:effectLst>
                        <a:latin typeface="Calibri" panose="020F0502020204030204" pitchFamily="34" charset="0"/>
                        <a:ea typeface="MS Mincho" panose="02020609040205080304" pitchFamily="49" charset="-128"/>
                        <a:cs typeface="Calibri" panose="020F0502020204030204" pitchFamily="34" charset="0"/>
                      </a:endParaRPr>
                    </a:p>
                  </a:txBody>
                  <a:tcPr marL="51435" marR="51435" marT="0" marB="0" anchor="ctr">
                    <a:lnT w="381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777266233"/>
                  </a:ext>
                </a:extLst>
              </a:tr>
            </a:tbl>
          </a:graphicData>
        </a:graphic>
      </p:graphicFrame>
      <p:sp>
        <p:nvSpPr>
          <p:cNvPr id="2" name="Rectangle 1">
            <a:extLst>
              <a:ext uri="{FF2B5EF4-FFF2-40B4-BE49-F238E27FC236}">
                <a16:creationId xmlns:a16="http://schemas.microsoft.com/office/drawing/2014/main" id="{5E7D56CF-E08F-4376-B7B7-6023A924A0F9}"/>
              </a:ext>
            </a:extLst>
          </p:cNvPr>
          <p:cNvSpPr/>
          <p:nvPr/>
        </p:nvSpPr>
        <p:spPr>
          <a:xfrm>
            <a:off x="342900" y="4332858"/>
            <a:ext cx="7294418" cy="466078"/>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Calibri" panose="020F0502020204030204"/>
            </a:endParaRPr>
          </a:p>
        </p:txBody>
      </p:sp>
      <p:sp>
        <p:nvSpPr>
          <p:cNvPr id="3" name="TextBox 2">
            <a:extLst>
              <a:ext uri="{FF2B5EF4-FFF2-40B4-BE49-F238E27FC236}">
                <a16:creationId xmlns:a16="http://schemas.microsoft.com/office/drawing/2014/main" id="{09BBB4FF-C2F5-4AEB-A1BB-EC2DFCBA375B}"/>
              </a:ext>
            </a:extLst>
          </p:cNvPr>
          <p:cNvSpPr txBox="1"/>
          <p:nvPr/>
        </p:nvSpPr>
        <p:spPr>
          <a:xfrm>
            <a:off x="7774998" y="4332859"/>
            <a:ext cx="1259368" cy="646331"/>
          </a:xfrm>
          <a:prstGeom prst="rect">
            <a:avLst/>
          </a:prstGeom>
          <a:noFill/>
        </p:spPr>
        <p:txBody>
          <a:bodyPr wrap="square" rtlCol="0">
            <a:spAutoFit/>
          </a:bodyPr>
          <a:lstStyle/>
          <a:p>
            <a:pPr defTabSz="342900"/>
            <a:r>
              <a:rPr lang="en-US" dirty="0">
                <a:solidFill>
                  <a:prstClr val="black"/>
                </a:solidFill>
                <a:latin typeface="Calibri" panose="020F0502020204030204"/>
              </a:rPr>
              <a:t>Thin cows</a:t>
            </a:r>
          </a:p>
          <a:p>
            <a:pPr defTabSz="342900"/>
            <a:r>
              <a:rPr lang="en-US" dirty="0">
                <a:solidFill>
                  <a:prstClr val="black"/>
                </a:solidFill>
                <a:latin typeface="Calibri" panose="020F0502020204030204"/>
              </a:rPr>
              <a:t>DROUGHT</a:t>
            </a:r>
          </a:p>
        </p:txBody>
      </p:sp>
    </p:spTree>
    <p:extLst>
      <p:ext uri="{BB962C8B-B14F-4D97-AF65-F5344CB8AC3E}">
        <p14:creationId xmlns:p14="http://schemas.microsoft.com/office/powerpoint/2010/main" val="30301679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36A1723-EAF7-4DA5-9123-040B5C9E847A}"/>
              </a:ext>
            </a:extLst>
          </p:cNvPr>
          <p:cNvSpPr txBox="1"/>
          <p:nvPr/>
        </p:nvSpPr>
        <p:spPr>
          <a:xfrm>
            <a:off x="381000" y="152400"/>
            <a:ext cx="8610600" cy="1077218"/>
          </a:xfrm>
          <a:prstGeom prst="rect">
            <a:avLst/>
          </a:prstGeom>
          <a:noFill/>
        </p:spPr>
        <p:txBody>
          <a:bodyPr wrap="square">
            <a:spAutoFit/>
          </a:bodyPr>
          <a:lstStyle/>
          <a:p>
            <a:pPr algn="ctr">
              <a:defRPr/>
            </a:pPr>
            <a:r>
              <a:rPr lang="en-US" sz="3200" b="1" dirty="0">
                <a:solidFill>
                  <a:schemeClr val="bg1"/>
                </a:solidFill>
                <a:effectLst>
                  <a:outerShdw blurRad="38100" dist="38100" dir="2700000" algn="tl">
                    <a:srgbClr val="000000">
                      <a:alpha val="43137"/>
                    </a:srgbClr>
                  </a:outerShdw>
                </a:effectLst>
                <a:latin typeface="Arial" charset="0"/>
              </a:rPr>
              <a:t>Use of injectable trace minerals </a:t>
            </a:r>
          </a:p>
          <a:p>
            <a:pPr algn="ctr">
              <a:defRPr/>
            </a:pPr>
            <a:r>
              <a:rPr lang="en-US" sz="3200" b="1" dirty="0">
                <a:solidFill>
                  <a:schemeClr val="bg1"/>
                </a:solidFill>
                <a:effectLst>
                  <a:outerShdw blurRad="38100" dist="38100" dir="2700000" algn="tl">
                    <a:srgbClr val="000000">
                      <a:alpha val="43137"/>
                    </a:srgbClr>
                  </a:outerShdw>
                </a:effectLst>
                <a:latin typeface="Arial" charset="0"/>
              </a:rPr>
              <a:t>(MultiMin prior to embryo transfer)</a:t>
            </a:r>
          </a:p>
        </p:txBody>
      </p:sp>
      <p:graphicFrame>
        <p:nvGraphicFramePr>
          <p:cNvPr id="11" name="Table 10">
            <a:extLst>
              <a:ext uri="{FF2B5EF4-FFF2-40B4-BE49-F238E27FC236}">
                <a16:creationId xmlns:a16="http://schemas.microsoft.com/office/drawing/2014/main" id="{23443221-FF4C-4019-B746-585526456A5C}"/>
              </a:ext>
            </a:extLst>
          </p:cNvPr>
          <p:cNvGraphicFramePr>
            <a:graphicFrameLocks noGrp="1"/>
          </p:cNvGraphicFramePr>
          <p:nvPr/>
        </p:nvGraphicFramePr>
        <p:xfrm>
          <a:off x="615462" y="2256691"/>
          <a:ext cx="7795847" cy="2974178"/>
        </p:xfrm>
        <a:graphic>
          <a:graphicData uri="http://schemas.openxmlformats.org/drawingml/2006/table">
            <a:tbl>
              <a:tblPr firstRow="1" bandRow="1">
                <a:tableStyleId>{F5AB1C69-6EDB-4FF4-983F-18BD219EF322}</a:tableStyleId>
              </a:tblPr>
              <a:tblGrid>
                <a:gridCol w="3489653">
                  <a:extLst>
                    <a:ext uri="{9D8B030D-6E8A-4147-A177-3AD203B41FA5}">
                      <a16:colId xmlns:a16="http://schemas.microsoft.com/office/drawing/2014/main" val="20000"/>
                    </a:ext>
                  </a:extLst>
                </a:gridCol>
                <a:gridCol w="1427894">
                  <a:extLst>
                    <a:ext uri="{9D8B030D-6E8A-4147-A177-3AD203B41FA5}">
                      <a16:colId xmlns:a16="http://schemas.microsoft.com/office/drawing/2014/main" val="20001"/>
                    </a:ext>
                  </a:extLst>
                </a:gridCol>
                <a:gridCol w="1264736">
                  <a:extLst>
                    <a:ext uri="{9D8B030D-6E8A-4147-A177-3AD203B41FA5}">
                      <a16:colId xmlns:a16="http://schemas.microsoft.com/office/drawing/2014/main" val="20002"/>
                    </a:ext>
                  </a:extLst>
                </a:gridCol>
                <a:gridCol w="1613564">
                  <a:extLst>
                    <a:ext uri="{9D8B030D-6E8A-4147-A177-3AD203B41FA5}">
                      <a16:colId xmlns:a16="http://schemas.microsoft.com/office/drawing/2014/main" val="547986211"/>
                    </a:ext>
                  </a:extLst>
                </a:gridCol>
              </a:tblGrid>
              <a:tr h="8631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kern="1200" dirty="0">
                          <a:solidFill>
                            <a:schemeClr val="tx2"/>
                          </a:solidFill>
                          <a:effectLst>
                            <a:outerShdw blurRad="38100" dist="38100" dir="2700000" algn="tl">
                              <a:srgbClr val="000000">
                                <a:alpha val="43137"/>
                              </a:srgbClr>
                            </a:outerShdw>
                          </a:effectLst>
                        </a:rPr>
                        <a:t>Measurement</a:t>
                      </a:r>
                      <a:endParaRPr lang="en-US" sz="2100" dirty="0">
                        <a:solidFill>
                          <a:schemeClr val="tx2"/>
                        </a:solidFill>
                        <a:effectLst>
                          <a:outerShdw blurRad="38100" dist="38100" dir="2700000" algn="tl">
                            <a:srgbClr val="000000">
                              <a:alpha val="43137"/>
                            </a:srgbClr>
                          </a:outerShdw>
                        </a:effectLst>
                      </a:endParaRPr>
                    </a:p>
                  </a:txBody>
                  <a:tcPr marL="68576" marR="68576"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alpha val="0"/>
                      </a:schemeClr>
                    </a:solidFill>
                  </a:tcPr>
                </a:tc>
                <a:tc>
                  <a:txBody>
                    <a:bodyPr/>
                    <a:lstStyle/>
                    <a:p>
                      <a:pPr algn="ctr"/>
                      <a:r>
                        <a:rPr lang="en-US" sz="2100" dirty="0">
                          <a:solidFill>
                            <a:schemeClr val="tx2"/>
                          </a:solidFill>
                          <a:effectLst>
                            <a:outerShdw blurRad="38100" dist="38100" dir="2700000" algn="tl">
                              <a:srgbClr val="000000">
                                <a:alpha val="43137"/>
                              </a:srgbClr>
                            </a:outerShdw>
                          </a:effectLst>
                        </a:rPr>
                        <a:t>Control </a:t>
                      </a:r>
                    </a:p>
                    <a:p>
                      <a:pPr algn="ctr"/>
                      <a:r>
                        <a:rPr lang="en-US" sz="2100" dirty="0">
                          <a:solidFill>
                            <a:schemeClr val="tx2"/>
                          </a:solidFill>
                          <a:effectLst>
                            <a:outerShdw blurRad="38100" dist="38100" dir="2700000" algn="tl">
                              <a:srgbClr val="000000">
                                <a:alpha val="43137"/>
                              </a:srgbClr>
                            </a:outerShdw>
                          </a:effectLst>
                        </a:rPr>
                        <a:t>(n = 276)</a:t>
                      </a:r>
                    </a:p>
                  </a:txBody>
                  <a:tcPr marL="68576" marR="68576"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alpha val="0"/>
                      </a:schemeClr>
                    </a:solidFill>
                  </a:tcPr>
                </a:tc>
                <a:tc>
                  <a:txBody>
                    <a:bodyPr/>
                    <a:lstStyle/>
                    <a:p>
                      <a:pPr algn="ctr"/>
                      <a:r>
                        <a:rPr lang="en-US" sz="2100" dirty="0">
                          <a:solidFill>
                            <a:schemeClr val="tx2"/>
                          </a:solidFill>
                          <a:effectLst>
                            <a:outerShdw blurRad="38100" dist="38100" dir="2700000" algn="tl">
                              <a:srgbClr val="000000">
                                <a:alpha val="43137"/>
                              </a:srgbClr>
                            </a:outerShdw>
                          </a:effectLst>
                        </a:rPr>
                        <a:t>MultiMin </a:t>
                      </a:r>
                    </a:p>
                    <a:p>
                      <a:pPr algn="ctr"/>
                      <a:r>
                        <a:rPr lang="en-US" sz="2100" dirty="0">
                          <a:solidFill>
                            <a:schemeClr val="tx2"/>
                          </a:solidFill>
                          <a:effectLst>
                            <a:outerShdw blurRad="38100" dist="38100" dir="2700000" algn="tl">
                              <a:srgbClr val="000000">
                                <a:alpha val="43137"/>
                              </a:srgbClr>
                            </a:outerShdw>
                          </a:effectLst>
                        </a:rPr>
                        <a:t>(n = 219)</a:t>
                      </a:r>
                    </a:p>
                  </a:txBody>
                  <a:tcPr marL="68576" marR="68576"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alpha val="0"/>
                      </a:schemeClr>
                    </a:solidFill>
                  </a:tcPr>
                </a:tc>
                <a:tc>
                  <a:txBody>
                    <a:bodyPr/>
                    <a:lstStyle/>
                    <a:p>
                      <a:pPr algn="ctr"/>
                      <a:r>
                        <a:rPr lang="en-US" sz="2100" dirty="0">
                          <a:solidFill>
                            <a:schemeClr val="tx2"/>
                          </a:solidFill>
                          <a:effectLst>
                            <a:outerShdw blurRad="38100" dist="38100" dir="2700000" algn="tl">
                              <a:srgbClr val="000000">
                                <a:alpha val="43137"/>
                              </a:srgbClr>
                            </a:outerShdw>
                          </a:effectLst>
                        </a:rPr>
                        <a:t>P-value</a:t>
                      </a:r>
                    </a:p>
                  </a:txBody>
                  <a:tcPr marL="68576" marR="68576"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alpha val="0"/>
                      </a:schemeClr>
                    </a:solidFill>
                  </a:tcPr>
                </a:tc>
                <a:extLst>
                  <a:ext uri="{0D108BD9-81ED-4DB2-BD59-A6C34878D82A}">
                    <a16:rowId xmlns:a16="http://schemas.microsoft.com/office/drawing/2014/main" val="10000"/>
                  </a:ext>
                </a:extLst>
              </a:tr>
              <a:tr h="388620">
                <a:tc>
                  <a:txBody>
                    <a:bodyPr/>
                    <a:lstStyle/>
                    <a:p>
                      <a:pPr algn="l"/>
                      <a:endParaRPr lang="en-US" sz="2100" dirty="0">
                        <a:solidFill>
                          <a:schemeClr val="tx2"/>
                        </a:solidFill>
                        <a:effectLst>
                          <a:outerShdw blurRad="38100" dist="38100" dir="2700000" algn="tl">
                            <a:srgbClr val="000000">
                              <a:alpha val="43137"/>
                            </a:srgbClr>
                          </a:outerShdw>
                        </a:effectLst>
                      </a:endParaRPr>
                    </a:p>
                  </a:txBody>
                  <a:tcPr marL="68576" marR="68576"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0"/>
                      </a:schemeClr>
                    </a:solidFill>
                  </a:tcPr>
                </a:tc>
                <a:tc>
                  <a:txBody>
                    <a:bodyPr/>
                    <a:lstStyle/>
                    <a:p>
                      <a:pPr algn="ctr"/>
                      <a:endParaRPr lang="en-US" sz="2100" dirty="0">
                        <a:solidFill>
                          <a:schemeClr val="tx2"/>
                        </a:solidFill>
                        <a:effectLst>
                          <a:outerShdw blurRad="38100" dist="38100" dir="2700000" algn="tl">
                            <a:srgbClr val="000000">
                              <a:alpha val="43137"/>
                            </a:srgbClr>
                          </a:outerShdw>
                        </a:effectLst>
                      </a:endParaRPr>
                    </a:p>
                  </a:txBody>
                  <a:tcPr marL="68576" marR="68576"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0"/>
                      </a:schemeClr>
                    </a:solidFill>
                  </a:tcPr>
                </a:tc>
                <a:tc>
                  <a:txBody>
                    <a:bodyPr/>
                    <a:lstStyle/>
                    <a:p>
                      <a:pPr algn="ctr"/>
                      <a:endParaRPr lang="en-US" sz="2100" dirty="0">
                        <a:solidFill>
                          <a:schemeClr val="tx2"/>
                        </a:solidFill>
                        <a:effectLst>
                          <a:outerShdw blurRad="38100" dist="38100" dir="2700000" algn="tl">
                            <a:srgbClr val="000000">
                              <a:alpha val="43137"/>
                            </a:srgbClr>
                          </a:outerShdw>
                        </a:effectLst>
                      </a:endParaRPr>
                    </a:p>
                  </a:txBody>
                  <a:tcPr marL="68576" marR="68576"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0"/>
                      </a:schemeClr>
                    </a:solidFill>
                  </a:tcPr>
                </a:tc>
                <a:tc>
                  <a:txBody>
                    <a:bodyPr/>
                    <a:lstStyle/>
                    <a:p>
                      <a:pPr algn="ctr"/>
                      <a:endParaRPr lang="en-US" sz="2100" dirty="0">
                        <a:solidFill>
                          <a:schemeClr val="tx2"/>
                        </a:solidFill>
                        <a:effectLst>
                          <a:outerShdw blurRad="38100" dist="38100" dir="2700000" algn="tl">
                            <a:srgbClr val="000000">
                              <a:alpha val="43137"/>
                            </a:srgbClr>
                          </a:outerShdw>
                        </a:effectLst>
                      </a:endParaRPr>
                    </a:p>
                  </a:txBody>
                  <a:tcPr marL="68576" marR="68576"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0"/>
                      </a:schemeClr>
                    </a:solidFill>
                  </a:tcPr>
                </a:tc>
                <a:extLst>
                  <a:ext uri="{0D108BD9-81ED-4DB2-BD59-A6C34878D82A}">
                    <a16:rowId xmlns:a16="http://schemas.microsoft.com/office/drawing/2014/main" val="10001"/>
                  </a:ext>
                </a:extLst>
              </a:tr>
              <a:tr h="709243">
                <a:tc>
                  <a:txBody>
                    <a:bodyPr/>
                    <a:lstStyle/>
                    <a:p>
                      <a:pPr algn="ctr"/>
                      <a:r>
                        <a:rPr lang="en-US" sz="2100" b="1" dirty="0">
                          <a:solidFill>
                            <a:schemeClr val="tx2"/>
                          </a:solidFill>
                          <a:effectLst>
                            <a:outerShdw blurRad="38100" dist="38100" dir="2700000" algn="tl">
                              <a:srgbClr val="000000">
                                <a:alpha val="43137"/>
                              </a:srgbClr>
                            </a:outerShdw>
                          </a:effectLst>
                        </a:rPr>
                        <a:t>Heifers pregnant at 23 days, %</a:t>
                      </a:r>
                    </a:p>
                  </a:txBody>
                  <a:tcPr marL="68576" marR="68576"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0"/>
                      </a:schemeClr>
                    </a:solidFill>
                  </a:tcPr>
                </a:tc>
                <a:tc>
                  <a:txBody>
                    <a:bodyPr/>
                    <a:lstStyle/>
                    <a:p>
                      <a:pPr algn="ctr"/>
                      <a:r>
                        <a:rPr lang="en-US" sz="2100" b="1" dirty="0">
                          <a:solidFill>
                            <a:schemeClr val="tx2"/>
                          </a:solidFill>
                          <a:effectLst>
                            <a:outerShdw blurRad="38100" dist="38100" dir="2700000" algn="tl">
                              <a:srgbClr val="000000">
                                <a:alpha val="43137"/>
                              </a:srgbClr>
                            </a:outerShdw>
                          </a:effectLst>
                        </a:rPr>
                        <a:t>36</a:t>
                      </a:r>
                    </a:p>
                  </a:txBody>
                  <a:tcPr marL="68576" marR="68576"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0"/>
                      </a:schemeClr>
                    </a:solidFill>
                  </a:tcPr>
                </a:tc>
                <a:tc>
                  <a:txBody>
                    <a:bodyPr/>
                    <a:lstStyle/>
                    <a:p>
                      <a:pPr algn="ctr"/>
                      <a:r>
                        <a:rPr lang="en-US" sz="2100" b="1" u="none" dirty="0">
                          <a:solidFill>
                            <a:srgbClr val="00B050"/>
                          </a:solidFill>
                          <a:effectLst>
                            <a:outerShdw blurRad="38100" dist="38100" dir="2700000" algn="tl">
                              <a:srgbClr val="000000">
                                <a:alpha val="43137"/>
                              </a:srgbClr>
                            </a:outerShdw>
                          </a:effectLst>
                        </a:rPr>
                        <a:t>48</a:t>
                      </a:r>
                    </a:p>
                  </a:txBody>
                  <a:tcPr marL="68576" marR="68576"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100" b="1" kern="1200" dirty="0">
                          <a:solidFill>
                            <a:schemeClr val="tx2"/>
                          </a:solidFill>
                          <a:effectLst>
                            <a:outerShdw blurRad="38100" dist="38100" dir="2700000" algn="tl">
                              <a:srgbClr val="000000">
                                <a:alpha val="43137"/>
                              </a:srgbClr>
                            </a:outerShdw>
                          </a:effectLst>
                          <a:latin typeface="+mn-lt"/>
                          <a:ea typeface="+mn-ea"/>
                          <a:cs typeface="+mn-cs"/>
                        </a:rPr>
                        <a:t>0.01</a:t>
                      </a:r>
                    </a:p>
                  </a:txBody>
                  <a:tcPr marL="68576" marR="68576"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01320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100" b="1" kern="1200" dirty="0">
                          <a:solidFill>
                            <a:schemeClr val="tx2"/>
                          </a:solidFill>
                          <a:effectLst>
                            <a:outerShdw blurRad="38100" dist="38100" dir="2700000" algn="tl">
                              <a:srgbClr val="000000">
                                <a:alpha val="43137"/>
                              </a:srgbClr>
                            </a:outerShdw>
                          </a:effectLst>
                        </a:rPr>
                        <a:t>Heifers pregnant at 48 days, </a:t>
                      </a:r>
                      <a:r>
                        <a:rPr lang="en-US" sz="2100" b="1" kern="1200" baseline="0" dirty="0">
                          <a:solidFill>
                            <a:schemeClr val="tx2"/>
                          </a:solidFill>
                          <a:effectLst>
                            <a:outerShdw blurRad="38100" dist="38100" dir="2700000" algn="tl">
                              <a:srgbClr val="000000">
                                <a:alpha val="43137"/>
                              </a:srgbClr>
                            </a:outerShdw>
                          </a:effectLst>
                        </a:rPr>
                        <a:t>%</a:t>
                      </a:r>
                      <a:endParaRPr lang="en-US" sz="2100" b="1" i="1" dirty="0">
                        <a:solidFill>
                          <a:schemeClr val="tx2"/>
                        </a:solidFill>
                        <a:effectLst>
                          <a:outerShdw blurRad="38100" dist="38100" dir="2700000" algn="tl">
                            <a:srgbClr val="000000">
                              <a:alpha val="43137"/>
                            </a:srgbClr>
                          </a:outerShdw>
                        </a:effectLst>
                      </a:endParaRPr>
                    </a:p>
                  </a:txBody>
                  <a:tcPr marL="68576" marR="68576"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alpha val="0"/>
                      </a:schemeClr>
                    </a:solidFill>
                  </a:tcPr>
                </a:tc>
                <a:tc>
                  <a:txBody>
                    <a:bodyPr/>
                    <a:lstStyle/>
                    <a:p>
                      <a:pPr algn="ctr"/>
                      <a:r>
                        <a:rPr lang="en-US" sz="2100" b="1" dirty="0">
                          <a:solidFill>
                            <a:schemeClr val="tx2"/>
                          </a:solidFill>
                          <a:effectLst>
                            <a:outerShdw blurRad="38100" dist="38100" dir="2700000" algn="tl">
                              <a:srgbClr val="000000">
                                <a:alpha val="43137"/>
                              </a:srgbClr>
                            </a:outerShdw>
                          </a:effectLst>
                        </a:rPr>
                        <a:t>30</a:t>
                      </a:r>
                    </a:p>
                  </a:txBody>
                  <a:tcPr marL="68576" marR="68576"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100" b="1" u="none" dirty="0">
                          <a:solidFill>
                            <a:srgbClr val="00B050"/>
                          </a:solidFill>
                          <a:effectLst>
                            <a:outerShdw blurRad="38100" dist="38100" dir="2700000" algn="tl">
                              <a:srgbClr val="000000">
                                <a:alpha val="43137"/>
                              </a:srgbClr>
                            </a:outerShdw>
                          </a:effectLst>
                        </a:rPr>
                        <a:t>43</a:t>
                      </a:r>
                    </a:p>
                  </a:txBody>
                  <a:tcPr marL="68576" marR="68576"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100" b="1" kern="1200" dirty="0">
                          <a:solidFill>
                            <a:schemeClr val="tx2"/>
                          </a:solidFill>
                          <a:effectLst>
                            <a:outerShdw blurRad="38100" dist="38100" dir="2700000" algn="tl">
                              <a:srgbClr val="000000">
                                <a:alpha val="43137"/>
                              </a:srgbClr>
                            </a:outerShdw>
                          </a:effectLst>
                          <a:latin typeface="+mn-lt"/>
                          <a:ea typeface="+mn-ea"/>
                          <a:cs typeface="+mn-cs"/>
                        </a:rPr>
                        <a:t>0.05</a:t>
                      </a:r>
                    </a:p>
                  </a:txBody>
                  <a:tcPr marL="68576" marR="68576"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3264242"/>
                  </a:ext>
                </a:extLst>
              </a:tr>
            </a:tbl>
          </a:graphicData>
        </a:graphic>
      </p:graphicFrame>
      <p:sp>
        <p:nvSpPr>
          <p:cNvPr id="2" name="TextBox 1">
            <a:extLst>
              <a:ext uri="{FF2B5EF4-FFF2-40B4-BE49-F238E27FC236}">
                <a16:creationId xmlns:a16="http://schemas.microsoft.com/office/drawing/2014/main" id="{2257E06C-B2D5-46C1-59E1-02967075C587}"/>
              </a:ext>
            </a:extLst>
          </p:cNvPr>
          <p:cNvSpPr txBox="1"/>
          <p:nvPr/>
        </p:nvSpPr>
        <p:spPr>
          <a:xfrm>
            <a:off x="6896441" y="6073276"/>
            <a:ext cx="2286000" cy="369332"/>
          </a:xfrm>
          <a:prstGeom prst="rect">
            <a:avLst/>
          </a:prstGeom>
          <a:noFill/>
        </p:spPr>
        <p:txBody>
          <a:bodyPr wrap="square" rtlCol="0">
            <a:spAutoFit/>
          </a:bodyPr>
          <a:lstStyle/>
          <a:p>
            <a:r>
              <a:rPr lang="en-US" dirty="0"/>
              <a:t>Sales</a:t>
            </a:r>
          </a:p>
        </p:txBody>
      </p:sp>
    </p:spTree>
    <p:extLst>
      <p:ext uri="{BB962C8B-B14F-4D97-AF65-F5344CB8AC3E}">
        <p14:creationId xmlns:p14="http://schemas.microsoft.com/office/powerpoint/2010/main" val="2986108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430469-74C1-4C54-7EC5-3DA64691D0F1}"/>
              </a:ext>
            </a:extLst>
          </p:cNvPr>
          <p:cNvPicPr>
            <a:picLocks noChangeAspect="1"/>
          </p:cNvPicPr>
          <p:nvPr/>
        </p:nvPicPr>
        <p:blipFill>
          <a:blip r:embed="rId2"/>
          <a:stretch>
            <a:fillRect/>
          </a:stretch>
        </p:blipFill>
        <p:spPr>
          <a:xfrm>
            <a:off x="1786466" y="643467"/>
            <a:ext cx="5571066" cy="5571066"/>
          </a:xfrm>
          <a:prstGeom prst="rect">
            <a:avLst/>
          </a:prstGeom>
        </p:spPr>
      </p:pic>
      <p:sp>
        <p:nvSpPr>
          <p:cNvPr id="2" name="TextBox 1">
            <a:extLst>
              <a:ext uri="{FF2B5EF4-FFF2-40B4-BE49-F238E27FC236}">
                <a16:creationId xmlns:a16="http://schemas.microsoft.com/office/drawing/2014/main" id="{CC6A86DA-D257-8185-366D-FF8C01F6A930}"/>
              </a:ext>
            </a:extLst>
          </p:cNvPr>
          <p:cNvSpPr txBox="1"/>
          <p:nvPr/>
        </p:nvSpPr>
        <p:spPr>
          <a:xfrm>
            <a:off x="4648200" y="6217581"/>
            <a:ext cx="2971800" cy="369332"/>
          </a:xfrm>
          <a:prstGeom prst="rect">
            <a:avLst/>
          </a:prstGeom>
          <a:noFill/>
        </p:spPr>
        <p:txBody>
          <a:bodyPr wrap="square" rtlCol="0">
            <a:spAutoFit/>
          </a:bodyPr>
          <a:lstStyle/>
          <a:p>
            <a:r>
              <a:rPr lang="en-US" dirty="0"/>
              <a:t>CS Ranch Cimmaron, NM</a:t>
            </a:r>
          </a:p>
        </p:txBody>
      </p:sp>
    </p:spTree>
    <p:extLst>
      <p:ext uri="{BB962C8B-B14F-4D97-AF65-F5344CB8AC3E}">
        <p14:creationId xmlns:p14="http://schemas.microsoft.com/office/powerpoint/2010/main" val="35945312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10FE76-D929-6EA5-7B21-E383809ABA2C}"/>
              </a:ext>
            </a:extLst>
          </p:cNvPr>
          <p:cNvSpPr/>
          <p:nvPr/>
        </p:nvSpPr>
        <p:spPr>
          <a:xfrm>
            <a:off x="0" y="0"/>
            <a:ext cx="9143999"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121023" y="2683298"/>
            <a:ext cx="3200400" cy="1011240"/>
          </a:xfrm>
          <a:prstGeom prst="rect">
            <a:avLst/>
          </a:prstGeom>
        </p:spPr>
      </p:pic>
      <p:sp>
        <p:nvSpPr>
          <p:cNvPr id="2" name="TextBox 1"/>
          <p:cNvSpPr txBox="1"/>
          <p:nvPr/>
        </p:nvSpPr>
        <p:spPr>
          <a:xfrm>
            <a:off x="2286000" y="685800"/>
            <a:ext cx="3620621" cy="707886"/>
          </a:xfrm>
          <a:prstGeom prst="rect">
            <a:avLst/>
          </a:prstGeom>
          <a:noFill/>
        </p:spPr>
        <p:txBody>
          <a:bodyPr wrap="square" rtlCol="0">
            <a:spAutoFit/>
          </a:bodyPr>
          <a:lstStyle/>
          <a:p>
            <a:pPr defTabSz="685800">
              <a:defRPr/>
            </a:pPr>
            <a:r>
              <a:rPr lang="en-US" sz="4000" b="1" dirty="0">
                <a:solidFill>
                  <a:prstClr val="black"/>
                </a:solidFill>
                <a:latin typeface="Calibri" panose="020F0502020204030204"/>
              </a:rPr>
              <a:t>HEIFER Results</a:t>
            </a:r>
          </a:p>
        </p:txBody>
      </p:sp>
      <p:grpSp>
        <p:nvGrpSpPr>
          <p:cNvPr id="7" name="Group 4"/>
          <p:cNvGrpSpPr>
            <a:grpSpLocks noChangeAspect="1"/>
          </p:cNvGrpSpPr>
          <p:nvPr/>
        </p:nvGrpSpPr>
        <p:grpSpPr bwMode="auto">
          <a:xfrm>
            <a:off x="2971800" y="1982391"/>
            <a:ext cx="6172199" cy="2422922"/>
            <a:chOff x="2592" y="945"/>
            <a:chExt cx="5184" cy="2035"/>
          </a:xfrm>
        </p:grpSpPr>
        <p:sp>
          <p:nvSpPr>
            <p:cNvPr id="8" name="AutoShape 3"/>
            <p:cNvSpPr>
              <a:spLocks noChangeAspect="1" noChangeArrowheads="1" noTextEdit="1"/>
            </p:cNvSpPr>
            <p:nvPr/>
          </p:nvSpPr>
          <p:spPr bwMode="auto">
            <a:xfrm>
              <a:off x="2611" y="945"/>
              <a:ext cx="5069" cy="2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1350" dirty="0">
                <a:solidFill>
                  <a:prstClr val="black"/>
                </a:solidFill>
                <a:latin typeface="Calibri" panose="020F0502020204030204"/>
              </a:endParaRPr>
            </a:p>
          </p:txBody>
        </p:sp>
        <p:pic>
          <p:nvPicPr>
            <p:cNvPr id="512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065" r="320"/>
            <a:stretch/>
          </p:blipFill>
          <p:spPr bwMode="auto">
            <a:xfrm>
              <a:off x="2592" y="945"/>
              <a:ext cx="5184" cy="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779032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294FF-0527-4330-8228-BD0D77D1A4A3}"/>
              </a:ext>
            </a:extLst>
          </p:cNvPr>
          <p:cNvSpPr>
            <a:spLocks noGrp="1"/>
          </p:cNvSpPr>
          <p:nvPr>
            <p:ph type="title"/>
          </p:nvPr>
        </p:nvSpPr>
        <p:spPr>
          <a:xfrm>
            <a:off x="685800" y="1886880"/>
            <a:ext cx="8001000" cy="3406874"/>
          </a:xfrm>
        </p:spPr>
        <p:txBody>
          <a:bodyPr>
            <a:noAutofit/>
          </a:bodyPr>
          <a:lstStyle/>
          <a:p>
            <a:r>
              <a:rPr lang="en-US" sz="3200" dirty="0">
                <a:solidFill>
                  <a:schemeClr val="tx2"/>
                </a:solidFill>
              </a:rPr>
              <a:t>Kansas State University showed </a:t>
            </a:r>
            <a:r>
              <a:rPr lang="en-US" sz="4000" u="sng" dirty="0">
                <a:solidFill>
                  <a:schemeClr val="tx2"/>
                </a:solidFill>
              </a:rPr>
              <a:t>12% </a:t>
            </a:r>
            <a:r>
              <a:rPr lang="en-US" sz="3200" dirty="0">
                <a:solidFill>
                  <a:schemeClr val="tx2"/>
                </a:solidFill>
              </a:rPr>
              <a:t>more cows calved in the first 20 days of the calving season than noninjected cows</a:t>
            </a:r>
          </a:p>
        </p:txBody>
      </p:sp>
      <p:sp>
        <p:nvSpPr>
          <p:cNvPr id="4" name="Slide Number Placeholder 3">
            <a:extLst>
              <a:ext uri="{FF2B5EF4-FFF2-40B4-BE49-F238E27FC236}">
                <a16:creationId xmlns:a16="http://schemas.microsoft.com/office/drawing/2014/main" id="{146E36C7-3185-4219-85EE-5BDC95E97CC6}"/>
              </a:ext>
            </a:extLst>
          </p:cNvPr>
          <p:cNvSpPr>
            <a:spLocks noGrp="1"/>
          </p:cNvSpPr>
          <p:nvPr>
            <p:ph type="sldNum" sz="quarter" idx="10"/>
          </p:nvPr>
        </p:nvSpPr>
        <p:spPr/>
        <p:txBody>
          <a:bodyPr/>
          <a:lstStyle/>
          <a:p>
            <a:fld id="{EEDC1292-74F3-42D5-AB7C-EC4F2756162E}" type="slidenum">
              <a:rPr lang="en-US" sz="1200">
                <a:solidFill>
                  <a:schemeClr val="bg1"/>
                </a:solidFill>
              </a:rPr>
              <a:pPr/>
              <a:t>51</a:t>
            </a:fld>
            <a:endParaRPr lang="en-US" sz="1200" dirty="0">
              <a:solidFill>
                <a:schemeClr val="bg1"/>
              </a:solidFill>
            </a:endParaRPr>
          </a:p>
        </p:txBody>
      </p:sp>
      <p:sp>
        <p:nvSpPr>
          <p:cNvPr id="3" name="Rectangle 2">
            <a:extLst>
              <a:ext uri="{FF2B5EF4-FFF2-40B4-BE49-F238E27FC236}">
                <a16:creationId xmlns:a16="http://schemas.microsoft.com/office/drawing/2014/main" id="{777CCE51-18D0-79E7-C4BB-6FF2587B3603}"/>
              </a:ext>
            </a:extLst>
          </p:cNvPr>
          <p:cNvSpPr/>
          <p:nvPr/>
        </p:nvSpPr>
        <p:spPr>
          <a:xfrm>
            <a:off x="152400" y="5867400"/>
            <a:ext cx="8991600" cy="990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19674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895FF-8543-CC65-EF6A-32092E56A9B3}"/>
              </a:ext>
            </a:extLst>
          </p:cNvPr>
          <p:cNvSpPr>
            <a:spLocks noGrp="1"/>
          </p:cNvSpPr>
          <p:nvPr>
            <p:ph type="title"/>
          </p:nvPr>
        </p:nvSpPr>
        <p:spPr>
          <a:xfrm>
            <a:off x="762000" y="404813"/>
            <a:ext cx="7799386" cy="508000"/>
          </a:xfrm>
        </p:spPr>
        <p:txBody>
          <a:bodyPr/>
          <a:lstStyle/>
          <a:p>
            <a:r>
              <a:rPr lang="en-US" sz="3200" dirty="0"/>
              <a:t>Effect of Multimin on Pregnancy Rates</a:t>
            </a:r>
          </a:p>
        </p:txBody>
      </p:sp>
      <p:graphicFrame>
        <p:nvGraphicFramePr>
          <p:cNvPr id="4" name="Table 3">
            <a:extLst>
              <a:ext uri="{FF2B5EF4-FFF2-40B4-BE49-F238E27FC236}">
                <a16:creationId xmlns:a16="http://schemas.microsoft.com/office/drawing/2014/main" id="{7924F76C-843B-CFE6-A655-3287FB52C476}"/>
              </a:ext>
            </a:extLst>
          </p:cNvPr>
          <p:cNvGraphicFramePr>
            <a:graphicFrameLocks noGrp="1"/>
          </p:cNvGraphicFramePr>
          <p:nvPr>
            <p:extLst>
              <p:ext uri="{D42A27DB-BD31-4B8C-83A1-F6EECF244321}">
                <p14:modId xmlns:p14="http://schemas.microsoft.com/office/powerpoint/2010/main" val="2825479834"/>
              </p:ext>
            </p:extLst>
          </p:nvPr>
        </p:nvGraphicFramePr>
        <p:xfrm>
          <a:off x="533400" y="1397000"/>
          <a:ext cx="8077200" cy="4612641"/>
        </p:xfrm>
        <a:graphic>
          <a:graphicData uri="http://schemas.openxmlformats.org/drawingml/2006/table">
            <a:tbl>
              <a:tblPr firstRow="1" bandRow="1">
                <a:tableStyleId>{5C22544A-7EE6-4342-B048-85BDC9FD1C3A}</a:tableStyleId>
              </a:tblPr>
              <a:tblGrid>
                <a:gridCol w="2971800">
                  <a:extLst>
                    <a:ext uri="{9D8B030D-6E8A-4147-A177-3AD203B41FA5}">
                      <a16:colId xmlns:a16="http://schemas.microsoft.com/office/drawing/2014/main" val="574864912"/>
                    </a:ext>
                  </a:extLst>
                </a:gridCol>
                <a:gridCol w="2413000">
                  <a:extLst>
                    <a:ext uri="{9D8B030D-6E8A-4147-A177-3AD203B41FA5}">
                      <a16:colId xmlns:a16="http://schemas.microsoft.com/office/drawing/2014/main" val="686096559"/>
                    </a:ext>
                  </a:extLst>
                </a:gridCol>
                <a:gridCol w="2692400">
                  <a:extLst>
                    <a:ext uri="{9D8B030D-6E8A-4147-A177-3AD203B41FA5}">
                      <a16:colId xmlns:a16="http://schemas.microsoft.com/office/drawing/2014/main" val="3065718914"/>
                    </a:ext>
                  </a:extLst>
                </a:gridCol>
              </a:tblGrid>
              <a:tr h="745067">
                <a:tc>
                  <a:txBody>
                    <a:bodyPr/>
                    <a:lstStyle/>
                    <a:p>
                      <a:r>
                        <a:rPr lang="en-US" sz="2400" b="1" dirty="0"/>
                        <a:t>University</a:t>
                      </a:r>
                    </a:p>
                  </a:txBody>
                  <a:tcPr/>
                </a:tc>
                <a:tc>
                  <a:txBody>
                    <a:bodyPr/>
                    <a:lstStyle/>
                    <a:p>
                      <a:pPr algn="ctr"/>
                      <a:r>
                        <a:rPr lang="en-US" sz="2400" b="1" dirty="0"/>
                        <a:t>Control</a:t>
                      </a:r>
                    </a:p>
                  </a:txBody>
                  <a:tcPr/>
                </a:tc>
                <a:tc>
                  <a:txBody>
                    <a:bodyPr/>
                    <a:lstStyle/>
                    <a:p>
                      <a:pPr algn="ctr"/>
                      <a:r>
                        <a:rPr lang="en-US" sz="2400" b="1" dirty="0"/>
                        <a:t>Multimin Injected</a:t>
                      </a:r>
                    </a:p>
                  </a:txBody>
                  <a:tcPr/>
                </a:tc>
                <a:extLst>
                  <a:ext uri="{0D108BD9-81ED-4DB2-BD59-A6C34878D82A}">
                    <a16:rowId xmlns:a16="http://schemas.microsoft.com/office/drawing/2014/main" val="1301116350"/>
                  </a:ext>
                </a:extLst>
              </a:tr>
              <a:tr h="745067">
                <a:tc>
                  <a:txBody>
                    <a:bodyPr/>
                    <a:lstStyle/>
                    <a:p>
                      <a:r>
                        <a:rPr lang="en-US" sz="3600" b="1" dirty="0"/>
                        <a:t>Texas A&amp;M</a:t>
                      </a:r>
                    </a:p>
                  </a:txBody>
                  <a:tcPr/>
                </a:tc>
                <a:tc>
                  <a:txBody>
                    <a:bodyPr/>
                    <a:lstStyle/>
                    <a:p>
                      <a:pPr algn="ctr"/>
                      <a:r>
                        <a:rPr lang="en-US" sz="3600" b="1" dirty="0"/>
                        <a:t>81</a:t>
                      </a:r>
                    </a:p>
                  </a:txBody>
                  <a:tcPr/>
                </a:tc>
                <a:tc>
                  <a:txBody>
                    <a:bodyPr/>
                    <a:lstStyle/>
                    <a:p>
                      <a:pPr algn="ctr"/>
                      <a:r>
                        <a:rPr lang="en-US" sz="3600" b="1" dirty="0"/>
                        <a:t>94</a:t>
                      </a:r>
                    </a:p>
                  </a:txBody>
                  <a:tcPr/>
                </a:tc>
                <a:extLst>
                  <a:ext uri="{0D108BD9-81ED-4DB2-BD59-A6C34878D82A}">
                    <a16:rowId xmlns:a16="http://schemas.microsoft.com/office/drawing/2014/main" val="2170757481"/>
                  </a:ext>
                </a:extLst>
              </a:tr>
              <a:tr h="745067">
                <a:tc>
                  <a:txBody>
                    <a:bodyPr/>
                    <a:lstStyle/>
                    <a:p>
                      <a:r>
                        <a:rPr lang="en-US" sz="3600" b="1" dirty="0"/>
                        <a:t>Kansas State</a:t>
                      </a:r>
                    </a:p>
                  </a:txBody>
                  <a:tcPr/>
                </a:tc>
                <a:tc>
                  <a:txBody>
                    <a:bodyPr/>
                    <a:lstStyle/>
                    <a:p>
                      <a:pPr algn="ctr"/>
                      <a:r>
                        <a:rPr lang="en-US" sz="3600" b="1" dirty="0"/>
                        <a:t>90</a:t>
                      </a:r>
                    </a:p>
                  </a:txBody>
                  <a:tcPr/>
                </a:tc>
                <a:tc>
                  <a:txBody>
                    <a:bodyPr/>
                    <a:lstStyle/>
                    <a:p>
                      <a:pPr algn="ctr"/>
                      <a:r>
                        <a:rPr lang="en-US" sz="3600" b="1" dirty="0"/>
                        <a:t>93</a:t>
                      </a:r>
                    </a:p>
                  </a:txBody>
                  <a:tcPr/>
                </a:tc>
                <a:extLst>
                  <a:ext uri="{0D108BD9-81ED-4DB2-BD59-A6C34878D82A}">
                    <a16:rowId xmlns:a16="http://schemas.microsoft.com/office/drawing/2014/main" val="4043330682"/>
                  </a:ext>
                </a:extLst>
              </a:tr>
              <a:tr h="745067">
                <a:tc>
                  <a:txBody>
                    <a:bodyPr/>
                    <a:lstStyle/>
                    <a:p>
                      <a:r>
                        <a:rPr lang="en-US" sz="3600" b="1" dirty="0"/>
                        <a:t>NW-Missouri State</a:t>
                      </a:r>
                    </a:p>
                  </a:txBody>
                  <a:tcPr/>
                </a:tc>
                <a:tc>
                  <a:txBody>
                    <a:bodyPr/>
                    <a:lstStyle/>
                    <a:p>
                      <a:pPr algn="ctr"/>
                      <a:r>
                        <a:rPr lang="en-US" sz="3600" b="1" dirty="0"/>
                        <a:t>65</a:t>
                      </a:r>
                    </a:p>
                  </a:txBody>
                  <a:tcPr/>
                </a:tc>
                <a:tc>
                  <a:txBody>
                    <a:bodyPr/>
                    <a:lstStyle/>
                    <a:p>
                      <a:pPr algn="ctr"/>
                      <a:r>
                        <a:rPr lang="en-US" sz="3600" b="1" dirty="0"/>
                        <a:t>74</a:t>
                      </a:r>
                    </a:p>
                  </a:txBody>
                  <a:tcPr>
                    <a:lnB w="12700" cmpd="sng">
                      <a:noFill/>
                    </a:lnB>
                  </a:tcPr>
                </a:tc>
                <a:extLst>
                  <a:ext uri="{0D108BD9-81ED-4DB2-BD59-A6C34878D82A}">
                    <a16:rowId xmlns:a16="http://schemas.microsoft.com/office/drawing/2014/main" val="698639149"/>
                  </a:ext>
                </a:extLst>
              </a:tr>
              <a:tr h="745067">
                <a:tc>
                  <a:txBody>
                    <a:bodyPr/>
                    <a:lstStyle/>
                    <a:p>
                      <a:r>
                        <a:rPr lang="en-US" sz="2400" b="1" dirty="0"/>
                        <a:t>Simple Average</a:t>
                      </a:r>
                    </a:p>
                  </a:txBody>
                  <a:tcPr/>
                </a:tc>
                <a:tc>
                  <a:txBody>
                    <a:bodyPr/>
                    <a:lstStyle/>
                    <a:p>
                      <a:pPr algn="ctr"/>
                      <a:r>
                        <a:rPr lang="en-US" sz="2800" b="1" dirty="0"/>
                        <a:t>79</a:t>
                      </a:r>
                    </a:p>
                  </a:txBody>
                  <a:tcPr>
                    <a:lnR w="12700" cmpd="sng">
                      <a:noFill/>
                    </a:lnR>
                  </a:tcPr>
                </a:tc>
                <a:tc>
                  <a:txBody>
                    <a:bodyPr/>
                    <a:lstStyle/>
                    <a:p>
                      <a:pPr algn="ctr"/>
                      <a:r>
                        <a:rPr lang="en-US" sz="2800" b="1" dirty="0"/>
                        <a:t>87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81398957"/>
                  </a:ext>
                </a:extLst>
              </a:tr>
            </a:tbl>
          </a:graphicData>
        </a:graphic>
      </p:graphicFrame>
    </p:spTree>
    <p:extLst>
      <p:ext uri="{BB962C8B-B14F-4D97-AF65-F5344CB8AC3E}">
        <p14:creationId xmlns:p14="http://schemas.microsoft.com/office/powerpoint/2010/main" val="39630385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7F5DEC-653B-4155-26C1-380F6B2D1F7E}"/>
              </a:ext>
            </a:extLst>
          </p:cNvPr>
          <p:cNvSpPr txBox="1"/>
          <p:nvPr/>
        </p:nvSpPr>
        <p:spPr>
          <a:xfrm>
            <a:off x="990600" y="609600"/>
            <a:ext cx="7467600" cy="954107"/>
          </a:xfrm>
          <a:prstGeom prst="rect">
            <a:avLst/>
          </a:prstGeom>
          <a:noFill/>
        </p:spPr>
        <p:txBody>
          <a:bodyPr wrap="square" rtlCol="0">
            <a:spAutoFit/>
          </a:bodyPr>
          <a:lstStyle/>
          <a:p>
            <a:pPr algn="ctr"/>
            <a:r>
              <a:rPr lang="en-US" sz="2800" b="1" dirty="0"/>
              <a:t>Comparison of breakeven costs</a:t>
            </a:r>
          </a:p>
          <a:p>
            <a:pPr algn="ctr"/>
            <a:r>
              <a:rPr lang="en-US" sz="2800" b="1" dirty="0"/>
              <a:t> (Avg of 3 University studies)</a:t>
            </a:r>
          </a:p>
        </p:txBody>
      </p:sp>
      <p:sp>
        <p:nvSpPr>
          <p:cNvPr id="4" name="TextBox 3">
            <a:extLst>
              <a:ext uri="{FF2B5EF4-FFF2-40B4-BE49-F238E27FC236}">
                <a16:creationId xmlns:a16="http://schemas.microsoft.com/office/drawing/2014/main" id="{21BBEA0F-64DD-F9B0-96C2-5237558DCEC4}"/>
              </a:ext>
            </a:extLst>
          </p:cNvPr>
          <p:cNvSpPr txBox="1"/>
          <p:nvPr/>
        </p:nvSpPr>
        <p:spPr>
          <a:xfrm>
            <a:off x="361950" y="2111557"/>
            <a:ext cx="6019800" cy="830997"/>
          </a:xfrm>
          <a:prstGeom prst="rect">
            <a:avLst/>
          </a:prstGeom>
          <a:noFill/>
        </p:spPr>
        <p:txBody>
          <a:bodyPr wrap="square" rtlCol="0">
            <a:spAutoFit/>
          </a:bodyPr>
          <a:lstStyle/>
          <a:p>
            <a:r>
              <a:rPr lang="en-US" sz="2400" b="1" dirty="0"/>
              <a:t>Breakeven</a:t>
            </a:r>
          </a:p>
          <a:p>
            <a:r>
              <a:rPr lang="en-US" sz="2400" b="1" dirty="0"/>
              <a:t> (No Multimin) </a:t>
            </a:r>
            <a:r>
              <a:rPr lang="en-US" dirty="0"/>
              <a:t>=</a:t>
            </a:r>
          </a:p>
        </p:txBody>
      </p:sp>
      <p:sp>
        <p:nvSpPr>
          <p:cNvPr id="5" name="TextBox 4">
            <a:extLst>
              <a:ext uri="{FF2B5EF4-FFF2-40B4-BE49-F238E27FC236}">
                <a16:creationId xmlns:a16="http://schemas.microsoft.com/office/drawing/2014/main" id="{23FE76C3-2211-916E-1ABC-1465391546AD}"/>
              </a:ext>
            </a:extLst>
          </p:cNvPr>
          <p:cNvSpPr txBox="1"/>
          <p:nvPr/>
        </p:nvSpPr>
        <p:spPr>
          <a:xfrm>
            <a:off x="228600" y="3657600"/>
            <a:ext cx="3810000" cy="830997"/>
          </a:xfrm>
          <a:prstGeom prst="rect">
            <a:avLst/>
          </a:prstGeom>
          <a:noFill/>
        </p:spPr>
        <p:txBody>
          <a:bodyPr wrap="square" rtlCol="0">
            <a:spAutoFit/>
          </a:bodyPr>
          <a:lstStyle/>
          <a:p>
            <a:r>
              <a:rPr lang="en-US" sz="2400" b="1" dirty="0"/>
              <a:t>Breakeven </a:t>
            </a:r>
          </a:p>
          <a:p>
            <a:r>
              <a:rPr lang="en-US" sz="2400" b="1" dirty="0"/>
              <a:t> (Plus Multimin) =</a:t>
            </a:r>
          </a:p>
        </p:txBody>
      </p:sp>
      <p:cxnSp>
        <p:nvCxnSpPr>
          <p:cNvPr id="7" name="Straight Connector 6">
            <a:extLst>
              <a:ext uri="{FF2B5EF4-FFF2-40B4-BE49-F238E27FC236}">
                <a16:creationId xmlns:a16="http://schemas.microsoft.com/office/drawing/2014/main" id="{78A06693-E791-4DEC-7E2C-53E5F47341AA}"/>
              </a:ext>
            </a:extLst>
          </p:cNvPr>
          <p:cNvCxnSpPr>
            <a:cxnSpLocks/>
          </p:cNvCxnSpPr>
          <p:nvPr/>
        </p:nvCxnSpPr>
        <p:spPr>
          <a:xfrm flipH="1">
            <a:off x="2819400" y="2471410"/>
            <a:ext cx="3853543" cy="43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99BC1C-01C3-3F5C-D16E-4ACD5E028DEC}"/>
              </a:ext>
            </a:extLst>
          </p:cNvPr>
          <p:cNvCxnSpPr>
            <a:cxnSpLocks/>
          </p:cNvCxnSpPr>
          <p:nvPr/>
        </p:nvCxnSpPr>
        <p:spPr>
          <a:xfrm>
            <a:off x="2819400" y="4267199"/>
            <a:ext cx="4288971" cy="21219"/>
          </a:xfrm>
          <a:prstGeom prst="lin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3ABC3B9-815E-BCA1-7328-7E875B738BC9}"/>
              </a:ext>
            </a:extLst>
          </p:cNvPr>
          <p:cNvSpPr txBox="1"/>
          <p:nvPr/>
        </p:nvSpPr>
        <p:spPr>
          <a:xfrm>
            <a:off x="2705099" y="1934179"/>
            <a:ext cx="3967843" cy="523220"/>
          </a:xfrm>
          <a:prstGeom prst="rect">
            <a:avLst/>
          </a:prstGeom>
          <a:noFill/>
        </p:spPr>
        <p:txBody>
          <a:bodyPr wrap="square" rtlCol="0">
            <a:spAutoFit/>
          </a:bodyPr>
          <a:lstStyle/>
          <a:p>
            <a:r>
              <a:rPr lang="en-US" sz="2800" dirty="0"/>
              <a:t>$900 /year cow cost</a:t>
            </a:r>
          </a:p>
        </p:txBody>
      </p:sp>
      <p:sp>
        <p:nvSpPr>
          <p:cNvPr id="15" name="TextBox 14">
            <a:extLst>
              <a:ext uri="{FF2B5EF4-FFF2-40B4-BE49-F238E27FC236}">
                <a16:creationId xmlns:a16="http://schemas.microsoft.com/office/drawing/2014/main" id="{DE31A31D-32FB-4E74-ACD1-610D32D3F732}"/>
              </a:ext>
            </a:extLst>
          </p:cNvPr>
          <p:cNvSpPr txBox="1"/>
          <p:nvPr/>
        </p:nvSpPr>
        <p:spPr>
          <a:xfrm>
            <a:off x="2705100" y="3647573"/>
            <a:ext cx="4457700" cy="523220"/>
          </a:xfrm>
          <a:prstGeom prst="rect">
            <a:avLst/>
          </a:prstGeom>
          <a:noFill/>
        </p:spPr>
        <p:txBody>
          <a:bodyPr wrap="square" rtlCol="0">
            <a:spAutoFit/>
          </a:bodyPr>
          <a:lstStyle/>
          <a:p>
            <a:r>
              <a:rPr lang="en-US" sz="2800" dirty="0"/>
              <a:t>$910/year cow cost</a:t>
            </a:r>
          </a:p>
        </p:txBody>
      </p:sp>
      <p:sp>
        <p:nvSpPr>
          <p:cNvPr id="17" name="TextBox 16">
            <a:extLst>
              <a:ext uri="{FF2B5EF4-FFF2-40B4-BE49-F238E27FC236}">
                <a16:creationId xmlns:a16="http://schemas.microsoft.com/office/drawing/2014/main" id="{4219D4FE-B72C-7A10-8A7C-2A4597EB0DCB}"/>
              </a:ext>
            </a:extLst>
          </p:cNvPr>
          <p:cNvSpPr txBox="1"/>
          <p:nvPr/>
        </p:nvSpPr>
        <p:spPr>
          <a:xfrm>
            <a:off x="2743200" y="2601473"/>
            <a:ext cx="3810000" cy="523220"/>
          </a:xfrm>
          <a:prstGeom prst="rect">
            <a:avLst/>
          </a:prstGeom>
          <a:noFill/>
        </p:spPr>
        <p:txBody>
          <a:bodyPr wrap="square" rtlCol="0">
            <a:spAutoFit/>
          </a:bodyPr>
          <a:lstStyle/>
          <a:p>
            <a:r>
              <a:rPr lang="en-US" sz="2800" dirty="0"/>
              <a:t>500 lb WW x  </a:t>
            </a:r>
            <a:r>
              <a:rPr lang="en-US" sz="2800" b="1" dirty="0"/>
              <a:t>79% preg </a:t>
            </a:r>
          </a:p>
        </p:txBody>
      </p:sp>
      <p:sp>
        <p:nvSpPr>
          <p:cNvPr id="19" name="TextBox 18">
            <a:extLst>
              <a:ext uri="{FF2B5EF4-FFF2-40B4-BE49-F238E27FC236}">
                <a16:creationId xmlns:a16="http://schemas.microsoft.com/office/drawing/2014/main" id="{0EC482A2-BBB8-5BE9-71F7-174CB0F09C4C}"/>
              </a:ext>
            </a:extLst>
          </p:cNvPr>
          <p:cNvSpPr txBox="1"/>
          <p:nvPr/>
        </p:nvSpPr>
        <p:spPr>
          <a:xfrm>
            <a:off x="2819402" y="4384824"/>
            <a:ext cx="4572000" cy="523220"/>
          </a:xfrm>
          <a:prstGeom prst="rect">
            <a:avLst/>
          </a:prstGeom>
          <a:noFill/>
        </p:spPr>
        <p:txBody>
          <a:bodyPr wrap="square">
            <a:spAutoFit/>
          </a:bodyPr>
          <a:lstStyle/>
          <a:p>
            <a:r>
              <a:rPr lang="en-US" sz="2800" dirty="0"/>
              <a:t>500 lb WW x </a:t>
            </a:r>
            <a:r>
              <a:rPr lang="en-US" sz="2800" b="1" dirty="0"/>
              <a:t>87% preg </a:t>
            </a:r>
          </a:p>
        </p:txBody>
      </p:sp>
      <p:sp>
        <p:nvSpPr>
          <p:cNvPr id="2" name="TextBox 1">
            <a:extLst>
              <a:ext uri="{FF2B5EF4-FFF2-40B4-BE49-F238E27FC236}">
                <a16:creationId xmlns:a16="http://schemas.microsoft.com/office/drawing/2014/main" id="{0AF619F5-8C13-97AB-8B9A-E0C223DC2403}"/>
              </a:ext>
            </a:extLst>
          </p:cNvPr>
          <p:cNvSpPr txBox="1"/>
          <p:nvPr/>
        </p:nvSpPr>
        <p:spPr>
          <a:xfrm>
            <a:off x="7162800" y="2209800"/>
            <a:ext cx="2362200" cy="523220"/>
          </a:xfrm>
          <a:prstGeom prst="rect">
            <a:avLst/>
          </a:prstGeom>
          <a:noFill/>
        </p:spPr>
        <p:txBody>
          <a:bodyPr wrap="square" rtlCol="0">
            <a:spAutoFit/>
          </a:bodyPr>
          <a:lstStyle/>
          <a:p>
            <a:r>
              <a:rPr lang="en-US" sz="2800" b="1" dirty="0"/>
              <a:t>= $2.28 BE</a:t>
            </a:r>
          </a:p>
        </p:txBody>
      </p:sp>
      <p:sp>
        <p:nvSpPr>
          <p:cNvPr id="6" name="TextBox 5">
            <a:extLst>
              <a:ext uri="{FF2B5EF4-FFF2-40B4-BE49-F238E27FC236}">
                <a16:creationId xmlns:a16="http://schemas.microsoft.com/office/drawing/2014/main" id="{0257E405-DF69-21C2-5C6D-64E265445A62}"/>
              </a:ext>
            </a:extLst>
          </p:cNvPr>
          <p:cNvSpPr txBox="1"/>
          <p:nvPr/>
        </p:nvSpPr>
        <p:spPr>
          <a:xfrm>
            <a:off x="7108371" y="3820180"/>
            <a:ext cx="1905000" cy="523220"/>
          </a:xfrm>
          <a:prstGeom prst="rect">
            <a:avLst/>
          </a:prstGeom>
          <a:noFill/>
        </p:spPr>
        <p:txBody>
          <a:bodyPr wrap="square" rtlCol="0">
            <a:spAutoFit/>
          </a:bodyPr>
          <a:lstStyle/>
          <a:p>
            <a:r>
              <a:rPr lang="en-US" sz="2800" b="1" dirty="0"/>
              <a:t>= $2.09 BE</a:t>
            </a:r>
          </a:p>
        </p:txBody>
      </p:sp>
      <p:sp>
        <p:nvSpPr>
          <p:cNvPr id="8" name="Rectangle 7">
            <a:extLst>
              <a:ext uri="{FF2B5EF4-FFF2-40B4-BE49-F238E27FC236}">
                <a16:creationId xmlns:a16="http://schemas.microsoft.com/office/drawing/2014/main" id="{AFFDC21E-CF90-8DFC-1ED5-9D31DC9332C7}"/>
              </a:ext>
            </a:extLst>
          </p:cNvPr>
          <p:cNvSpPr/>
          <p:nvPr/>
        </p:nvSpPr>
        <p:spPr>
          <a:xfrm>
            <a:off x="0" y="4908044"/>
            <a:ext cx="9144000" cy="19499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121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51ECBA-7C18-41CD-A3FD-B377E1F54A59}"/>
              </a:ext>
            </a:extLst>
          </p:cNvPr>
          <p:cNvPicPr>
            <a:picLocks noChangeAspect="1"/>
          </p:cNvPicPr>
          <p:nvPr/>
        </p:nvPicPr>
        <p:blipFill>
          <a:blip r:embed="rId3"/>
          <a:stretch>
            <a:fillRect/>
          </a:stretch>
        </p:blipFill>
        <p:spPr>
          <a:xfrm>
            <a:off x="5451616" y="2202978"/>
            <a:ext cx="3166083" cy="2878258"/>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489AA9D8-0E97-619D-585C-6E10A59FDF4E}"/>
              </a:ext>
            </a:extLst>
          </p:cNvPr>
          <p:cNvSpPr/>
          <p:nvPr/>
        </p:nvSpPr>
        <p:spPr>
          <a:xfrm>
            <a:off x="1206662" y="5604018"/>
            <a:ext cx="7595885" cy="230832"/>
          </a:xfrm>
          <a:prstGeom prst="rect">
            <a:avLst/>
          </a:prstGeom>
        </p:spPr>
        <p:txBody>
          <a:bodyPr wrap="square">
            <a:spAutoFit/>
          </a:bodyPr>
          <a:lstStyle/>
          <a:p>
            <a:r>
              <a:rPr lang="en-US" sz="900" dirty="0">
                <a:latin typeface="Arial" panose="020B0604020202020204" pitchFamily="34" charset="0"/>
                <a:cs typeface="Arial" panose="020B0604020202020204" pitchFamily="34" charset="0"/>
              </a:rPr>
              <a:t>G.W. Preedy, S.L. Hill, J.S. Stevenson, R.L. Weaber, K.C. Olson; The Professional Animal Scientist 34: 1-9</a:t>
            </a:r>
          </a:p>
        </p:txBody>
      </p:sp>
      <p:sp>
        <p:nvSpPr>
          <p:cNvPr id="8" name="Text Placeholder 7">
            <a:extLst>
              <a:ext uri="{FF2B5EF4-FFF2-40B4-BE49-F238E27FC236}">
                <a16:creationId xmlns:a16="http://schemas.microsoft.com/office/drawing/2014/main" id="{B4ECD03A-4877-EB5E-1745-87D4AD43C29A}"/>
              </a:ext>
            </a:extLst>
          </p:cNvPr>
          <p:cNvSpPr>
            <a:spLocks noGrp="1"/>
          </p:cNvSpPr>
          <p:nvPr>
            <p:ph type="body" sz="quarter" idx="10"/>
          </p:nvPr>
        </p:nvSpPr>
        <p:spPr>
          <a:xfrm>
            <a:off x="750093" y="1774954"/>
            <a:ext cx="3821908" cy="3280805"/>
          </a:xfrm>
        </p:spPr>
        <p:txBody>
          <a:bodyPr/>
          <a:lstStyle/>
          <a:p>
            <a:pPr marL="214313" indent="-214313"/>
            <a:r>
              <a:rPr lang="en-US" sz="2400" dirty="0">
                <a:solidFill>
                  <a:schemeClr val="tx2"/>
                </a:solidFill>
                <a:effectLst>
                  <a:outerShdw blurRad="38100" dist="38100" dir="2700000" algn="tl">
                    <a:srgbClr val="000000">
                      <a:alpha val="43137"/>
                    </a:srgbClr>
                  </a:outerShdw>
                </a:effectLst>
              </a:rPr>
              <a:t>Improved sperm motility at 10 months of age. </a:t>
            </a:r>
          </a:p>
          <a:p>
            <a:pPr marL="214313" indent="-214313"/>
            <a:r>
              <a:rPr lang="en-US" sz="2400" dirty="0">
                <a:solidFill>
                  <a:schemeClr val="tx2"/>
                </a:solidFill>
                <a:effectLst>
                  <a:outerShdw blurRad="38100" dist="38100" dir="2700000" algn="tl">
                    <a:srgbClr val="000000">
                      <a:alpha val="43137"/>
                    </a:srgbClr>
                  </a:outerShdw>
                </a:effectLst>
              </a:rPr>
              <a:t>Improved sperm motility </a:t>
            </a:r>
            <a:r>
              <a:rPr lang="en-US" sz="2400" b="1" dirty="0">
                <a:solidFill>
                  <a:schemeClr val="tx2"/>
                </a:solidFill>
                <a:effectLst>
                  <a:outerShdw blurRad="38100" dist="38100" dir="2700000" algn="tl">
                    <a:srgbClr val="000000">
                      <a:alpha val="43137"/>
                    </a:srgbClr>
                  </a:outerShdw>
                </a:effectLst>
              </a:rPr>
              <a:t>and</a:t>
            </a:r>
            <a:r>
              <a:rPr lang="en-US" sz="2400" dirty="0">
                <a:solidFill>
                  <a:schemeClr val="tx2"/>
                </a:solidFill>
                <a:effectLst>
                  <a:outerShdw blurRad="38100" dist="38100" dir="2700000" algn="tl">
                    <a:srgbClr val="000000">
                      <a:alpha val="43137"/>
                    </a:srgbClr>
                  </a:outerShdw>
                </a:effectLst>
              </a:rPr>
              <a:t> morphology between 10 and 12 months of age. </a:t>
            </a:r>
          </a:p>
          <a:p>
            <a:pPr marL="214313" indent="-214313"/>
            <a:r>
              <a:rPr lang="en-US" sz="2400" dirty="0">
                <a:solidFill>
                  <a:schemeClr val="tx2"/>
                </a:solidFill>
                <a:effectLst>
                  <a:outerShdw blurRad="38100" dist="38100" dir="2700000" algn="tl">
                    <a:srgbClr val="000000">
                      <a:alpha val="43137"/>
                    </a:srgbClr>
                  </a:outerShdw>
                </a:effectLst>
              </a:rPr>
              <a:t>3% more bulls passing their BSE at 12 months of age.</a:t>
            </a:r>
            <a:endParaRPr lang="en-US" dirty="0">
              <a:solidFill>
                <a:schemeClr val="tx2"/>
              </a:solidFill>
              <a:effectLst>
                <a:outerShdw blurRad="38100" dist="38100" dir="2700000" algn="tl">
                  <a:srgbClr val="000000">
                    <a:alpha val="43137"/>
                  </a:srgbClr>
                </a:outerShdw>
              </a:effectLst>
            </a:endParaRPr>
          </a:p>
        </p:txBody>
      </p:sp>
      <p:sp>
        <p:nvSpPr>
          <p:cNvPr id="7" name="Title 6">
            <a:extLst>
              <a:ext uri="{FF2B5EF4-FFF2-40B4-BE49-F238E27FC236}">
                <a16:creationId xmlns:a16="http://schemas.microsoft.com/office/drawing/2014/main" id="{B49AE3DF-6F33-5480-327E-7E5920FF068B}"/>
              </a:ext>
            </a:extLst>
          </p:cNvPr>
          <p:cNvSpPr>
            <a:spLocks noGrp="1"/>
          </p:cNvSpPr>
          <p:nvPr>
            <p:ph type="title"/>
          </p:nvPr>
        </p:nvSpPr>
        <p:spPr/>
        <p:txBody>
          <a:bodyPr>
            <a:noAutofit/>
          </a:bodyPr>
          <a:lstStyle/>
          <a:p>
            <a:pPr algn="ctr"/>
            <a:r>
              <a:rPr lang="en-US" sz="3200" dirty="0">
                <a:solidFill>
                  <a:schemeClr val="bg1"/>
                </a:solidFill>
              </a:rPr>
              <a:t>One University study showed improved bull fertility after use of injectable trace minerals. </a:t>
            </a:r>
          </a:p>
        </p:txBody>
      </p:sp>
      <p:sp>
        <p:nvSpPr>
          <p:cNvPr id="3" name="Slide Number Placeholder 1">
            <a:extLst>
              <a:ext uri="{FF2B5EF4-FFF2-40B4-BE49-F238E27FC236}">
                <a16:creationId xmlns:a16="http://schemas.microsoft.com/office/drawing/2014/main" id="{39503D2B-9699-82ED-0D63-FF47F4982D21}"/>
              </a:ext>
            </a:extLst>
          </p:cNvPr>
          <p:cNvSpPr txBox="1">
            <a:spLocks/>
          </p:cNvSpPr>
          <p:nvPr/>
        </p:nvSpPr>
        <p:spPr>
          <a:xfrm>
            <a:off x="8507232" y="5567881"/>
            <a:ext cx="327515" cy="273844"/>
          </a:xfrm>
          <a:prstGeom prst="rect">
            <a:avLst/>
          </a:prstGeom>
        </p:spPr>
        <p:txBody>
          <a:bodyPr vert="horz" lIns="68580" tIns="34290" rIns="68580" bIns="34290" rtlCol="0">
            <a:normAutofit/>
          </a:bodyPr>
          <a:lstStyle>
            <a:lvl1pPr marL="287338" indent="-287338" algn="l" defTabSz="914400" rtl="0" eaLnBrk="1" latinLnBrk="0" hangingPunct="1">
              <a:lnSpc>
                <a:spcPct val="90000"/>
              </a:lnSpc>
              <a:spcBef>
                <a:spcPts val="1000"/>
              </a:spcBef>
              <a:buClr>
                <a:srgbClr val="088EBF"/>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88EBF"/>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88EBF"/>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88EBF"/>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88EBF"/>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EEDC1292-74F3-42D5-AB7C-EC4F2756162E}" type="slidenum">
              <a:rPr lang="en-US" sz="1200">
                <a:solidFill>
                  <a:schemeClr val="bg1"/>
                </a:solidFill>
              </a:rPr>
              <a:pPr marL="0" indent="0">
                <a:buNone/>
              </a:pPr>
              <a:t>54</a:t>
            </a:fld>
            <a:endParaRPr lang="en-US" sz="1200" dirty="0">
              <a:solidFill>
                <a:schemeClr val="bg1"/>
              </a:solidFill>
            </a:endParaRPr>
          </a:p>
        </p:txBody>
      </p:sp>
      <p:sp>
        <p:nvSpPr>
          <p:cNvPr id="4" name="Rectangle 3">
            <a:extLst>
              <a:ext uri="{FF2B5EF4-FFF2-40B4-BE49-F238E27FC236}">
                <a16:creationId xmlns:a16="http://schemas.microsoft.com/office/drawing/2014/main" id="{E62AD1F9-70ED-F888-8347-00CECC4ACB2E}"/>
              </a:ext>
            </a:extLst>
          </p:cNvPr>
          <p:cNvSpPr/>
          <p:nvPr/>
        </p:nvSpPr>
        <p:spPr>
          <a:xfrm>
            <a:off x="152400" y="6096000"/>
            <a:ext cx="8991600" cy="6858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76376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iStock_000012931680Sm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9370"/>
            <a:ext cx="9144000" cy="6085230"/>
          </a:xfrm>
          <a:prstGeom prst="rect">
            <a:avLst/>
          </a:prstGeom>
          <a:ln>
            <a:noFill/>
          </a:ln>
          <a:effectLst>
            <a:softEdge rad="112500"/>
          </a:effectLst>
        </p:spPr>
      </p:pic>
      <p:sp>
        <p:nvSpPr>
          <p:cNvPr id="5" name="TextBox 4"/>
          <p:cNvSpPr txBox="1"/>
          <p:nvPr/>
        </p:nvSpPr>
        <p:spPr>
          <a:xfrm>
            <a:off x="423315" y="1872492"/>
            <a:ext cx="8197648"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50800" dist="38100" dir="2700000" algn="tl" rotWithShape="0">
                    <a:srgbClr val="000000">
                      <a:alpha val="89000"/>
                    </a:srgbClr>
                  </a:outerShdw>
                </a:effectLst>
                <a:uLnTx/>
                <a:uFillTx/>
                <a:latin typeface="Arial"/>
                <a:ea typeface="+mn-ea"/>
                <a:cs typeface="+mn-cs"/>
              </a:rPr>
              <a:t>If Your Calves are Sick, Don’t Blame Your Veterinarian, It May be a Nutritional Problem</a:t>
            </a:r>
          </a:p>
        </p:txBody>
      </p:sp>
    </p:spTree>
    <p:extLst>
      <p:ext uri="{BB962C8B-B14F-4D97-AF65-F5344CB8AC3E}">
        <p14:creationId xmlns:p14="http://schemas.microsoft.com/office/powerpoint/2010/main" val="20170548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9F8C27-8AA0-4133-914D-CB02CB088EB5}"/>
              </a:ext>
            </a:extLst>
          </p:cNvPr>
          <p:cNvPicPr>
            <a:picLocks noChangeAspect="1"/>
          </p:cNvPicPr>
          <p:nvPr/>
        </p:nvPicPr>
        <p:blipFill>
          <a:blip r:embed="rId2"/>
          <a:stretch>
            <a:fillRect/>
          </a:stretch>
        </p:blipFill>
        <p:spPr>
          <a:xfrm>
            <a:off x="1219240" y="1752600"/>
            <a:ext cx="7295381" cy="4648200"/>
          </a:xfrm>
          <a:prstGeom prst="rect">
            <a:avLst/>
          </a:prstGeom>
          <a:ln>
            <a:noFill/>
          </a:ln>
          <a:effectLst>
            <a:softEdge rad="112500"/>
          </a:effectLst>
        </p:spPr>
      </p:pic>
      <p:sp>
        <p:nvSpPr>
          <p:cNvPr id="3" name="TextBox 2">
            <a:extLst>
              <a:ext uri="{FF2B5EF4-FFF2-40B4-BE49-F238E27FC236}">
                <a16:creationId xmlns:a16="http://schemas.microsoft.com/office/drawing/2014/main" id="{2AD8DEDB-0D67-40B9-9371-61639E9BE127}"/>
              </a:ext>
            </a:extLst>
          </p:cNvPr>
          <p:cNvSpPr txBox="1"/>
          <p:nvPr/>
        </p:nvSpPr>
        <p:spPr>
          <a:xfrm>
            <a:off x="1371600" y="228600"/>
            <a:ext cx="6578081" cy="1077218"/>
          </a:xfrm>
          <a:prstGeom prst="rect">
            <a:avLst/>
          </a:prstGeom>
          <a:noFill/>
        </p:spPr>
        <p:txBody>
          <a:bodyPr wrap="square" rtlCol="0">
            <a:spAutoFit/>
          </a:bodyPr>
          <a:lstStyle/>
          <a:p>
            <a:pPr algn="ctr" defTabSz="342900"/>
            <a:r>
              <a:rPr lang="en-US" sz="3200" b="1" dirty="0">
                <a:solidFill>
                  <a:schemeClr val="bg1"/>
                </a:solidFill>
                <a:latin typeface="Calibri" panose="020F0502020204030204"/>
              </a:rPr>
              <a:t>Do trace minerals help improve immunity and decrease sickness?</a:t>
            </a:r>
          </a:p>
        </p:txBody>
      </p:sp>
    </p:spTree>
    <p:extLst>
      <p:ext uri="{BB962C8B-B14F-4D97-AF65-F5344CB8AC3E}">
        <p14:creationId xmlns:p14="http://schemas.microsoft.com/office/powerpoint/2010/main" val="19101288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2"/>
          <p:cNvSpPr>
            <a:spLocks noChangeArrowheads="1"/>
          </p:cNvSpPr>
          <p:nvPr/>
        </p:nvSpPr>
        <p:spPr bwMode="auto">
          <a:xfrm>
            <a:off x="1965325" y="4995863"/>
            <a:ext cx="1682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D4D4D"/>
              </a:solidFill>
              <a:effectLst/>
              <a:uLnTx/>
              <a:uFillTx/>
              <a:latin typeface="Arial" charset="0"/>
              <a:ea typeface="+mn-ea"/>
              <a:cs typeface="+mn-cs"/>
            </a:endParaRPr>
          </a:p>
        </p:txBody>
      </p:sp>
      <p:grpSp>
        <p:nvGrpSpPr>
          <p:cNvPr id="106500" name="Group 3"/>
          <p:cNvGrpSpPr>
            <a:grpSpLocks/>
          </p:cNvGrpSpPr>
          <p:nvPr/>
        </p:nvGrpSpPr>
        <p:grpSpPr bwMode="auto">
          <a:xfrm>
            <a:off x="457200" y="1267213"/>
            <a:ext cx="7960133" cy="5176450"/>
            <a:chOff x="84" y="412"/>
            <a:chExt cx="6233" cy="3450"/>
          </a:xfrm>
        </p:grpSpPr>
        <p:graphicFrame>
          <p:nvGraphicFramePr>
            <p:cNvPr id="2" name="Object 2"/>
            <p:cNvGraphicFramePr>
              <a:graphicFrameLocks/>
            </p:cNvGraphicFramePr>
            <p:nvPr/>
          </p:nvGraphicFramePr>
          <p:xfrm>
            <a:off x="1289" y="412"/>
            <a:ext cx="5028" cy="2802"/>
          </p:xfrm>
          <a:graphic>
            <a:graphicData uri="http://schemas.openxmlformats.org/drawingml/2006/chart">
              <c:chart xmlns:c="http://schemas.openxmlformats.org/drawingml/2006/chart" xmlns:r="http://schemas.openxmlformats.org/officeDocument/2006/relationships" r:id="rId2"/>
            </a:graphicData>
          </a:graphic>
        </p:graphicFrame>
        <p:sp>
          <p:nvSpPr>
            <p:cNvPr id="145413" name="Rectangle 5"/>
            <p:cNvSpPr>
              <a:spLocks noChangeArrowheads="1"/>
            </p:cNvSpPr>
            <p:nvPr/>
          </p:nvSpPr>
          <p:spPr bwMode="auto">
            <a:xfrm>
              <a:off x="2524" y="3557"/>
              <a:ext cx="3074" cy="305"/>
            </a:xfrm>
            <a:prstGeom prst="rect">
              <a:avLst/>
            </a:prstGeom>
            <a:noFill/>
            <a:ln w="9525">
              <a:noFill/>
              <a:miter lim="800000"/>
              <a:headEnd/>
              <a:tailEnd/>
            </a:ln>
            <a:effectLst/>
          </p:spPr>
          <p:txBody>
            <a:bodyPr wrap="none" lIns="92075" tIns="46038" rIns="92075" bIns="4603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outerShdw blurRad="38100" dist="38100" dir="2700000" algn="tl">
                      <a:srgbClr val="FFFFFF"/>
                    </a:outerShdw>
                  </a:effectLst>
                  <a:uLnTx/>
                  <a:uFillTx/>
                  <a:latin typeface="Arial" charset="0"/>
                  <a:ea typeface="+mn-ea"/>
                  <a:cs typeface="+mn-cs"/>
                </a:rPr>
                <a:t> </a:t>
              </a:r>
              <a:r>
                <a:rPr kumimoji="0" lang="en-US" sz="1800" b="0" i="0" u="none" strike="noStrike" kern="1200" cap="none" spc="0" normalizeH="0" baseline="0" noProof="0" dirty="0">
                  <a:ln>
                    <a:noFill/>
                  </a:ln>
                  <a:solidFill>
                    <a:srgbClr val="4D4D4D"/>
                  </a:solidFill>
                  <a:effectLst>
                    <a:outerShdw blurRad="38100" dist="38100" dir="2700000" algn="tl">
                      <a:srgbClr val="FFFFFF"/>
                    </a:outerShdw>
                  </a:effectLst>
                  <a:uLnTx/>
                  <a:uFillTx/>
                  <a:latin typeface="Arial" charset="0"/>
                  <a:ea typeface="+mn-ea"/>
                  <a:cs typeface="+mn-cs"/>
                </a:rPr>
                <a:t>% of cattle pulled due to sickness</a:t>
              </a:r>
              <a:endParaRPr kumimoji="0" lang="en-US" sz="2400" b="0" i="0" u="none" strike="noStrike" kern="1200" cap="none" spc="0" normalizeH="0" baseline="0" noProof="0" dirty="0">
                <a:ln>
                  <a:noFill/>
                </a:ln>
                <a:solidFill>
                  <a:srgbClr val="4D4D4D"/>
                </a:solidFill>
                <a:effectLst>
                  <a:outerShdw blurRad="38100" dist="38100" dir="2700000" algn="tl">
                    <a:srgbClr val="FFFFFF"/>
                  </a:outerShdw>
                </a:effectLst>
                <a:uLnTx/>
                <a:uFillTx/>
                <a:latin typeface="Arial" charset="0"/>
                <a:ea typeface="+mn-ea"/>
                <a:cs typeface="+mn-cs"/>
              </a:endParaRPr>
            </a:p>
          </p:txBody>
        </p:sp>
        <p:sp>
          <p:nvSpPr>
            <p:cNvPr id="145414" name="Rectangle 6"/>
            <p:cNvSpPr>
              <a:spLocks noChangeArrowheads="1"/>
            </p:cNvSpPr>
            <p:nvPr/>
          </p:nvSpPr>
          <p:spPr bwMode="auto">
            <a:xfrm>
              <a:off x="2629" y="2951"/>
              <a:ext cx="516" cy="508"/>
            </a:xfrm>
            <a:prstGeom prst="rect">
              <a:avLst/>
            </a:prstGeom>
            <a:noFill/>
            <a:ln w="9525">
              <a:noFill/>
              <a:miter lim="800000"/>
              <a:headEnd/>
              <a:tailEnd/>
            </a:ln>
            <a:effectLst/>
          </p:spPr>
          <p:txBody>
            <a:bodyPr wrap="none" lIns="92075" tIns="46038" rIns="92075" bIns="4603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D4D4D"/>
                  </a:solidFill>
                  <a:effectLst>
                    <a:outerShdw blurRad="38100" dist="38100" dir="2700000" algn="tl">
                      <a:srgbClr val="FFFFFF"/>
                    </a:outerShdw>
                  </a:effectLst>
                  <a:uLnTx/>
                  <a:uFillTx/>
                  <a:latin typeface="Arial" charset="0"/>
                  <a:ea typeface="+mn-ea"/>
                  <a:cs typeface="+mn-cs"/>
                </a:rPr>
                <a:t>&lt;20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D4D4D"/>
                </a:solidFill>
                <a:effectLst>
                  <a:outerShdw blurRad="38100" dist="38100" dir="2700000" algn="tl">
                    <a:srgbClr val="FFFFFF"/>
                  </a:outerShdw>
                </a:effectLst>
                <a:uLnTx/>
                <a:uFillTx/>
                <a:latin typeface="Arial" charset="0"/>
                <a:ea typeface="+mn-ea"/>
                <a:cs typeface="+mn-cs"/>
              </a:endParaRPr>
            </a:p>
          </p:txBody>
        </p:sp>
        <p:sp>
          <p:nvSpPr>
            <p:cNvPr id="145415" name="Rectangle 7"/>
            <p:cNvSpPr>
              <a:spLocks noChangeArrowheads="1"/>
            </p:cNvSpPr>
            <p:nvPr/>
          </p:nvSpPr>
          <p:spPr bwMode="auto">
            <a:xfrm rot="18000000">
              <a:off x="3796" y="3191"/>
              <a:ext cx="626" cy="264"/>
            </a:xfrm>
            <a:prstGeom prst="rect">
              <a:avLst/>
            </a:prstGeom>
            <a:noFill/>
            <a:ln w="9525">
              <a:noFill/>
              <a:miter lim="800000"/>
              <a:headEnd/>
              <a:tailEnd/>
            </a:ln>
            <a:effectLst/>
          </p:spPr>
          <p:txBody>
            <a:bodyPr wrap="none" lIns="92075" tIns="46038" rIns="92075" bIns="4603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D4D4D"/>
                  </a:solidFill>
                  <a:effectLst>
                    <a:outerShdw blurRad="38100" dist="38100" dir="2700000" algn="tl">
                      <a:srgbClr val="FFFFFF"/>
                    </a:outerShdw>
                  </a:effectLst>
                  <a:uLnTx/>
                  <a:uFillTx/>
                  <a:latin typeface="Arial" charset="0"/>
                  <a:ea typeface="+mn-ea"/>
                  <a:cs typeface="+mn-cs"/>
                </a:rPr>
                <a:t>40 to 59</a:t>
              </a:r>
              <a:endParaRPr kumimoji="0" lang="en-US" sz="2200" b="0" i="0" u="none" strike="noStrike" kern="1200" cap="none" spc="0" normalizeH="0" baseline="0" noProof="0" dirty="0">
                <a:ln>
                  <a:noFill/>
                </a:ln>
                <a:solidFill>
                  <a:srgbClr val="4D4D4D"/>
                </a:solidFill>
                <a:effectLst>
                  <a:outerShdw blurRad="38100" dist="38100" dir="2700000" algn="tl">
                    <a:srgbClr val="FFFFFF"/>
                  </a:outerShdw>
                </a:effectLst>
                <a:uLnTx/>
                <a:uFillTx/>
                <a:latin typeface="Arial" charset="0"/>
                <a:ea typeface="+mn-ea"/>
                <a:cs typeface="+mn-cs"/>
              </a:endParaRPr>
            </a:p>
          </p:txBody>
        </p:sp>
        <p:sp>
          <p:nvSpPr>
            <p:cNvPr id="145416" name="Rectangle 8"/>
            <p:cNvSpPr>
              <a:spLocks noChangeArrowheads="1"/>
            </p:cNvSpPr>
            <p:nvPr/>
          </p:nvSpPr>
          <p:spPr bwMode="auto">
            <a:xfrm rot="17880000">
              <a:off x="4535" y="3159"/>
              <a:ext cx="690" cy="287"/>
            </a:xfrm>
            <a:prstGeom prst="rect">
              <a:avLst/>
            </a:prstGeom>
            <a:noFill/>
            <a:ln w="9525">
              <a:noFill/>
              <a:miter lim="800000"/>
              <a:headEnd/>
              <a:tailEnd/>
            </a:ln>
            <a:effectLst/>
          </p:spPr>
          <p:txBody>
            <a:bodyPr wrap="none" lIns="92075" tIns="46038" rIns="92075" bIns="4603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D4D4D"/>
                  </a:solidFill>
                  <a:effectLst>
                    <a:outerShdw blurRad="38100" dist="38100" dir="2700000" algn="tl">
                      <a:srgbClr val="FFFFFF"/>
                    </a:outerShdw>
                  </a:effectLst>
                  <a:uLnTx/>
                  <a:uFillTx/>
                  <a:latin typeface="Arial" charset="0"/>
                  <a:ea typeface="+mn-ea"/>
                  <a:cs typeface="+mn-cs"/>
                </a:rPr>
                <a:t>60 to 90</a:t>
              </a:r>
              <a:endParaRPr kumimoji="0" lang="en-US" sz="2200" b="0" i="0" u="none" strike="noStrike" kern="1200" cap="none" spc="0" normalizeH="0" baseline="0" noProof="0" dirty="0">
                <a:ln>
                  <a:noFill/>
                </a:ln>
                <a:solidFill>
                  <a:srgbClr val="4D4D4D"/>
                </a:solidFill>
                <a:effectLst>
                  <a:outerShdw blurRad="38100" dist="38100" dir="2700000" algn="tl">
                    <a:srgbClr val="FFFFFF"/>
                  </a:outerShdw>
                </a:effectLst>
                <a:uLnTx/>
                <a:uFillTx/>
                <a:latin typeface="Arial" charset="0"/>
                <a:ea typeface="+mn-ea"/>
                <a:cs typeface="+mn-cs"/>
              </a:endParaRPr>
            </a:p>
          </p:txBody>
        </p:sp>
        <p:sp>
          <p:nvSpPr>
            <p:cNvPr id="145417" name="Rectangle 9"/>
            <p:cNvSpPr>
              <a:spLocks noChangeArrowheads="1"/>
            </p:cNvSpPr>
            <p:nvPr/>
          </p:nvSpPr>
          <p:spPr bwMode="auto">
            <a:xfrm>
              <a:off x="5479" y="2950"/>
              <a:ext cx="510" cy="284"/>
            </a:xfrm>
            <a:prstGeom prst="rect">
              <a:avLst/>
            </a:prstGeom>
            <a:noFill/>
            <a:ln w="9525">
              <a:noFill/>
              <a:miter lim="800000"/>
              <a:headEnd/>
              <a:tailEnd/>
            </a:ln>
            <a:effectLst/>
          </p:spPr>
          <p:txBody>
            <a:bodyPr wrap="none" lIns="92075" tIns="46038" rIns="92075" bIns="4603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D4D4D"/>
                  </a:solidFill>
                  <a:effectLst>
                    <a:outerShdw blurRad="38100" dist="38100" dir="2700000" algn="tl">
                      <a:srgbClr val="FFFFFF"/>
                    </a:outerShdw>
                  </a:effectLst>
                  <a:uLnTx/>
                  <a:uFillTx/>
                  <a:latin typeface="Arial" charset="0"/>
                  <a:ea typeface="+mn-ea"/>
                  <a:cs typeface="+mn-cs"/>
                </a:rPr>
                <a:t>100</a:t>
              </a:r>
            </a:p>
          </p:txBody>
        </p:sp>
        <p:sp>
          <p:nvSpPr>
            <p:cNvPr id="145418" name="Rectangle 10"/>
            <p:cNvSpPr>
              <a:spLocks noChangeArrowheads="1"/>
            </p:cNvSpPr>
            <p:nvPr/>
          </p:nvSpPr>
          <p:spPr bwMode="auto">
            <a:xfrm rot="18120000">
              <a:off x="3005" y="3157"/>
              <a:ext cx="690" cy="287"/>
            </a:xfrm>
            <a:prstGeom prst="rect">
              <a:avLst/>
            </a:prstGeom>
            <a:noFill/>
            <a:ln w="9525">
              <a:noFill/>
              <a:miter lim="800000"/>
              <a:headEnd/>
              <a:tailEnd/>
            </a:ln>
            <a:effectLst/>
          </p:spPr>
          <p:txBody>
            <a:bodyPr wrap="none" lIns="92075" tIns="46038" rIns="92075" bIns="4603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D4D4D"/>
                  </a:solidFill>
                  <a:effectLst>
                    <a:outerShdw blurRad="38100" dist="38100" dir="2700000" algn="tl">
                      <a:srgbClr val="FFFFFF"/>
                    </a:outerShdw>
                  </a:effectLst>
                  <a:uLnTx/>
                  <a:uFillTx/>
                  <a:latin typeface="Arial" charset="0"/>
                  <a:ea typeface="+mn-ea"/>
                  <a:cs typeface="+mn-cs"/>
                </a:rPr>
                <a:t>20 to 39</a:t>
              </a:r>
              <a:endParaRPr kumimoji="0" lang="en-US" sz="2200" b="0" i="0" u="none" strike="noStrike" kern="1200" cap="none" spc="0" normalizeH="0" baseline="0" noProof="0" dirty="0">
                <a:ln>
                  <a:noFill/>
                </a:ln>
                <a:solidFill>
                  <a:srgbClr val="4D4D4D"/>
                </a:solidFill>
                <a:effectLst>
                  <a:outerShdw blurRad="38100" dist="38100" dir="2700000" algn="tl">
                    <a:srgbClr val="FFFFFF"/>
                  </a:outerShdw>
                </a:effectLst>
                <a:uLnTx/>
                <a:uFillTx/>
                <a:latin typeface="Arial" charset="0"/>
                <a:ea typeface="+mn-ea"/>
                <a:cs typeface="+mn-cs"/>
              </a:endParaRPr>
            </a:p>
          </p:txBody>
        </p:sp>
        <p:sp>
          <p:nvSpPr>
            <p:cNvPr id="145419" name="Rectangle 11"/>
            <p:cNvSpPr>
              <a:spLocks noChangeArrowheads="1"/>
            </p:cNvSpPr>
            <p:nvPr/>
          </p:nvSpPr>
          <p:spPr bwMode="auto">
            <a:xfrm>
              <a:off x="2047" y="2950"/>
              <a:ext cx="266" cy="508"/>
            </a:xfrm>
            <a:prstGeom prst="rect">
              <a:avLst/>
            </a:prstGeom>
            <a:noFill/>
            <a:ln w="9525">
              <a:noFill/>
              <a:miter lim="800000"/>
              <a:headEnd/>
              <a:tailEnd/>
            </a:ln>
            <a:effectLst/>
          </p:spPr>
          <p:txBody>
            <a:bodyPr wrap="none" lIns="92075" tIns="46038" rIns="92075" bIns="4603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D4D4D"/>
                  </a:solidFill>
                  <a:effectLst>
                    <a:outerShdw blurRad="38100" dist="38100" dir="2700000" algn="tl">
                      <a:srgbClr val="FFFFFF"/>
                    </a:outerShdw>
                  </a:effectLst>
                  <a:uLnTx/>
                  <a:uFillTx/>
                  <a:latin typeface="Arial" charset="0"/>
                  <a:ea typeface="+mn-ea"/>
                  <a:cs typeface="+mn-cs"/>
                </a:rPr>
                <a:t>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D4D4D"/>
                </a:solidFill>
                <a:effectLst>
                  <a:outerShdw blurRad="38100" dist="38100" dir="2700000" algn="tl">
                    <a:srgbClr val="FFFFFF"/>
                  </a:outerShdw>
                </a:effectLst>
                <a:uLnTx/>
                <a:uFillTx/>
                <a:latin typeface="Arial" charset="0"/>
                <a:ea typeface="+mn-ea"/>
                <a:cs typeface="+mn-cs"/>
              </a:endParaRPr>
            </a:p>
          </p:txBody>
        </p:sp>
        <p:sp>
          <p:nvSpPr>
            <p:cNvPr id="145420" name="Rectangle 12"/>
            <p:cNvSpPr>
              <a:spLocks noChangeArrowheads="1"/>
            </p:cNvSpPr>
            <p:nvPr/>
          </p:nvSpPr>
          <p:spPr bwMode="auto">
            <a:xfrm>
              <a:off x="105" y="1033"/>
              <a:ext cx="1328" cy="1160"/>
            </a:xfrm>
            <a:prstGeom prst="rect">
              <a:avLst/>
            </a:prstGeom>
            <a:noFill/>
            <a:ln w="9525">
              <a:noFill/>
              <a:miter lim="800000"/>
              <a:headEnd/>
              <a:tailEnd/>
            </a:ln>
            <a:effectLst/>
          </p:spPr>
          <p:txBody>
            <a:bodyPr wrap="none" lIns="92075" tIns="46038" rIns="92075" bIns="4603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00000"/>
                  </a:solidFill>
                  <a:effectLst/>
                  <a:uLnTx/>
                  <a:uFillTx/>
                  <a:latin typeface="Arial" charset="0"/>
                  <a:ea typeface="+mn-ea"/>
                  <a:cs typeface="+mn-cs"/>
                </a:rPr>
                <a:t>Percentage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00000"/>
                  </a:solidFill>
                  <a:effectLst/>
                  <a:uLnTx/>
                  <a:uFillTx/>
                  <a:latin typeface="Arial" charset="0"/>
                  <a:ea typeface="+mn-ea"/>
                  <a:cs typeface="+mn-cs"/>
                </a:rPr>
                <a:t>producers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00000"/>
                  </a:solidFill>
                  <a:effectLst/>
                  <a:uLnTx/>
                  <a:uFillTx/>
                  <a:latin typeface="Arial" charset="0"/>
                  <a:ea typeface="+mn-ea"/>
                  <a:cs typeface="+mn-cs"/>
                </a:rPr>
                <a:t>using a </a:t>
              </a:r>
              <a:br>
                <a:rPr kumimoji="0" lang="en-US" sz="1800" b="0" i="0" u="none" strike="noStrike" kern="1200" cap="none" spc="0" normalizeH="0" baseline="0" noProof="0" dirty="0">
                  <a:ln>
                    <a:noFill/>
                  </a:ln>
                  <a:solidFill>
                    <a:srgbClr val="800000"/>
                  </a:solidFill>
                  <a:effectLst/>
                  <a:uLnTx/>
                  <a:uFillTx/>
                  <a:latin typeface="Arial" charset="0"/>
                  <a:ea typeface="+mn-ea"/>
                  <a:cs typeface="+mn-cs"/>
                </a:rPr>
              </a:br>
              <a:r>
                <a:rPr kumimoji="0" lang="en-US" sz="1800" b="0" i="0" u="none" strike="noStrike" kern="1200" cap="none" spc="0" normalizeH="0" baseline="0" noProof="0" dirty="0">
                  <a:ln>
                    <a:noFill/>
                  </a:ln>
                  <a:solidFill>
                    <a:srgbClr val="800000"/>
                  </a:solidFill>
                  <a:effectLst/>
                  <a:uLnTx/>
                  <a:uFillTx/>
                  <a:latin typeface="Arial" charset="0"/>
                  <a:ea typeface="+mn-ea"/>
                  <a:cs typeface="+mn-cs"/>
                </a:rPr>
                <a:t>complete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00000"/>
                  </a:solidFill>
                  <a:effectLst/>
                  <a:uLnTx/>
                  <a:uFillTx/>
                  <a:latin typeface="Arial" charset="0"/>
                  <a:ea typeface="+mn-ea"/>
                  <a:cs typeface="+mn-cs"/>
                </a:rPr>
                <a:t>mineral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00000"/>
                  </a:solidFill>
                  <a:effectLst/>
                  <a:uLnTx/>
                  <a:uFillTx/>
                  <a:latin typeface="Arial" charset="0"/>
                  <a:ea typeface="+mn-ea"/>
                  <a:cs typeface="+mn-cs"/>
                </a:rPr>
                <a:t>supplement</a:t>
              </a:r>
              <a:endParaRPr kumimoji="0" lang="en-US" sz="2300" b="0" i="0" u="none" strike="noStrike" kern="1200" cap="none" spc="0" normalizeH="0" baseline="0" noProof="0" dirty="0">
                <a:ln>
                  <a:noFill/>
                </a:ln>
                <a:solidFill>
                  <a:srgbClr val="800000"/>
                </a:solidFill>
                <a:effectLst/>
                <a:uLnTx/>
                <a:uFillTx/>
                <a:latin typeface="Arial" charset="0"/>
                <a:ea typeface="+mn-ea"/>
                <a:cs typeface="+mn-cs"/>
              </a:endParaRPr>
            </a:p>
          </p:txBody>
        </p:sp>
        <p:sp>
          <p:nvSpPr>
            <p:cNvPr id="145421" name="Rectangle 13"/>
            <p:cNvSpPr>
              <a:spLocks noChangeArrowheads="1"/>
            </p:cNvSpPr>
            <p:nvPr/>
          </p:nvSpPr>
          <p:spPr bwMode="auto">
            <a:xfrm>
              <a:off x="84" y="3408"/>
              <a:ext cx="771" cy="226"/>
            </a:xfrm>
            <a:prstGeom prst="rect">
              <a:avLst/>
            </a:prstGeom>
            <a:noFill/>
            <a:ln w="9525">
              <a:noFill/>
              <a:miter lim="800000"/>
              <a:headEnd/>
              <a:tailEnd/>
            </a:ln>
            <a:effectLst/>
          </p:spPr>
          <p:txBody>
            <a:bodyPr wrap="none" lIns="92075" tIns="46038" rIns="92075" bIns="4603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D4D4D"/>
                  </a:solidFill>
                  <a:effectLst>
                    <a:outerShdw blurRad="38100" dist="38100" dir="2700000" algn="tl">
                      <a:srgbClr val="FFFFFF"/>
                    </a:outerShdw>
                  </a:effectLst>
                  <a:uLnTx/>
                  <a:uFillTx/>
                  <a:latin typeface="Arial" charset="0"/>
                  <a:ea typeface="+mn-ea"/>
                  <a:cs typeface="+mn-cs"/>
                </a:rPr>
                <a:t>Gill et al.</a:t>
              </a:r>
            </a:p>
          </p:txBody>
        </p:sp>
      </p:grpSp>
      <p:sp>
        <p:nvSpPr>
          <p:cNvPr id="145422" name="Text Box 14"/>
          <p:cNvSpPr txBox="1">
            <a:spLocks noChangeArrowheads="1"/>
          </p:cNvSpPr>
          <p:nvPr/>
        </p:nvSpPr>
        <p:spPr bwMode="auto">
          <a:xfrm>
            <a:off x="381000" y="196850"/>
            <a:ext cx="8610600" cy="946150"/>
          </a:xfrm>
          <a:prstGeom prst="rect">
            <a:avLst/>
          </a:prstGeom>
          <a:noFill/>
          <a:ln w="12700">
            <a:noFill/>
            <a:miter lim="800000"/>
            <a:headEnd type="none" w="sm" len="sm"/>
            <a:tailEnd type="none" w="sm" len="sm"/>
          </a:ln>
          <a:effectLst/>
        </p:spPr>
        <p:txBody>
          <a:bodyPr>
            <a:spAutoFit/>
          </a:bodyPr>
          <a:lstStyle>
            <a:lvl1pPr>
              <a:defRPr sz="2800" b="1">
                <a:solidFill>
                  <a:schemeClr val="tx1"/>
                </a:solidFill>
                <a:latin typeface="Tahoma" charset="0"/>
                <a:ea typeface="ＭＳ Ｐゴシック" charset="0"/>
                <a:cs typeface="ＭＳ Ｐゴシック" charset="0"/>
              </a:defRPr>
            </a:lvl1pPr>
            <a:lvl2pPr marL="37931725" indent="-37474525">
              <a:defRPr sz="2800" b="1">
                <a:solidFill>
                  <a:schemeClr val="tx1"/>
                </a:solidFill>
                <a:latin typeface="Tahoma" charset="0"/>
                <a:ea typeface="ＭＳ Ｐゴシック" charset="0"/>
              </a:defRPr>
            </a:lvl2pPr>
            <a:lvl3pPr>
              <a:defRPr sz="2800" b="1">
                <a:solidFill>
                  <a:schemeClr val="tx1"/>
                </a:solidFill>
                <a:latin typeface="Tahoma" charset="0"/>
                <a:ea typeface="ＭＳ Ｐゴシック" charset="0"/>
              </a:defRPr>
            </a:lvl3pPr>
            <a:lvl4pPr>
              <a:defRPr sz="2800" b="1">
                <a:solidFill>
                  <a:schemeClr val="tx1"/>
                </a:solidFill>
                <a:latin typeface="Tahoma" charset="0"/>
                <a:ea typeface="ＭＳ Ｐゴシック" charset="0"/>
              </a:defRPr>
            </a:lvl4pPr>
            <a:lvl5pPr>
              <a:defRPr sz="2800" b="1">
                <a:solidFill>
                  <a:schemeClr val="tx1"/>
                </a:solidFill>
                <a:latin typeface="Tahoma" charset="0"/>
                <a:ea typeface="ＭＳ Ｐゴシック" charset="0"/>
              </a:defRPr>
            </a:lvl5pPr>
            <a:lvl6pPr marL="457200" eaLnBrk="0" fontAlgn="base" hangingPunct="0">
              <a:spcBef>
                <a:spcPct val="0"/>
              </a:spcBef>
              <a:spcAft>
                <a:spcPct val="0"/>
              </a:spcAft>
              <a:defRPr sz="2800" b="1">
                <a:solidFill>
                  <a:schemeClr val="tx1"/>
                </a:solidFill>
                <a:latin typeface="Tahoma" charset="0"/>
                <a:ea typeface="ＭＳ Ｐゴシック" charset="0"/>
              </a:defRPr>
            </a:lvl6pPr>
            <a:lvl7pPr marL="914400" eaLnBrk="0" fontAlgn="base" hangingPunct="0">
              <a:spcBef>
                <a:spcPct val="0"/>
              </a:spcBef>
              <a:spcAft>
                <a:spcPct val="0"/>
              </a:spcAft>
              <a:defRPr sz="2800" b="1">
                <a:solidFill>
                  <a:schemeClr val="tx1"/>
                </a:solidFill>
                <a:latin typeface="Tahoma" charset="0"/>
                <a:ea typeface="ＭＳ Ｐゴシック" charset="0"/>
              </a:defRPr>
            </a:lvl7pPr>
            <a:lvl8pPr marL="1371600" eaLnBrk="0" fontAlgn="base" hangingPunct="0">
              <a:spcBef>
                <a:spcPct val="0"/>
              </a:spcBef>
              <a:spcAft>
                <a:spcPct val="0"/>
              </a:spcAft>
              <a:defRPr sz="2800" b="1">
                <a:solidFill>
                  <a:schemeClr val="tx1"/>
                </a:solidFill>
                <a:latin typeface="Tahoma" charset="0"/>
                <a:ea typeface="ＭＳ Ｐゴシック" charset="0"/>
              </a:defRPr>
            </a:lvl8pPr>
            <a:lvl9pPr marL="1828800" eaLnBrk="0" fontAlgn="base" hangingPunct="0">
              <a:spcBef>
                <a:spcPct val="0"/>
              </a:spcBef>
              <a:spcAft>
                <a:spcPct val="0"/>
              </a:spcAft>
              <a:defRPr sz="2800" b="1">
                <a:solidFill>
                  <a:schemeClr val="tx1"/>
                </a:solidFill>
                <a:latin typeface="Tahoma" charset="0"/>
                <a:ea typeface="ＭＳ Ｐゴシック"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66"/>
                  </a:outerShdw>
                </a:effectLst>
                <a:uLnTx/>
                <a:uFillTx/>
                <a:latin typeface="Tahoma" charset="0"/>
                <a:ea typeface="ＭＳ Ｐゴシック" charset="0"/>
              </a:rPr>
              <a:t>Incidence of Sickness in Texas </a:t>
            </a:r>
            <a:r>
              <a:rPr kumimoji="0" lang="ja-JP" altLang="en-US" sz="2800" b="1" i="0" u="none" strike="noStrike" kern="1200" cap="none" spc="0" normalizeH="0" baseline="0" noProof="0">
                <a:ln>
                  <a:noFill/>
                </a:ln>
                <a:solidFill>
                  <a:srgbClr val="FFFFFF"/>
                </a:solidFill>
                <a:effectLst>
                  <a:outerShdw blurRad="38100" dist="38100" dir="2700000" algn="tl">
                    <a:srgbClr val="000066"/>
                  </a:outerShdw>
                </a:effectLst>
                <a:uLnTx/>
                <a:uFillTx/>
                <a:latin typeface="Tahoma" charset="0"/>
                <a:ea typeface="ＭＳ Ｐゴシック" charset="0"/>
              </a:rPr>
              <a:t>“</a:t>
            </a:r>
            <a:r>
              <a:rPr kumimoji="0" lang="en-US" sz="2800" b="1" i="0" u="none" strike="noStrike" kern="1200" cap="none" spc="0" normalizeH="0" baseline="0" noProof="0" dirty="0">
                <a:ln>
                  <a:noFill/>
                </a:ln>
                <a:solidFill>
                  <a:srgbClr val="FFFFFF"/>
                </a:solidFill>
                <a:effectLst>
                  <a:outerShdw blurRad="38100" dist="38100" dir="2700000" algn="tl">
                    <a:srgbClr val="000066"/>
                  </a:outerShdw>
                </a:effectLst>
                <a:uLnTx/>
                <a:uFillTx/>
                <a:latin typeface="Tahoma" charset="0"/>
                <a:ea typeface="ＭＳ Ｐゴシック" charset="0"/>
              </a:rPr>
              <a:t>Ranch to Rail</a:t>
            </a:r>
            <a:r>
              <a:rPr kumimoji="0" lang="ja-JP" altLang="en-US" sz="2800" b="1" i="0" u="none" strike="noStrike" kern="1200" cap="none" spc="0" normalizeH="0" baseline="0" noProof="0">
                <a:ln>
                  <a:noFill/>
                </a:ln>
                <a:solidFill>
                  <a:srgbClr val="FFFFFF"/>
                </a:solidFill>
                <a:effectLst>
                  <a:outerShdw blurRad="38100" dist="38100" dir="2700000" algn="tl">
                    <a:srgbClr val="000066"/>
                  </a:outerShdw>
                </a:effectLst>
                <a:uLnTx/>
                <a:uFillTx/>
                <a:latin typeface="Tahoma" charset="0"/>
                <a:ea typeface="ＭＳ Ｐゴシック" charset="0"/>
              </a:rPr>
              <a:t>”</a:t>
            </a:r>
            <a:r>
              <a:rPr kumimoji="0" lang="en-US" sz="2800" b="1" i="0" u="none" strike="noStrike" kern="1200" cap="none" spc="0" normalizeH="0" baseline="0" noProof="0" dirty="0">
                <a:ln>
                  <a:noFill/>
                </a:ln>
                <a:solidFill>
                  <a:srgbClr val="FFFFFF"/>
                </a:solidFill>
                <a:effectLst>
                  <a:outerShdw blurRad="38100" dist="38100" dir="2700000" algn="tl">
                    <a:srgbClr val="000066"/>
                  </a:outerShdw>
                </a:effectLst>
                <a:uLnTx/>
                <a:uFillTx/>
                <a:latin typeface="Tahoma" charset="0"/>
                <a:ea typeface="ＭＳ Ｐゴシック" charset="0"/>
              </a:rPr>
              <a:t> Cattle</a:t>
            </a:r>
            <a:endParaRPr kumimoji="0" lang="en-US" sz="2400" b="0" i="0" u="none" strike="noStrike" kern="1200" cap="none" spc="0" normalizeH="0" baseline="0" noProof="0" dirty="0">
              <a:ln>
                <a:noFill/>
              </a:ln>
              <a:solidFill>
                <a:srgbClr val="4D4D4D"/>
              </a:solidFill>
              <a:effectLst/>
              <a:uLnTx/>
              <a:uFillTx/>
              <a:latin typeface="Times New Roman" charset="0"/>
              <a:ea typeface="ＭＳ Ｐゴシック" charset="0"/>
            </a:endParaRPr>
          </a:p>
        </p:txBody>
      </p:sp>
      <p:sp>
        <p:nvSpPr>
          <p:cNvPr id="145423" name="Line 15"/>
          <p:cNvSpPr>
            <a:spLocks noChangeShapeType="1"/>
          </p:cNvSpPr>
          <p:nvPr/>
        </p:nvSpPr>
        <p:spPr bwMode="auto">
          <a:xfrm>
            <a:off x="2895600" y="1981200"/>
            <a:ext cx="5181600" cy="2514600"/>
          </a:xfrm>
          <a:prstGeom prst="line">
            <a:avLst/>
          </a:prstGeom>
          <a:noFill/>
          <a:ln w="38100">
            <a:solidFill>
              <a:schemeClr val="tx1"/>
            </a:solidFill>
            <a:prstDash val="sysDot"/>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D4D"/>
              </a:solidFill>
              <a:effectLst>
                <a:outerShdw blurRad="38100" dist="38100" dir="2700000" algn="tl">
                  <a:srgbClr val="000000">
                    <a:alpha val="43137"/>
                  </a:srgbClr>
                </a:outerShdw>
              </a:effectLst>
              <a:uLnTx/>
              <a:uFillTx/>
              <a:latin typeface="Tahoma" pitchFamily="-65" charset="0"/>
              <a:ea typeface="+mn-ea"/>
              <a:cs typeface="+mn-cs"/>
            </a:endParaRPr>
          </a:p>
        </p:txBody>
      </p:sp>
    </p:spTree>
    <p:extLst>
      <p:ext uri="{BB962C8B-B14F-4D97-AF65-F5344CB8AC3E}">
        <p14:creationId xmlns:p14="http://schemas.microsoft.com/office/powerpoint/2010/main" val="28561634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502390" y="6096000"/>
            <a:ext cx="7078316" cy="414423"/>
          </a:xfrm>
        </p:spPr>
        <p:txBody>
          <a:bodyPr>
            <a:normAutofit/>
          </a:bodyPr>
          <a:lstStyle/>
          <a:p>
            <a:r>
              <a:rPr lang="en-US" sz="900" dirty="0"/>
              <a:t>Sources:  Berry, et al, Oklahoma State University; Richeson &amp; Kegley, University of Arkansas</a:t>
            </a:r>
          </a:p>
        </p:txBody>
      </p:sp>
      <p:sp>
        <p:nvSpPr>
          <p:cNvPr id="10" name="TextBox 9"/>
          <p:cNvSpPr txBox="1"/>
          <p:nvPr/>
        </p:nvSpPr>
        <p:spPr>
          <a:xfrm>
            <a:off x="5297548" y="1122362"/>
            <a:ext cx="2304536" cy="738664"/>
          </a:xfrm>
          <a:prstGeom prst="rect">
            <a:avLst/>
          </a:prstGeom>
          <a:noFill/>
        </p:spPr>
        <p:txBody>
          <a:bodyPr wrap="square" rtlCol="0" anchor="ctr">
            <a:spAutoFit/>
          </a:bodyPr>
          <a:lstStyle/>
          <a:p>
            <a:pPr defTabSz="685800"/>
            <a:r>
              <a:rPr lang="en-US" sz="2100" b="1" dirty="0">
                <a:solidFill>
                  <a:srgbClr val="094B8F"/>
                </a:solidFill>
                <a:latin typeface="Verdana" panose="020B0604030504040204" pitchFamily="34" charset="0"/>
                <a:ea typeface="Verdana" panose="020B0604030504040204" pitchFamily="34" charset="0"/>
                <a:cs typeface="Verdana" panose="020B0604030504040204" pitchFamily="34" charset="0"/>
              </a:rPr>
              <a:t>Heifer Calves   </a:t>
            </a:r>
            <a:br>
              <a:rPr lang="en-US" sz="2100" b="1" dirty="0">
                <a:solidFill>
                  <a:srgbClr val="094B8F"/>
                </a:solidFill>
                <a:latin typeface="Verdana" panose="020B0604030504040204" pitchFamily="34" charset="0"/>
                <a:ea typeface="Verdana" panose="020B0604030504040204" pitchFamily="34" charset="0"/>
                <a:cs typeface="Verdana" panose="020B0604030504040204" pitchFamily="34" charset="0"/>
              </a:rPr>
            </a:br>
            <a:r>
              <a:rPr lang="en-US" sz="2100" b="1" dirty="0">
                <a:solidFill>
                  <a:srgbClr val="094B8F"/>
                </a:solidFill>
                <a:latin typeface="Verdana" panose="020B0604030504040204" pitchFamily="34" charset="0"/>
                <a:ea typeface="Verdana" panose="020B0604030504040204" pitchFamily="34" charset="0"/>
                <a:cs typeface="Verdana" panose="020B0604030504040204" pitchFamily="34" charset="0"/>
              </a:rPr>
              <a:t>    (U of AR)</a:t>
            </a:r>
          </a:p>
        </p:txBody>
      </p:sp>
      <p:sp>
        <p:nvSpPr>
          <p:cNvPr id="11" name="TextBox 10"/>
          <p:cNvSpPr txBox="1"/>
          <p:nvPr/>
        </p:nvSpPr>
        <p:spPr>
          <a:xfrm>
            <a:off x="5524459" y="4349921"/>
            <a:ext cx="2247941" cy="738664"/>
          </a:xfrm>
          <a:prstGeom prst="rect">
            <a:avLst/>
          </a:prstGeom>
          <a:noFill/>
        </p:spPr>
        <p:txBody>
          <a:bodyPr wrap="square" rtlCol="0">
            <a:spAutoFit/>
          </a:bodyPr>
          <a:lstStyle/>
          <a:p>
            <a:pPr defTabSz="685800"/>
            <a:r>
              <a:rPr lang="en-US" sz="1050" dirty="0">
                <a:solidFill>
                  <a:prstClr val="black"/>
                </a:solidFill>
                <a:latin typeface="Verdana" panose="020B0604030504040204" pitchFamily="34" charset="0"/>
                <a:ea typeface="Verdana" panose="020B0604030504040204" pitchFamily="34" charset="0"/>
                <a:cs typeface="Verdana" panose="020B0604030504040204" pitchFamily="34" charset="0"/>
              </a:rPr>
              <a:t>438 lb. heifer calves</a:t>
            </a:r>
          </a:p>
          <a:p>
            <a:pPr defTabSz="685800"/>
            <a:r>
              <a:rPr lang="en-US" sz="1050" dirty="0">
                <a:solidFill>
                  <a:prstClr val="black"/>
                </a:solidFill>
                <a:latin typeface="Verdana" panose="020B0604030504040204" pitchFamily="34" charset="0"/>
                <a:ea typeface="Verdana" panose="020B0604030504040204" pitchFamily="34" charset="0"/>
                <a:cs typeface="Verdana" panose="020B0604030504040204" pitchFamily="34" charset="0"/>
              </a:rPr>
              <a:t>Sale barn origin</a:t>
            </a:r>
          </a:p>
          <a:p>
            <a:pPr defTabSz="685800"/>
            <a:r>
              <a:rPr lang="en-US" sz="1050" dirty="0">
                <a:solidFill>
                  <a:prstClr val="black"/>
                </a:solidFill>
                <a:latin typeface="Verdana" panose="020B0604030504040204" pitchFamily="34" charset="0"/>
                <a:ea typeface="Verdana" panose="020B0604030504040204" pitchFamily="34" charset="0"/>
                <a:cs typeface="Verdana" panose="020B0604030504040204" pitchFamily="34" charset="0"/>
              </a:rPr>
              <a:t>55 day study</a:t>
            </a:r>
          </a:p>
          <a:p>
            <a:pPr defTabSz="685800"/>
            <a:r>
              <a:rPr lang="en-US" sz="1050" dirty="0">
                <a:solidFill>
                  <a:prstClr val="black"/>
                </a:solidFill>
                <a:latin typeface="Verdana" panose="020B0604030504040204" pitchFamily="34" charset="0"/>
                <a:ea typeface="Verdana" panose="020B0604030504040204" pitchFamily="34" charset="0"/>
                <a:cs typeface="Verdana" panose="020B0604030504040204" pitchFamily="34" charset="0"/>
              </a:rPr>
              <a:t>University of Arkansas</a:t>
            </a:r>
          </a:p>
        </p:txBody>
      </p:sp>
      <p:graphicFrame>
        <p:nvGraphicFramePr>
          <p:cNvPr id="12" name="Table 11"/>
          <p:cNvGraphicFramePr>
            <a:graphicFrameLocks noGrp="1"/>
          </p:cNvGraphicFramePr>
          <p:nvPr>
            <p:extLst>
              <p:ext uri="{D42A27DB-BD31-4B8C-83A1-F6EECF244321}">
                <p14:modId xmlns:p14="http://schemas.microsoft.com/office/powerpoint/2010/main" val="2874070678"/>
              </p:ext>
            </p:extLst>
          </p:nvPr>
        </p:nvGraphicFramePr>
        <p:xfrm>
          <a:off x="995392" y="1953343"/>
          <a:ext cx="3492625" cy="2227714"/>
        </p:xfrm>
        <a:graphic>
          <a:graphicData uri="http://schemas.openxmlformats.org/drawingml/2006/table">
            <a:tbl>
              <a:tblPr firstRow="1" bandRow="1">
                <a:tableStyleId>{5C22544A-7EE6-4342-B048-85BDC9FD1C3A}</a:tableStyleId>
              </a:tblPr>
              <a:tblGrid>
                <a:gridCol w="1491233">
                  <a:extLst>
                    <a:ext uri="{9D8B030D-6E8A-4147-A177-3AD203B41FA5}">
                      <a16:colId xmlns:a16="http://schemas.microsoft.com/office/drawing/2014/main" val="20000"/>
                    </a:ext>
                  </a:extLst>
                </a:gridCol>
                <a:gridCol w="981074">
                  <a:extLst>
                    <a:ext uri="{9D8B030D-6E8A-4147-A177-3AD203B41FA5}">
                      <a16:colId xmlns:a16="http://schemas.microsoft.com/office/drawing/2014/main" val="20001"/>
                    </a:ext>
                  </a:extLst>
                </a:gridCol>
                <a:gridCol w="1020318">
                  <a:extLst>
                    <a:ext uri="{9D8B030D-6E8A-4147-A177-3AD203B41FA5}">
                      <a16:colId xmlns:a16="http://schemas.microsoft.com/office/drawing/2014/main" val="20002"/>
                    </a:ext>
                  </a:extLst>
                </a:gridCol>
              </a:tblGrid>
              <a:tr h="356220">
                <a:tc>
                  <a:txBody>
                    <a:bodyPr/>
                    <a:lstStyle/>
                    <a:p>
                      <a:endParaRPr lang="en-US" sz="2100" dirty="0"/>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solidFill>
                      <a:srgbClr val="094B8F"/>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Control</a:t>
                      </a: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solidFill>
                      <a:srgbClr val="094B8F"/>
                    </a:solidFill>
                  </a:tcPr>
                </a:tc>
                <a:tc>
                  <a:txBody>
                    <a:bodyPr/>
                    <a:lstStyle/>
                    <a:p>
                      <a:pPr marL="0" marR="0" algn="ctr">
                        <a:lnSpc>
                          <a:spcPct val="107000"/>
                        </a:lnSpc>
                        <a:spcBef>
                          <a:spcPts val="0"/>
                        </a:spcBef>
                        <a:spcAft>
                          <a:spcPts val="0"/>
                        </a:spcAft>
                      </a:pPr>
                      <a:r>
                        <a:rPr lang="en-US" sz="1200" b="1" kern="1200" dirty="0">
                          <a:solidFill>
                            <a:schemeClr val="lt1"/>
                          </a:solidFill>
                          <a:effectLst/>
                          <a:latin typeface="Verdana" panose="020B0604030504040204" pitchFamily="34" charset="0"/>
                          <a:ea typeface="Verdana" panose="020B0604030504040204" pitchFamily="34" charset="0"/>
                          <a:cs typeface="Verdana" panose="020B0604030504040204" pitchFamily="34" charset="0"/>
                        </a:rPr>
                        <a:t>MULTIMIN</a:t>
                      </a:r>
                      <a:r>
                        <a:rPr lang="en-US" sz="1200" b="1" kern="1200" baseline="30000" dirty="0">
                          <a:solidFill>
                            <a:schemeClr val="lt1"/>
                          </a:solidFill>
                          <a:effectLst/>
                          <a:latin typeface="Verdana" panose="020B0604030504040204" pitchFamily="34" charset="0"/>
                          <a:ea typeface="Verdana" panose="020B0604030504040204" pitchFamily="34" charset="0"/>
                          <a:cs typeface="Verdana" panose="020B0604030504040204" pitchFamily="34" charset="0"/>
                        </a:rPr>
                        <a:t>®</a:t>
                      </a:r>
                      <a:endParaRPr lang="en-US" sz="1200" b="1" kern="1200" dirty="0">
                        <a:solidFill>
                          <a:schemeClr val="lt1"/>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solidFill>
                      <a:srgbClr val="094B8F"/>
                    </a:solidFill>
                  </a:tcPr>
                </a:tc>
                <a:extLst>
                  <a:ext uri="{0D108BD9-81ED-4DB2-BD59-A6C34878D82A}">
                    <a16:rowId xmlns:a16="http://schemas.microsoft.com/office/drawing/2014/main" val="10000"/>
                  </a:ext>
                </a:extLst>
              </a:tr>
              <a:tr h="234315">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 morbidity</a:t>
                      </a: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no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71</a:t>
                      </a:r>
                      <a:r>
                        <a:rPr lang="en-US" sz="1200" baseline="30000" dirty="0">
                          <a:latin typeface="Verdana" panose="020B0604030504040204" pitchFamily="34" charset="0"/>
                          <a:ea typeface="Verdana" panose="020B0604030504040204" pitchFamily="34" charset="0"/>
                          <a:cs typeface="Verdana" panose="020B0604030504040204" pitchFamily="34" charset="0"/>
                        </a:rPr>
                        <a:t>a</a:t>
                      </a:r>
                      <a:endParaRPr lang="en-US" sz="1200" dirty="0">
                        <a:latin typeface="Verdana" panose="020B0604030504040204" pitchFamily="34" charset="0"/>
                        <a:ea typeface="Verdana" panose="020B0604030504040204" pitchFamily="34" charset="0"/>
                        <a:cs typeface="Verdana" panose="020B0604030504040204" pitchFamily="34" charset="0"/>
                      </a:endParaRP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noFill/>
                  </a:tcPr>
                </a:tc>
                <a:tc>
                  <a:txBody>
                    <a:bodyPr/>
                    <a:lstStyle/>
                    <a:p>
                      <a:pPr algn="ctr"/>
                      <a:r>
                        <a:rPr lang="en-US" sz="1200" b="1" dirty="0">
                          <a:solidFill>
                            <a:srgbClr val="094B8F"/>
                          </a:solidFill>
                          <a:latin typeface="Verdana" panose="020B0604030504040204" pitchFamily="34" charset="0"/>
                          <a:ea typeface="Verdana" panose="020B0604030504040204" pitchFamily="34" charset="0"/>
                          <a:cs typeface="Verdana" panose="020B0604030504040204" pitchFamily="34" charset="0"/>
                        </a:rPr>
                        <a:t>63</a:t>
                      </a:r>
                      <a:r>
                        <a:rPr lang="en-US" sz="1200" b="1" baseline="30000" dirty="0">
                          <a:solidFill>
                            <a:srgbClr val="094B8F"/>
                          </a:solidFill>
                          <a:latin typeface="Verdana" panose="020B0604030504040204" pitchFamily="34" charset="0"/>
                          <a:ea typeface="Verdana" panose="020B0604030504040204" pitchFamily="34" charset="0"/>
                          <a:cs typeface="Verdana" panose="020B0604030504040204" pitchFamily="34" charset="0"/>
                        </a:rPr>
                        <a:t>b</a:t>
                      </a:r>
                      <a:endParaRPr lang="en-US" sz="1200" b="1" dirty="0">
                        <a:solidFill>
                          <a:srgbClr val="094B8F"/>
                        </a:solidFill>
                        <a:latin typeface="Verdana" panose="020B0604030504040204" pitchFamily="34" charset="0"/>
                        <a:ea typeface="Verdana" panose="020B0604030504040204" pitchFamily="34" charset="0"/>
                        <a:cs typeface="Verdana" panose="020B0604030504040204" pitchFamily="34" charset="0"/>
                      </a:endParaRP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noFill/>
                  </a:tcPr>
                </a:tc>
                <a:extLst>
                  <a:ext uri="{0D108BD9-81ED-4DB2-BD59-A6C34878D82A}">
                    <a16:rowId xmlns:a16="http://schemas.microsoft.com/office/drawing/2014/main" val="10001"/>
                  </a:ext>
                </a:extLst>
              </a:tr>
              <a:tr h="417195">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 cattle treated</a:t>
                      </a:r>
                      <a:r>
                        <a:rPr lang="en-US" sz="1200" baseline="0" dirty="0">
                          <a:latin typeface="Verdana" panose="020B0604030504040204" pitchFamily="34" charset="0"/>
                          <a:ea typeface="Verdana" panose="020B0604030504040204" pitchFamily="34" charset="0"/>
                          <a:cs typeface="Verdana" panose="020B0604030504040204" pitchFamily="34" charset="0"/>
                        </a:rPr>
                        <a:t> 2 times</a:t>
                      </a:r>
                      <a:endParaRPr lang="en-US" sz="1200" dirty="0">
                        <a:latin typeface="Verdana" panose="020B0604030504040204" pitchFamily="34" charset="0"/>
                        <a:ea typeface="Verdana" panose="020B0604030504040204" pitchFamily="34" charset="0"/>
                        <a:cs typeface="Verdana" panose="020B0604030504040204" pitchFamily="34" charset="0"/>
                      </a:endParaRP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solidFill>
                      <a:srgbClr val="C9D3EB"/>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15.5</a:t>
                      </a: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solidFill>
                      <a:srgbClr val="C9D3EB"/>
                    </a:solidFill>
                  </a:tcPr>
                </a:tc>
                <a:tc>
                  <a:txBody>
                    <a:bodyPr/>
                    <a:lstStyle/>
                    <a:p>
                      <a:pPr algn="ctr"/>
                      <a:r>
                        <a:rPr lang="en-US" sz="1200" b="1" dirty="0">
                          <a:solidFill>
                            <a:srgbClr val="094B8F"/>
                          </a:solidFill>
                          <a:latin typeface="Verdana" panose="020B0604030504040204" pitchFamily="34" charset="0"/>
                          <a:ea typeface="Verdana" panose="020B0604030504040204" pitchFamily="34" charset="0"/>
                          <a:cs typeface="Verdana" panose="020B0604030504040204" pitchFamily="34" charset="0"/>
                        </a:rPr>
                        <a:t>8.6</a:t>
                      </a: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solidFill>
                      <a:srgbClr val="A1C4CD">
                        <a:alpha val="30000"/>
                      </a:srgbClr>
                    </a:solidFill>
                  </a:tcPr>
                </a:tc>
                <a:extLst>
                  <a:ext uri="{0D108BD9-81ED-4DB2-BD59-A6C34878D82A}">
                    <a16:rowId xmlns:a16="http://schemas.microsoft.com/office/drawing/2014/main" val="10002"/>
                  </a:ext>
                </a:extLst>
              </a:tr>
              <a:tr h="417195">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 cattle treated 3 times</a:t>
                      </a: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no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4.2</a:t>
                      </a: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noFill/>
                  </a:tcPr>
                </a:tc>
                <a:tc>
                  <a:txBody>
                    <a:bodyPr/>
                    <a:lstStyle/>
                    <a:p>
                      <a:pPr algn="ctr"/>
                      <a:r>
                        <a:rPr lang="en-US" sz="1200" b="1" dirty="0">
                          <a:solidFill>
                            <a:srgbClr val="094B8F"/>
                          </a:solidFill>
                          <a:latin typeface="Verdana" panose="020B0604030504040204" pitchFamily="34" charset="0"/>
                          <a:ea typeface="Verdana" panose="020B0604030504040204" pitchFamily="34" charset="0"/>
                          <a:cs typeface="Verdana" panose="020B0604030504040204" pitchFamily="34" charset="0"/>
                        </a:rPr>
                        <a:t>1.4</a:t>
                      </a: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noFill/>
                  </a:tcPr>
                </a:tc>
                <a:extLst>
                  <a:ext uri="{0D108BD9-81ED-4DB2-BD59-A6C34878D82A}">
                    <a16:rowId xmlns:a16="http://schemas.microsoft.com/office/drawing/2014/main" val="10003"/>
                  </a:ext>
                </a:extLst>
              </a:tr>
              <a:tr h="234315">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ADG, lb.</a:t>
                      </a: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solidFill>
                      <a:srgbClr val="C9D3EB"/>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1.92</a:t>
                      </a:r>
                      <a:r>
                        <a:rPr lang="en-US" sz="1200" baseline="30000" dirty="0">
                          <a:latin typeface="Verdana" panose="020B0604030504040204" pitchFamily="34" charset="0"/>
                          <a:ea typeface="Verdana" panose="020B0604030504040204" pitchFamily="34" charset="0"/>
                          <a:cs typeface="Verdana" panose="020B0604030504040204" pitchFamily="34" charset="0"/>
                        </a:rPr>
                        <a:t>a</a:t>
                      </a:r>
                      <a:endParaRPr lang="en-US" sz="1200" dirty="0">
                        <a:latin typeface="Verdana" panose="020B0604030504040204" pitchFamily="34" charset="0"/>
                        <a:ea typeface="Verdana" panose="020B0604030504040204" pitchFamily="34" charset="0"/>
                        <a:cs typeface="Verdana" panose="020B0604030504040204" pitchFamily="34" charset="0"/>
                      </a:endParaRP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solidFill>
                      <a:srgbClr val="C9D3EB"/>
                    </a:solidFill>
                  </a:tcPr>
                </a:tc>
                <a:tc>
                  <a:txBody>
                    <a:bodyPr/>
                    <a:lstStyle/>
                    <a:p>
                      <a:pPr algn="ctr"/>
                      <a:r>
                        <a:rPr lang="en-US" sz="1200" b="1" dirty="0">
                          <a:solidFill>
                            <a:srgbClr val="094B8F"/>
                          </a:solidFill>
                          <a:latin typeface="Verdana" panose="020B0604030504040204" pitchFamily="34" charset="0"/>
                          <a:ea typeface="Verdana" panose="020B0604030504040204" pitchFamily="34" charset="0"/>
                          <a:cs typeface="Verdana" panose="020B0604030504040204" pitchFamily="34" charset="0"/>
                        </a:rPr>
                        <a:t>2.09</a:t>
                      </a:r>
                      <a:r>
                        <a:rPr lang="en-US" sz="1200" b="1" baseline="30000" dirty="0">
                          <a:solidFill>
                            <a:srgbClr val="094B8F"/>
                          </a:solidFill>
                          <a:latin typeface="Verdana" panose="020B0604030504040204" pitchFamily="34" charset="0"/>
                          <a:ea typeface="Verdana" panose="020B0604030504040204" pitchFamily="34" charset="0"/>
                          <a:cs typeface="Verdana" panose="020B0604030504040204" pitchFamily="34" charset="0"/>
                        </a:rPr>
                        <a:t>b</a:t>
                      </a:r>
                      <a:endParaRPr lang="en-US" sz="1200" b="1" dirty="0">
                        <a:solidFill>
                          <a:srgbClr val="094B8F"/>
                        </a:solidFill>
                        <a:latin typeface="Verdana" panose="020B0604030504040204" pitchFamily="34" charset="0"/>
                        <a:ea typeface="Verdana" panose="020B0604030504040204" pitchFamily="34" charset="0"/>
                        <a:cs typeface="Verdana" panose="020B0604030504040204" pitchFamily="34" charset="0"/>
                      </a:endParaRP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solidFill>
                      <a:srgbClr val="A1C4CD">
                        <a:alpha val="30000"/>
                      </a:srgbClr>
                    </a:solidFill>
                  </a:tcPr>
                </a:tc>
                <a:extLst>
                  <a:ext uri="{0D108BD9-81ED-4DB2-BD59-A6C34878D82A}">
                    <a16:rowId xmlns:a16="http://schemas.microsoft.com/office/drawing/2014/main" val="10004"/>
                  </a:ext>
                </a:extLst>
              </a:tr>
              <a:tr h="234315">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Feed: Gain</a:t>
                      </a: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no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4.35</a:t>
                      </a:r>
                      <a:r>
                        <a:rPr lang="en-US" sz="1200" baseline="30000" dirty="0">
                          <a:latin typeface="Verdana" panose="020B0604030504040204" pitchFamily="34" charset="0"/>
                          <a:ea typeface="Verdana" panose="020B0604030504040204" pitchFamily="34" charset="0"/>
                          <a:cs typeface="Verdana" panose="020B0604030504040204" pitchFamily="34" charset="0"/>
                        </a:rPr>
                        <a:t>a</a:t>
                      </a:r>
                      <a:endParaRPr lang="en-US" sz="1200" dirty="0">
                        <a:latin typeface="Verdana" panose="020B0604030504040204" pitchFamily="34" charset="0"/>
                        <a:ea typeface="Verdana" panose="020B0604030504040204" pitchFamily="34" charset="0"/>
                        <a:cs typeface="Verdana" panose="020B0604030504040204" pitchFamily="34" charset="0"/>
                      </a:endParaRP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noFill/>
                  </a:tcPr>
                </a:tc>
                <a:tc>
                  <a:txBody>
                    <a:bodyPr/>
                    <a:lstStyle/>
                    <a:p>
                      <a:pPr algn="ctr"/>
                      <a:r>
                        <a:rPr lang="en-US" sz="1200" b="1" dirty="0">
                          <a:solidFill>
                            <a:srgbClr val="094B8F"/>
                          </a:solidFill>
                          <a:latin typeface="Verdana" panose="020B0604030504040204" pitchFamily="34" charset="0"/>
                          <a:ea typeface="Verdana" panose="020B0604030504040204" pitchFamily="34" charset="0"/>
                          <a:cs typeface="Verdana" panose="020B0604030504040204" pitchFamily="34" charset="0"/>
                        </a:rPr>
                        <a:t>3.84</a:t>
                      </a:r>
                      <a:r>
                        <a:rPr lang="en-US" sz="1200" b="1" baseline="30000" dirty="0">
                          <a:solidFill>
                            <a:srgbClr val="094B8F"/>
                          </a:solidFill>
                          <a:latin typeface="Verdana" panose="020B0604030504040204" pitchFamily="34" charset="0"/>
                          <a:ea typeface="Verdana" panose="020B0604030504040204" pitchFamily="34" charset="0"/>
                          <a:cs typeface="Verdana" panose="020B0604030504040204" pitchFamily="34" charset="0"/>
                        </a:rPr>
                        <a:t>b</a:t>
                      </a:r>
                      <a:endParaRPr lang="en-US" sz="1200" b="1" dirty="0">
                        <a:solidFill>
                          <a:srgbClr val="094B8F"/>
                        </a:solidFill>
                        <a:latin typeface="Verdana" panose="020B0604030504040204" pitchFamily="34" charset="0"/>
                        <a:ea typeface="Verdana" panose="020B0604030504040204" pitchFamily="34" charset="0"/>
                        <a:cs typeface="Verdana" panose="020B0604030504040204" pitchFamily="34" charset="0"/>
                      </a:endParaRP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noFill/>
                  </a:tcPr>
                </a:tc>
                <a:extLst>
                  <a:ext uri="{0D108BD9-81ED-4DB2-BD59-A6C34878D82A}">
                    <a16:rowId xmlns:a16="http://schemas.microsoft.com/office/drawing/2014/main" val="10005"/>
                  </a:ext>
                </a:extLst>
              </a:tr>
              <a:tr h="257175">
                <a:tc>
                  <a:txBody>
                    <a:bodyPr/>
                    <a:lstStyle/>
                    <a:p>
                      <a:endParaRPr lang="en-US" sz="1400" dirty="0"/>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noFill/>
                  </a:tcPr>
                </a:tc>
                <a:tc>
                  <a:txBody>
                    <a:bodyPr/>
                    <a:lstStyle/>
                    <a:p>
                      <a:pPr algn="ctr"/>
                      <a:endParaRPr lang="en-US" sz="1400" dirty="0"/>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noFill/>
                  </a:tcPr>
                </a:tc>
                <a:tc>
                  <a:txBody>
                    <a:bodyPr/>
                    <a:lstStyle/>
                    <a:p>
                      <a:pPr algn="ctr"/>
                      <a:endParaRPr lang="en-US" sz="1400" b="1" dirty="0">
                        <a:solidFill>
                          <a:srgbClr val="094B8F"/>
                        </a:solidFill>
                      </a:endParaRP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14" name="TextBox 13"/>
          <p:cNvSpPr txBox="1"/>
          <p:nvPr/>
        </p:nvSpPr>
        <p:spPr>
          <a:xfrm>
            <a:off x="1549712" y="4429961"/>
            <a:ext cx="2247941" cy="738664"/>
          </a:xfrm>
          <a:prstGeom prst="rect">
            <a:avLst/>
          </a:prstGeom>
          <a:noFill/>
        </p:spPr>
        <p:txBody>
          <a:bodyPr wrap="square" rtlCol="0">
            <a:spAutoFit/>
          </a:bodyPr>
          <a:lstStyle/>
          <a:p>
            <a:pPr defTabSz="685800"/>
            <a:r>
              <a:rPr lang="en-US" sz="1050" dirty="0">
                <a:solidFill>
                  <a:prstClr val="black"/>
                </a:solidFill>
                <a:latin typeface="Verdana" panose="020B0604030504040204" pitchFamily="34" charset="0"/>
                <a:ea typeface="Verdana" panose="020B0604030504040204" pitchFamily="34" charset="0"/>
                <a:cs typeface="Verdana" panose="020B0604030504040204" pitchFamily="34" charset="0"/>
              </a:rPr>
              <a:t>344 lb. bull calves</a:t>
            </a:r>
          </a:p>
          <a:p>
            <a:pPr defTabSz="685800"/>
            <a:r>
              <a:rPr lang="en-US" sz="1050" dirty="0">
                <a:solidFill>
                  <a:prstClr val="black"/>
                </a:solidFill>
                <a:latin typeface="Verdana" panose="020B0604030504040204" pitchFamily="34" charset="0"/>
                <a:ea typeface="Verdana" panose="020B0604030504040204" pitchFamily="34" charset="0"/>
                <a:cs typeface="Verdana" panose="020B0604030504040204" pitchFamily="34" charset="0"/>
              </a:rPr>
              <a:t>Sale barn origin</a:t>
            </a:r>
          </a:p>
          <a:p>
            <a:pPr defTabSz="685800"/>
            <a:r>
              <a:rPr lang="en-US" sz="1050" dirty="0">
                <a:solidFill>
                  <a:prstClr val="black"/>
                </a:solidFill>
                <a:latin typeface="Verdana" panose="020B0604030504040204" pitchFamily="34" charset="0"/>
                <a:ea typeface="Verdana" panose="020B0604030504040204" pitchFamily="34" charset="0"/>
                <a:cs typeface="Verdana" panose="020B0604030504040204" pitchFamily="34" charset="0"/>
              </a:rPr>
              <a:t>42 day study</a:t>
            </a:r>
          </a:p>
          <a:p>
            <a:pPr defTabSz="685800"/>
            <a:r>
              <a:rPr lang="en-US" sz="1050" dirty="0">
                <a:solidFill>
                  <a:prstClr val="black"/>
                </a:solidFill>
                <a:latin typeface="Verdana" panose="020B0604030504040204" pitchFamily="34" charset="0"/>
                <a:ea typeface="Verdana" panose="020B0604030504040204" pitchFamily="34" charset="0"/>
                <a:cs typeface="Verdana" panose="020B0604030504040204" pitchFamily="34" charset="0"/>
              </a:rPr>
              <a:t>Oklahoma State University</a:t>
            </a:r>
          </a:p>
        </p:txBody>
      </p:sp>
      <p:sp>
        <p:nvSpPr>
          <p:cNvPr id="18" name="TextBox 17"/>
          <p:cNvSpPr txBox="1"/>
          <p:nvPr/>
        </p:nvSpPr>
        <p:spPr>
          <a:xfrm>
            <a:off x="1219200" y="1152031"/>
            <a:ext cx="2304536" cy="738664"/>
          </a:xfrm>
          <a:prstGeom prst="rect">
            <a:avLst/>
          </a:prstGeom>
          <a:noFill/>
        </p:spPr>
        <p:txBody>
          <a:bodyPr wrap="square" rtlCol="0" anchor="ctr">
            <a:spAutoFit/>
          </a:bodyPr>
          <a:lstStyle/>
          <a:p>
            <a:pPr defTabSz="685800"/>
            <a:r>
              <a:rPr lang="en-US" sz="2100" b="1" dirty="0">
                <a:solidFill>
                  <a:srgbClr val="094B8F"/>
                </a:solidFill>
                <a:latin typeface="Verdana" panose="020B0604030504040204" pitchFamily="34" charset="0"/>
                <a:ea typeface="Verdana" panose="020B0604030504040204" pitchFamily="34" charset="0"/>
                <a:cs typeface="Verdana" panose="020B0604030504040204" pitchFamily="34" charset="0"/>
              </a:rPr>
              <a:t>Bull Calves  </a:t>
            </a:r>
            <a:br>
              <a:rPr lang="en-US" sz="2100" b="1" dirty="0">
                <a:solidFill>
                  <a:srgbClr val="094B8F"/>
                </a:solidFill>
                <a:latin typeface="Verdana" panose="020B0604030504040204" pitchFamily="34" charset="0"/>
                <a:ea typeface="Verdana" panose="020B0604030504040204" pitchFamily="34" charset="0"/>
                <a:cs typeface="Verdana" panose="020B0604030504040204" pitchFamily="34" charset="0"/>
              </a:rPr>
            </a:br>
            <a:r>
              <a:rPr lang="en-US" sz="2100" b="1" dirty="0">
                <a:solidFill>
                  <a:srgbClr val="094B8F"/>
                </a:solidFill>
                <a:latin typeface="Verdana" panose="020B0604030504040204" pitchFamily="34" charset="0"/>
                <a:ea typeface="Verdana" panose="020B0604030504040204" pitchFamily="34" charset="0"/>
                <a:cs typeface="Verdana" panose="020B0604030504040204" pitchFamily="34" charset="0"/>
              </a:rPr>
              <a:t>   (OSU)</a:t>
            </a:r>
          </a:p>
        </p:txBody>
      </p:sp>
      <p:graphicFrame>
        <p:nvGraphicFramePr>
          <p:cNvPr id="19" name="Table 18"/>
          <p:cNvGraphicFramePr>
            <a:graphicFrameLocks noGrp="1"/>
          </p:cNvGraphicFramePr>
          <p:nvPr>
            <p:extLst>
              <p:ext uri="{D42A27DB-BD31-4B8C-83A1-F6EECF244321}">
                <p14:modId xmlns:p14="http://schemas.microsoft.com/office/powerpoint/2010/main" val="1103273212"/>
              </p:ext>
            </p:extLst>
          </p:nvPr>
        </p:nvGraphicFramePr>
        <p:xfrm>
          <a:off x="4675643" y="1917614"/>
          <a:ext cx="3492626" cy="2197186"/>
        </p:xfrm>
        <a:graphic>
          <a:graphicData uri="http://schemas.openxmlformats.org/drawingml/2006/table">
            <a:tbl>
              <a:tblPr firstRow="1" bandRow="1">
                <a:tableStyleId>{5C22544A-7EE6-4342-B048-85BDC9FD1C3A}</a:tableStyleId>
              </a:tblPr>
              <a:tblGrid>
                <a:gridCol w="1437647">
                  <a:extLst>
                    <a:ext uri="{9D8B030D-6E8A-4147-A177-3AD203B41FA5}">
                      <a16:colId xmlns:a16="http://schemas.microsoft.com/office/drawing/2014/main" val="20000"/>
                    </a:ext>
                  </a:extLst>
                </a:gridCol>
                <a:gridCol w="945820">
                  <a:extLst>
                    <a:ext uri="{9D8B030D-6E8A-4147-A177-3AD203B41FA5}">
                      <a16:colId xmlns:a16="http://schemas.microsoft.com/office/drawing/2014/main" val="20001"/>
                    </a:ext>
                  </a:extLst>
                </a:gridCol>
                <a:gridCol w="1109159">
                  <a:extLst>
                    <a:ext uri="{9D8B030D-6E8A-4147-A177-3AD203B41FA5}">
                      <a16:colId xmlns:a16="http://schemas.microsoft.com/office/drawing/2014/main" val="20002"/>
                    </a:ext>
                  </a:extLst>
                </a:gridCol>
              </a:tblGrid>
              <a:tr h="425530">
                <a:tc>
                  <a:txBody>
                    <a:bodyPr/>
                    <a:lstStyle/>
                    <a:p>
                      <a:endParaRPr lang="en-US" sz="1200" dirty="0">
                        <a:latin typeface="Verdana" panose="020B0604030504040204" pitchFamily="34" charset="0"/>
                        <a:ea typeface="Verdana" panose="020B0604030504040204" pitchFamily="34" charset="0"/>
                        <a:cs typeface="Verdana" panose="020B0604030504040204" pitchFamily="34" charset="0"/>
                      </a:endParaRP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solidFill>
                      <a:srgbClr val="094B8F"/>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Control</a:t>
                      </a: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solidFill>
                      <a:srgbClr val="094B8F"/>
                    </a:solidFill>
                  </a:tcPr>
                </a:tc>
                <a:tc>
                  <a:txBody>
                    <a:bodyPr/>
                    <a:lstStyle/>
                    <a:p>
                      <a:pPr marL="0" marR="0" algn="ctr">
                        <a:lnSpc>
                          <a:spcPct val="107000"/>
                        </a:lnSpc>
                        <a:spcBef>
                          <a:spcPts val="0"/>
                        </a:spcBef>
                        <a:spcAft>
                          <a:spcPts val="0"/>
                        </a:spcAft>
                      </a:pPr>
                      <a:r>
                        <a:rPr lang="en-US" sz="1200" b="1" kern="1200" dirty="0">
                          <a:solidFill>
                            <a:schemeClr val="lt1"/>
                          </a:solidFill>
                          <a:effectLst/>
                          <a:latin typeface="Verdana" panose="020B0604030504040204" pitchFamily="34" charset="0"/>
                          <a:ea typeface="Verdana" panose="020B0604030504040204" pitchFamily="34" charset="0"/>
                          <a:cs typeface="Verdana" panose="020B0604030504040204" pitchFamily="34" charset="0"/>
                        </a:rPr>
                        <a:t>MULTIMIN</a:t>
                      </a:r>
                      <a:r>
                        <a:rPr lang="en-US" sz="1200" b="1" kern="1200" baseline="30000" dirty="0">
                          <a:solidFill>
                            <a:schemeClr val="lt1"/>
                          </a:solidFill>
                          <a:effectLst/>
                          <a:latin typeface="Verdana" panose="020B0604030504040204" pitchFamily="34" charset="0"/>
                          <a:ea typeface="Verdana" panose="020B0604030504040204" pitchFamily="34" charset="0"/>
                          <a:cs typeface="Verdana" panose="020B0604030504040204" pitchFamily="34" charset="0"/>
                        </a:rPr>
                        <a:t>®</a:t>
                      </a:r>
                      <a:endParaRPr lang="en-US" sz="1200" b="1" kern="1200" dirty="0">
                        <a:solidFill>
                          <a:schemeClr val="lt1"/>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solidFill>
                      <a:srgbClr val="094B8F"/>
                    </a:solidFill>
                  </a:tcPr>
                </a:tc>
                <a:extLst>
                  <a:ext uri="{0D108BD9-81ED-4DB2-BD59-A6C34878D82A}">
                    <a16:rowId xmlns:a16="http://schemas.microsoft.com/office/drawing/2014/main" val="10000"/>
                  </a:ext>
                </a:extLst>
              </a:tr>
              <a:tr h="234315">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 morbidity</a:t>
                      </a: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no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87</a:t>
                      </a:r>
                      <a:r>
                        <a:rPr lang="en-US" sz="1200" baseline="30000" dirty="0">
                          <a:latin typeface="Verdana" panose="020B0604030504040204" pitchFamily="34" charset="0"/>
                          <a:ea typeface="Verdana" panose="020B0604030504040204" pitchFamily="34" charset="0"/>
                          <a:cs typeface="Verdana" panose="020B0604030504040204" pitchFamily="34" charset="0"/>
                        </a:rPr>
                        <a:t>a</a:t>
                      </a:r>
                      <a:endParaRPr lang="en-US" sz="1200" dirty="0">
                        <a:latin typeface="Verdana" panose="020B0604030504040204" pitchFamily="34" charset="0"/>
                        <a:ea typeface="Verdana" panose="020B0604030504040204" pitchFamily="34" charset="0"/>
                        <a:cs typeface="Verdana" panose="020B0604030504040204" pitchFamily="34" charset="0"/>
                      </a:endParaRP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noFill/>
                  </a:tcPr>
                </a:tc>
                <a:tc>
                  <a:txBody>
                    <a:bodyPr/>
                    <a:lstStyle/>
                    <a:p>
                      <a:pPr algn="ctr"/>
                      <a:r>
                        <a:rPr lang="en-US" sz="1200" b="1" dirty="0">
                          <a:solidFill>
                            <a:srgbClr val="094B8F"/>
                          </a:solidFill>
                          <a:latin typeface="Verdana" panose="020B0604030504040204" pitchFamily="34" charset="0"/>
                          <a:ea typeface="Verdana" panose="020B0604030504040204" pitchFamily="34" charset="0"/>
                          <a:cs typeface="Verdana" panose="020B0604030504040204" pitchFamily="34" charset="0"/>
                        </a:rPr>
                        <a:t>55</a:t>
                      </a:r>
                      <a:r>
                        <a:rPr lang="en-US" sz="1200" b="1" baseline="30000" dirty="0">
                          <a:solidFill>
                            <a:srgbClr val="094B8F"/>
                          </a:solidFill>
                          <a:latin typeface="Verdana" panose="020B0604030504040204" pitchFamily="34" charset="0"/>
                          <a:ea typeface="Verdana" panose="020B0604030504040204" pitchFamily="34" charset="0"/>
                          <a:cs typeface="Verdana" panose="020B0604030504040204" pitchFamily="34" charset="0"/>
                        </a:rPr>
                        <a:t>b</a:t>
                      </a:r>
                      <a:endParaRPr lang="en-US" sz="1200" b="1" dirty="0">
                        <a:solidFill>
                          <a:srgbClr val="094B8F"/>
                        </a:solidFill>
                        <a:latin typeface="Verdana" panose="020B0604030504040204" pitchFamily="34" charset="0"/>
                        <a:ea typeface="Verdana" panose="020B0604030504040204" pitchFamily="34" charset="0"/>
                        <a:cs typeface="Verdana" panose="020B0604030504040204" pitchFamily="34" charset="0"/>
                      </a:endParaRP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noFill/>
                  </a:tcPr>
                </a:tc>
                <a:extLst>
                  <a:ext uri="{0D108BD9-81ED-4DB2-BD59-A6C34878D82A}">
                    <a16:rowId xmlns:a16="http://schemas.microsoft.com/office/drawing/2014/main" val="10001"/>
                  </a:ext>
                </a:extLst>
              </a:tr>
              <a:tr h="417195">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 cattle treated</a:t>
                      </a:r>
                      <a:r>
                        <a:rPr lang="en-US" sz="1200" baseline="0" dirty="0">
                          <a:latin typeface="Verdana" panose="020B0604030504040204" pitchFamily="34" charset="0"/>
                          <a:ea typeface="Verdana" panose="020B0604030504040204" pitchFamily="34" charset="0"/>
                          <a:cs typeface="Verdana" panose="020B0604030504040204" pitchFamily="34" charset="0"/>
                        </a:rPr>
                        <a:t> 2 times</a:t>
                      </a:r>
                      <a:endParaRPr lang="en-US" sz="1200" dirty="0">
                        <a:latin typeface="Verdana" panose="020B0604030504040204" pitchFamily="34" charset="0"/>
                        <a:ea typeface="Verdana" panose="020B0604030504040204" pitchFamily="34" charset="0"/>
                        <a:cs typeface="Verdana" panose="020B0604030504040204" pitchFamily="34" charset="0"/>
                      </a:endParaRP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solidFill>
                      <a:srgbClr val="C9D3EB"/>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51.6</a:t>
                      </a:r>
                      <a:r>
                        <a:rPr lang="en-US" sz="1200" baseline="30000" dirty="0">
                          <a:latin typeface="Verdana" panose="020B0604030504040204" pitchFamily="34" charset="0"/>
                          <a:ea typeface="Verdana" panose="020B0604030504040204" pitchFamily="34" charset="0"/>
                          <a:cs typeface="Verdana" panose="020B0604030504040204" pitchFamily="34" charset="0"/>
                        </a:rPr>
                        <a:t>a</a:t>
                      </a:r>
                      <a:endParaRPr lang="en-US" sz="1200" dirty="0">
                        <a:latin typeface="Verdana" panose="020B0604030504040204" pitchFamily="34" charset="0"/>
                        <a:ea typeface="Verdana" panose="020B0604030504040204" pitchFamily="34" charset="0"/>
                        <a:cs typeface="Verdana" panose="020B0604030504040204" pitchFamily="34" charset="0"/>
                      </a:endParaRP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solidFill>
                      <a:srgbClr val="C9D3EB"/>
                    </a:solidFill>
                  </a:tcPr>
                </a:tc>
                <a:tc>
                  <a:txBody>
                    <a:bodyPr/>
                    <a:lstStyle/>
                    <a:p>
                      <a:pPr algn="ctr"/>
                      <a:r>
                        <a:rPr lang="en-US" sz="1200" b="1" dirty="0">
                          <a:solidFill>
                            <a:srgbClr val="094B8F"/>
                          </a:solidFill>
                          <a:latin typeface="Verdana" panose="020B0604030504040204" pitchFamily="34" charset="0"/>
                          <a:ea typeface="Verdana" panose="020B0604030504040204" pitchFamily="34" charset="0"/>
                          <a:cs typeface="Verdana" panose="020B0604030504040204" pitchFamily="34" charset="0"/>
                        </a:rPr>
                        <a:t>19.4</a:t>
                      </a:r>
                      <a:r>
                        <a:rPr lang="en-US" sz="1200" b="1" baseline="30000" dirty="0">
                          <a:solidFill>
                            <a:srgbClr val="094B8F"/>
                          </a:solidFill>
                          <a:latin typeface="Verdana" panose="020B0604030504040204" pitchFamily="34" charset="0"/>
                          <a:ea typeface="Verdana" panose="020B0604030504040204" pitchFamily="34" charset="0"/>
                          <a:cs typeface="Verdana" panose="020B0604030504040204" pitchFamily="34" charset="0"/>
                        </a:rPr>
                        <a:t>b</a:t>
                      </a:r>
                      <a:endParaRPr lang="en-US" sz="1200" b="1" dirty="0">
                        <a:solidFill>
                          <a:srgbClr val="094B8F"/>
                        </a:solidFill>
                        <a:latin typeface="Verdana" panose="020B0604030504040204" pitchFamily="34" charset="0"/>
                        <a:ea typeface="Verdana" panose="020B0604030504040204" pitchFamily="34" charset="0"/>
                        <a:cs typeface="Verdana" panose="020B0604030504040204" pitchFamily="34" charset="0"/>
                      </a:endParaRP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solidFill>
                      <a:srgbClr val="A1C4CD">
                        <a:alpha val="30000"/>
                      </a:srgbClr>
                    </a:solidFill>
                  </a:tcPr>
                </a:tc>
                <a:extLst>
                  <a:ext uri="{0D108BD9-81ED-4DB2-BD59-A6C34878D82A}">
                    <a16:rowId xmlns:a16="http://schemas.microsoft.com/office/drawing/2014/main" val="10002"/>
                  </a:ext>
                </a:extLst>
              </a:tr>
              <a:tr h="417195">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 cattle treated 3 times</a:t>
                      </a: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no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32.3</a:t>
                      </a:r>
                      <a:r>
                        <a:rPr lang="en-US" sz="1200" baseline="30000" dirty="0">
                          <a:latin typeface="Verdana" panose="020B0604030504040204" pitchFamily="34" charset="0"/>
                          <a:ea typeface="Verdana" panose="020B0604030504040204" pitchFamily="34" charset="0"/>
                          <a:cs typeface="Verdana" panose="020B0604030504040204" pitchFamily="34" charset="0"/>
                        </a:rPr>
                        <a:t>a</a:t>
                      </a:r>
                      <a:endParaRPr lang="en-US" sz="1200" dirty="0">
                        <a:latin typeface="Verdana" panose="020B0604030504040204" pitchFamily="34" charset="0"/>
                        <a:ea typeface="Verdana" panose="020B0604030504040204" pitchFamily="34" charset="0"/>
                        <a:cs typeface="Verdana" panose="020B0604030504040204" pitchFamily="34" charset="0"/>
                      </a:endParaRP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noFill/>
                  </a:tcPr>
                </a:tc>
                <a:tc>
                  <a:txBody>
                    <a:bodyPr/>
                    <a:lstStyle/>
                    <a:p>
                      <a:pPr algn="ctr"/>
                      <a:r>
                        <a:rPr lang="en-US" sz="1200" b="1" dirty="0">
                          <a:solidFill>
                            <a:srgbClr val="094B8F"/>
                          </a:solidFill>
                          <a:latin typeface="Verdana" panose="020B0604030504040204" pitchFamily="34" charset="0"/>
                          <a:ea typeface="Verdana" panose="020B0604030504040204" pitchFamily="34" charset="0"/>
                          <a:cs typeface="Verdana" panose="020B0604030504040204" pitchFamily="34" charset="0"/>
                        </a:rPr>
                        <a:t>9.7</a:t>
                      </a:r>
                      <a:r>
                        <a:rPr lang="en-US" sz="1200" b="1" baseline="30000" dirty="0">
                          <a:solidFill>
                            <a:srgbClr val="094B8F"/>
                          </a:solidFill>
                          <a:latin typeface="Verdana" panose="020B0604030504040204" pitchFamily="34" charset="0"/>
                          <a:ea typeface="Verdana" panose="020B0604030504040204" pitchFamily="34" charset="0"/>
                          <a:cs typeface="Verdana" panose="020B0604030504040204" pitchFamily="34" charset="0"/>
                        </a:rPr>
                        <a:t>b</a:t>
                      </a:r>
                      <a:endParaRPr lang="en-US" sz="1200" b="1" dirty="0">
                        <a:solidFill>
                          <a:srgbClr val="094B8F"/>
                        </a:solidFill>
                        <a:latin typeface="Verdana" panose="020B0604030504040204" pitchFamily="34" charset="0"/>
                        <a:ea typeface="Verdana" panose="020B0604030504040204" pitchFamily="34" charset="0"/>
                        <a:cs typeface="Verdana" panose="020B0604030504040204" pitchFamily="34" charset="0"/>
                      </a:endParaRP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noFill/>
                  </a:tcPr>
                </a:tc>
                <a:extLst>
                  <a:ext uri="{0D108BD9-81ED-4DB2-BD59-A6C34878D82A}">
                    <a16:rowId xmlns:a16="http://schemas.microsoft.com/office/drawing/2014/main" val="10003"/>
                  </a:ext>
                </a:extLst>
              </a:tr>
              <a:tr h="234315">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ADG, lb.</a:t>
                      </a: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solidFill>
                      <a:srgbClr val="C9D3EB"/>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2.00</a:t>
                      </a:r>
                      <a:r>
                        <a:rPr lang="en-US" sz="1200" baseline="30000" dirty="0">
                          <a:latin typeface="Verdana" panose="020B0604030504040204" pitchFamily="34" charset="0"/>
                          <a:ea typeface="Verdana" panose="020B0604030504040204" pitchFamily="34" charset="0"/>
                          <a:cs typeface="Verdana" panose="020B0604030504040204" pitchFamily="34" charset="0"/>
                        </a:rPr>
                        <a:t>a</a:t>
                      </a:r>
                      <a:endParaRPr lang="en-US" sz="1200" dirty="0">
                        <a:latin typeface="Verdana" panose="020B0604030504040204" pitchFamily="34" charset="0"/>
                        <a:ea typeface="Verdana" panose="020B0604030504040204" pitchFamily="34" charset="0"/>
                        <a:cs typeface="Verdana" panose="020B0604030504040204" pitchFamily="34" charset="0"/>
                      </a:endParaRP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solidFill>
                      <a:srgbClr val="C9D3EB"/>
                    </a:solidFill>
                  </a:tcPr>
                </a:tc>
                <a:tc>
                  <a:txBody>
                    <a:bodyPr/>
                    <a:lstStyle/>
                    <a:p>
                      <a:pPr algn="ctr"/>
                      <a:r>
                        <a:rPr lang="en-US" sz="1200" b="1" dirty="0">
                          <a:solidFill>
                            <a:srgbClr val="094B8F"/>
                          </a:solidFill>
                          <a:latin typeface="Verdana" panose="020B0604030504040204" pitchFamily="34" charset="0"/>
                          <a:ea typeface="Verdana" panose="020B0604030504040204" pitchFamily="34" charset="0"/>
                          <a:cs typeface="Verdana" panose="020B0604030504040204" pitchFamily="34" charset="0"/>
                        </a:rPr>
                        <a:t>2.38</a:t>
                      </a:r>
                      <a:r>
                        <a:rPr lang="en-US" sz="1200" b="1" baseline="30000" dirty="0">
                          <a:solidFill>
                            <a:srgbClr val="094B8F"/>
                          </a:solidFill>
                          <a:latin typeface="Verdana" panose="020B0604030504040204" pitchFamily="34" charset="0"/>
                          <a:ea typeface="Verdana" panose="020B0604030504040204" pitchFamily="34" charset="0"/>
                          <a:cs typeface="Verdana" panose="020B0604030504040204" pitchFamily="34" charset="0"/>
                        </a:rPr>
                        <a:t>b</a:t>
                      </a:r>
                      <a:endParaRPr lang="en-US" sz="1200" b="1" dirty="0">
                        <a:solidFill>
                          <a:srgbClr val="094B8F"/>
                        </a:solidFill>
                        <a:latin typeface="Verdana" panose="020B0604030504040204" pitchFamily="34" charset="0"/>
                        <a:ea typeface="Verdana" panose="020B0604030504040204" pitchFamily="34" charset="0"/>
                        <a:cs typeface="Verdana" panose="020B0604030504040204" pitchFamily="34" charset="0"/>
                      </a:endParaRP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solidFill>
                      <a:srgbClr val="A1C4CD">
                        <a:alpha val="30000"/>
                      </a:srgbClr>
                    </a:solidFill>
                  </a:tcPr>
                </a:tc>
                <a:extLst>
                  <a:ext uri="{0D108BD9-81ED-4DB2-BD59-A6C34878D82A}">
                    <a16:rowId xmlns:a16="http://schemas.microsoft.com/office/drawing/2014/main" val="10004"/>
                  </a:ext>
                </a:extLst>
              </a:tr>
              <a:tr h="234315">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Feed: Gain, lb.</a:t>
                      </a: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no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5.88</a:t>
                      </a:r>
                      <a:r>
                        <a:rPr lang="en-US" sz="1200" baseline="30000" dirty="0">
                          <a:latin typeface="Verdana" panose="020B0604030504040204" pitchFamily="34" charset="0"/>
                          <a:ea typeface="Verdana" panose="020B0604030504040204" pitchFamily="34" charset="0"/>
                          <a:cs typeface="Verdana" panose="020B0604030504040204" pitchFamily="34" charset="0"/>
                        </a:rPr>
                        <a:t>a</a:t>
                      </a:r>
                      <a:endParaRPr lang="en-US" sz="1200" dirty="0">
                        <a:latin typeface="Verdana" panose="020B0604030504040204" pitchFamily="34" charset="0"/>
                        <a:ea typeface="Verdana" panose="020B0604030504040204" pitchFamily="34" charset="0"/>
                        <a:cs typeface="Verdana" panose="020B0604030504040204" pitchFamily="34" charset="0"/>
                      </a:endParaRP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noFill/>
                  </a:tcPr>
                </a:tc>
                <a:tc>
                  <a:txBody>
                    <a:bodyPr/>
                    <a:lstStyle/>
                    <a:p>
                      <a:pPr algn="ctr"/>
                      <a:r>
                        <a:rPr lang="en-US" sz="1200" b="1" dirty="0">
                          <a:solidFill>
                            <a:srgbClr val="094B8F"/>
                          </a:solidFill>
                          <a:latin typeface="Verdana" panose="020B0604030504040204" pitchFamily="34" charset="0"/>
                          <a:ea typeface="Verdana" panose="020B0604030504040204" pitchFamily="34" charset="0"/>
                          <a:cs typeface="Verdana" panose="020B0604030504040204" pitchFamily="34" charset="0"/>
                        </a:rPr>
                        <a:t>5.26</a:t>
                      </a:r>
                      <a:r>
                        <a:rPr lang="en-US" sz="1200" b="1" baseline="30000" dirty="0">
                          <a:solidFill>
                            <a:srgbClr val="094B8F"/>
                          </a:solidFill>
                          <a:latin typeface="Verdana" panose="020B0604030504040204" pitchFamily="34" charset="0"/>
                          <a:ea typeface="Verdana" panose="020B0604030504040204" pitchFamily="34" charset="0"/>
                          <a:cs typeface="Verdana" panose="020B0604030504040204" pitchFamily="34" charset="0"/>
                        </a:rPr>
                        <a:t>b</a:t>
                      </a:r>
                      <a:endParaRPr lang="en-US" sz="1200" b="1" dirty="0">
                        <a:solidFill>
                          <a:srgbClr val="094B8F"/>
                        </a:solidFill>
                        <a:latin typeface="Verdana" panose="020B0604030504040204" pitchFamily="34" charset="0"/>
                        <a:ea typeface="Verdana" panose="020B0604030504040204" pitchFamily="34" charset="0"/>
                        <a:cs typeface="Verdana" panose="020B0604030504040204" pitchFamily="34" charset="0"/>
                      </a:endParaRP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noFill/>
                  </a:tcPr>
                </a:tc>
                <a:extLst>
                  <a:ext uri="{0D108BD9-81ED-4DB2-BD59-A6C34878D82A}">
                    <a16:rowId xmlns:a16="http://schemas.microsoft.com/office/drawing/2014/main" val="10005"/>
                  </a:ext>
                </a:extLst>
              </a:tr>
              <a:tr h="234315">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Final weight, lb.</a:t>
                      </a: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solidFill>
                      <a:srgbClr val="C9D3EB"/>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547</a:t>
                      </a:r>
                      <a:r>
                        <a:rPr lang="en-US" sz="1200" baseline="30000" dirty="0">
                          <a:latin typeface="Verdana" panose="020B0604030504040204" pitchFamily="34" charset="0"/>
                          <a:ea typeface="Verdana" panose="020B0604030504040204" pitchFamily="34" charset="0"/>
                          <a:cs typeface="Verdana" panose="020B0604030504040204" pitchFamily="34" charset="0"/>
                        </a:rPr>
                        <a:t>a</a:t>
                      </a:r>
                      <a:endParaRPr lang="en-US" sz="1200" dirty="0">
                        <a:latin typeface="Verdana" panose="020B0604030504040204" pitchFamily="34" charset="0"/>
                        <a:ea typeface="Verdana" panose="020B0604030504040204" pitchFamily="34" charset="0"/>
                        <a:cs typeface="Verdana" panose="020B0604030504040204" pitchFamily="34" charset="0"/>
                      </a:endParaRP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solidFill>
                      <a:srgbClr val="C9D3EB"/>
                    </a:solidFill>
                  </a:tcPr>
                </a:tc>
                <a:tc>
                  <a:txBody>
                    <a:bodyPr/>
                    <a:lstStyle/>
                    <a:p>
                      <a:pPr algn="ctr"/>
                      <a:r>
                        <a:rPr lang="en-US" sz="1200" b="1" dirty="0">
                          <a:solidFill>
                            <a:srgbClr val="094B8F"/>
                          </a:solidFill>
                          <a:latin typeface="Verdana" panose="020B0604030504040204" pitchFamily="34" charset="0"/>
                          <a:ea typeface="Verdana" panose="020B0604030504040204" pitchFamily="34" charset="0"/>
                          <a:cs typeface="Verdana" panose="020B0604030504040204" pitchFamily="34" charset="0"/>
                        </a:rPr>
                        <a:t>568</a:t>
                      </a:r>
                      <a:r>
                        <a:rPr lang="en-US" sz="1200" b="1" baseline="30000" dirty="0">
                          <a:solidFill>
                            <a:srgbClr val="094B8F"/>
                          </a:solidFill>
                          <a:latin typeface="Verdana" panose="020B0604030504040204" pitchFamily="34" charset="0"/>
                          <a:ea typeface="Verdana" panose="020B0604030504040204" pitchFamily="34" charset="0"/>
                          <a:cs typeface="Verdana" panose="020B0604030504040204" pitchFamily="34" charset="0"/>
                        </a:rPr>
                        <a:t>b</a:t>
                      </a:r>
                      <a:endParaRPr lang="en-US" sz="1200" b="1" dirty="0">
                        <a:solidFill>
                          <a:srgbClr val="094B8F"/>
                        </a:solidFill>
                        <a:latin typeface="Verdana" panose="020B0604030504040204" pitchFamily="34" charset="0"/>
                        <a:ea typeface="Verdana" panose="020B0604030504040204" pitchFamily="34" charset="0"/>
                        <a:cs typeface="Verdana" panose="020B0604030504040204" pitchFamily="34" charset="0"/>
                      </a:endParaRPr>
                    </a:p>
                  </a:txBody>
                  <a:tcPr marL="51435" marR="51435" marT="25718" marB="25718">
                    <a:lnL w="12700" cap="flat" cmpd="sng" algn="ctr">
                      <a:solidFill>
                        <a:srgbClr val="094B8F"/>
                      </a:solidFill>
                      <a:prstDash val="solid"/>
                      <a:round/>
                      <a:headEnd type="none" w="med" len="med"/>
                      <a:tailEnd type="none" w="med" len="med"/>
                    </a:lnL>
                    <a:lnR w="12700" cap="flat" cmpd="sng" algn="ctr">
                      <a:solidFill>
                        <a:srgbClr val="094B8F"/>
                      </a:solidFill>
                      <a:prstDash val="solid"/>
                      <a:round/>
                      <a:headEnd type="none" w="med" len="med"/>
                      <a:tailEnd type="none" w="med" len="med"/>
                    </a:lnR>
                    <a:lnT w="12700" cap="flat" cmpd="sng" algn="ctr">
                      <a:solidFill>
                        <a:srgbClr val="094B8F"/>
                      </a:solidFill>
                      <a:prstDash val="solid"/>
                      <a:round/>
                      <a:headEnd type="none" w="med" len="med"/>
                      <a:tailEnd type="none" w="med" len="med"/>
                    </a:lnT>
                    <a:lnB w="12700" cap="flat" cmpd="sng" algn="ctr">
                      <a:solidFill>
                        <a:srgbClr val="094B8F"/>
                      </a:solidFill>
                      <a:prstDash val="solid"/>
                      <a:round/>
                      <a:headEnd type="none" w="med" len="med"/>
                      <a:tailEnd type="none" w="med" len="med"/>
                    </a:lnB>
                    <a:solidFill>
                      <a:srgbClr val="A1C4CD">
                        <a:alpha val="30000"/>
                      </a:srgbClr>
                    </a:solidFill>
                  </a:tcPr>
                </a:tc>
                <a:extLst>
                  <a:ext uri="{0D108BD9-81ED-4DB2-BD59-A6C34878D82A}">
                    <a16:rowId xmlns:a16="http://schemas.microsoft.com/office/drawing/2014/main" val="10006"/>
                  </a:ext>
                </a:extLst>
              </a:tr>
            </a:tbl>
          </a:graphicData>
        </a:graphic>
      </p:graphicFrame>
      <p:sp>
        <p:nvSpPr>
          <p:cNvPr id="13" name="TextBox 12"/>
          <p:cNvSpPr txBox="1"/>
          <p:nvPr/>
        </p:nvSpPr>
        <p:spPr>
          <a:xfrm>
            <a:off x="8027895" y="5707935"/>
            <a:ext cx="750346" cy="300082"/>
          </a:xfrm>
          <a:prstGeom prst="rect">
            <a:avLst/>
          </a:prstGeom>
          <a:solidFill>
            <a:schemeClr val="bg1"/>
          </a:solidFill>
        </p:spPr>
        <p:txBody>
          <a:bodyPr wrap="square" rtlCol="0">
            <a:spAutoFit/>
          </a:bodyPr>
          <a:lstStyle/>
          <a:p>
            <a:pPr defTabSz="685800"/>
            <a:endParaRPr lang="en-US" sz="1350" dirty="0">
              <a:solidFill>
                <a:prstClr val="black"/>
              </a:solidFill>
              <a:latin typeface="Calibri" panose="020F0502020204030204"/>
            </a:endParaRPr>
          </a:p>
        </p:txBody>
      </p:sp>
      <p:sp>
        <p:nvSpPr>
          <p:cNvPr id="2" name="TextBox 1">
            <a:extLst>
              <a:ext uri="{FF2B5EF4-FFF2-40B4-BE49-F238E27FC236}">
                <a16:creationId xmlns:a16="http://schemas.microsoft.com/office/drawing/2014/main" id="{A23BAF26-73AA-BABA-2798-B7BC8EBDB8C6}"/>
              </a:ext>
            </a:extLst>
          </p:cNvPr>
          <p:cNvSpPr txBox="1"/>
          <p:nvPr/>
        </p:nvSpPr>
        <p:spPr>
          <a:xfrm>
            <a:off x="1549712" y="381000"/>
            <a:ext cx="6222688" cy="584775"/>
          </a:xfrm>
          <a:prstGeom prst="rect">
            <a:avLst/>
          </a:prstGeom>
          <a:noFill/>
        </p:spPr>
        <p:txBody>
          <a:bodyPr wrap="square" rtlCol="0">
            <a:spAutoFit/>
          </a:bodyPr>
          <a:lstStyle/>
          <a:p>
            <a:r>
              <a:rPr lang="en-US" sz="3200" dirty="0"/>
              <a:t>Results of Two Light Calf Studies</a:t>
            </a:r>
          </a:p>
        </p:txBody>
      </p:sp>
    </p:spTree>
    <p:extLst>
      <p:ext uri="{BB962C8B-B14F-4D97-AF65-F5344CB8AC3E}">
        <p14:creationId xmlns:p14="http://schemas.microsoft.com/office/powerpoint/2010/main" val="2321383562"/>
      </p:ext>
    </p:extLst>
  </p:cSld>
  <p:clrMapOvr>
    <a:masterClrMapping/>
  </p:clrMapOvr>
  <p:transition>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9A950C-8F86-4BFC-A4F9-BFDCAF728550}"/>
              </a:ext>
            </a:extLst>
          </p:cNvPr>
          <p:cNvSpPr txBox="1"/>
          <p:nvPr/>
        </p:nvSpPr>
        <p:spPr>
          <a:xfrm>
            <a:off x="452761" y="1110263"/>
            <a:ext cx="8176334" cy="1338828"/>
          </a:xfrm>
          <a:prstGeom prst="rect">
            <a:avLst/>
          </a:prstGeom>
          <a:noFill/>
        </p:spPr>
        <p:txBody>
          <a:bodyPr wrap="square" rtlCol="0">
            <a:spAutoFit/>
          </a:bodyPr>
          <a:lstStyle/>
          <a:p>
            <a:pPr algn="ctr"/>
            <a:r>
              <a:rPr lang="en-US" sz="4050" b="1" dirty="0"/>
              <a:t>What are the recommendations for  using an Injectable TM?</a:t>
            </a:r>
          </a:p>
        </p:txBody>
      </p:sp>
      <p:pic>
        <p:nvPicPr>
          <p:cNvPr id="8" name="Picture 7" descr="Injecting a calf with minerals.">
            <a:extLst>
              <a:ext uri="{FF2B5EF4-FFF2-40B4-BE49-F238E27FC236}">
                <a16:creationId xmlns:a16="http://schemas.microsoft.com/office/drawing/2014/main" id="{F91462BE-0929-411E-AFD7-8C5C1A87E8A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4596" y="3200955"/>
            <a:ext cx="3728621" cy="2473540"/>
          </a:xfrm>
          <a:prstGeom prst="rect">
            <a:avLst/>
          </a:prstGeom>
          <a:noFill/>
          <a:ln>
            <a:noFill/>
          </a:ln>
        </p:spPr>
      </p:pic>
      <p:sp>
        <p:nvSpPr>
          <p:cNvPr id="6" name="Plus Sign 5">
            <a:extLst>
              <a:ext uri="{FF2B5EF4-FFF2-40B4-BE49-F238E27FC236}">
                <a16:creationId xmlns:a16="http://schemas.microsoft.com/office/drawing/2014/main" id="{B2596D96-9C73-4B5A-971A-003E654AE25A}"/>
              </a:ext>
            </a:extLst>
          </p:cNvPr>
          <p:cNvSpPr/>
          <p:nvPr/>
        </p:nvSpPr>
        <p:spPr>
          <a:xfrm>
            <a:off x="4004570" y="4019920"/>
            <a:ext cx="466078" cy="63253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a:extLst>
              <a:ext uri="{FF2B5EF4-FFF2-40B4-BE49-F238E27FC236}">
                <a16:creationId xmlns:a16="http://schemas.microsoft.com/office/drawing/2014/main" id="{5CEAB7C8-C48A-4501-BEE6-97BD3EE49018}"/>
              </a:ext>
            </a:extLst>
          </p:cNvPr>
          <p:cNvPicPr>
            <a:picLocks noChangeAspect="1"/>
          </p:cNvPicPr>
          <p:nvPr/>
        </p:nvPicPr>
        <p:blipFill>
          <a:blip r:embed="rId4"/>
          <a:stretch>
            <a:fillRect/>
          </a:stretch>
        </p:blipFill>
        <p:spPr>
          <a:xfrm>
            <a:off x="4572000" y="3200954"/>
            <a:ext cx="4345819" cy="2444523"/>
          </a:xfrm>
          <a:prstGeom prst="rect">
            <a:avLst/>
          </a:prstGeom>
        </p:spPr>
      </p:pic>
      <p:sp>
        <p:nvSpPr>
          <p:cNvPr id="4" name="TextBox 3">
            <a:extLst>
              <a:ext uri="{FF2B5EF4-FFF2-40B4-BE49-F238E27FC236}">
                <a16:creationId xmlns:a16="http://schemas.microsoft.com/office/drawing/2014/main" id="{EC2EF93B-0AA7-BA8B-218B-E094D246AF83}"/>
              </a:ext>
            </a:extLst>
          </p:cNvPr>
          <p:cNvSpPr txBox="1"/>
          <p:nvPr/>
        </p:nvSpPr>
        <p:spPr>
          <a:xfrm>
            <a:off x="743710" y="5681766"/>
            <a:ext cx="2819400" cy="369332"/>
          </a:xfrm>
          <a:prstGeom prst="rect">
            <a:avLst/>
          </a:prstGeom>
          <a:noFill/>
        </p:spPr>
        <p:txBody>
          <a:bodyPr wrap="square" rtlCol="0">
            <a:spAutoFit/>
          </a:bodyPr>
          <a:lstStyle/>
          <a:p>
            <a:r>
              <a:rPr lang="en-US" dirty="0"/>
              <a:t>INJECTION</a:t>
            </a:r>
          </a:p>
        </p:txBody>
      </p:sp>
      <p:sp>
        <p:nvSpPr>
          <p:cNvPr id="9" name="TextBox 8">
            <a:extLst>
              <a:ext uri="{FF2B5EF4-FFF2-40B4-BE49-F238E27FC236}">
                <a16:creationId xmlns:a16="http://schemas.microsoft.com/office/drawing/2014/main" id="{49B5AB88-5F22-B967-757E-ED84F0D91CCC}"/>
              </a:ext>
            </a:extLst>
          </p:cNvPr>
          <p:cNvSpPr txBox="1"/>
          <p:nvPr/>
        </p:nvSpPr>
        <p:spPr>
          <a:xfrm>
            <a:off x="5580890" y="5645477"/>
            <a:ext cx="2819400" cy="369332"/>
          </a:xfrm>
          <a:prstGeom prst="rect">
            <a:avLst/>
          </a:prstGeom>
          <a:noFill/>
        </p:spPr>
        <p:txBody>
          <a:bodyPr wrap="square" rtlCol="0">
            <a:spAutoFit/>
          </a:bodyPr>
          <a:lstStyle/>
          <a:p>
            <a:r>
              <a:rPr lang="en-US" dirty="0"/>
              <a:t>Feeding LOOSE MINERALS</a:t>
            </a:r>
          </a:p>
        </p:txBody>
      </p:sp>
    </p:spTree>
    <p:extLst>
      <p:ext uri="{BB962C8B-B14F-4D97-AF65-F5344CB8AC3E}">
        <p14:creationId xmlns:p14="http://schemas.microsoft.com/office/powerpoint/2010/main" val="2433694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pastoral muse: When Cattle get Sick">
            <a:extLst>
              <a:ext uri="{FF2B5EF4-FFF2-40B4-BE49-F238E27FC236}">
                <a16:creationId xmlns:a16="http://schemas.microsoft.com/office/drawing/2014/main" id="{F7B05D60-5C04-3E60-B972-0B5E69611B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8300"/>
            <a:ext cx="9144000" cy="6121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AEC6D1B-8D66-1A37-6739-8A83250EBAAB}"/>
              </a:ext>
            </a:extLst>
          </p:cNvPr>
          <p:cNvSpPr txBox="1"/>
          <p:nvPr/>
        </p:nvSpPr>
        <p:spPr>
          <a:xfrm>
            <a:off x="762000" y="5029200"/>
            <a:ext cx="8077200" cy="1200329"/>
          </a:xfrm>
          <a:prstGeom prst="rect">
            <a:avLst/>
          </a:prstGeom>
          <a:noFill/>
        </p:spPr>
        <p:txBody>
          <a:bodyPr wrap="square" rtlCol="0">
            <a:spAutoFit/>
          </a:bodyPr>
          <a:lstStyle/>
          <a:p>
            <a:pPr algn="ctr"/>
            <a:r>
              <a:rPr lang="en-US" sz="3600" b="1" dirty="0"/>
              <a:t>Why are Men and Women in the Ranching Business?</a:t>
            </a:r>
          </a:p>
        </p:txBody>
      </p:sp>
    </p:spTree>
    <p:extLst>
      <p:ext uri="{BB962C8B-B14F-4D97-AF65-F5344CB8AC3E}">
        <p14:creationId xmlns:p14="http://schemas.microsoft.com/office/powerpoint/2010/main" val="14795822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EACA5E-B8E6-4089-925D-7894CF1B6D28}"/>
              </a:ext>
            </a:extLst>
          </p:cNvPr>
          <p:cNvSpPr txBox="1"/>
          <p:nvPr/>
        </p:nvSpPr>
        <p:spPr>
          <a:xfrm>
            <a:off x="381000" y="838200"/>
            <a:ext cx="7996225" cy="6494085"/>
          </a:xfrm>
          <a:prstGeom prst="rect">
            <a:avLst/>
          </a:prstGeom>
          <a:noFill/>
        </p:spPr>
        <p:txBody>
          <a:bodyPr wrap="square" rtlCol="0">
            <a:spAutoFit/>
          </a:bodyPr>
          <a:lstStyle/>
          <a:p>
            <a:pPr marL="342900" indent="-342900">
              <a:buFont typeface="Wingdings" panose="05000000000000000000" pitchFamily="2" charset="2"/>
              <a:buChar char="ü"/>
            </a:pPr>
            <a:r>
              <a:rPr lang="en-US" sz="3200" dirty="0"/>
              <a:t>An injectable TM </a:t>
            </a:r>
            <a:r>
              <a:rPr lang="en-US" sz="3200" u="sng" dirty="0"/>
              <a:t>DOES NOT </a:t>
            </a:r>
            <a:r>
              <a:rPr lang="en-US" sz="3200" dirty="0"/>
              <a:t>replace your loose mineral supplementation program.</a:t>
            </a:r>
          </a:p>
          <a:p>
            <a:pPr marL="342900" indent="-342900">
              <a:buFont typeface="Wingdings" panose="05000000000000000000" pitchFamily="2" charset="2"/>
              <a:buChar char="ü"/>
            </a:pPr>
            <a:endParaRPr lang="en-US" sz="3200" dirty="0"/>
          </a:p>
          <a:p>
            <a:pPr marL="342900" indent="-342900">
              <a:buFont typeface="Wingdings" panose="05000000000000000000" pitchFamily="2" charset="2"/>
              <a:buChar char="ü"/>
            </a:pPr>
            <a:r>
              <a:rPr lang="en-US" sz="3200" dirty="0"/>
              <a:t>An ITM </a:t>
            </a:r>
            <a:r>
              <a:rPr lang="en-US" sz="3200" u="sng" dirty="0"/>
              <a:t>COMPLIMENTS</a:t>
            </a:r>
            <a:r>
              <a:rPr lang="en-US" sz="3200" dirty="0"/>
              <a:t>  your mineral supplementation program. It is a strategic supplement used when stress is evident by improving immune status.</a:t>
            </a:r>
          </a:p>
          <a:p>
            <a:pPr marL="342900" indent="-342900">
              <a:buFont typeface="Wingdings" panose="05000000000000000000" pitchFamily="2" charset="2"/>
              <a:buChar char="ü"/>
            </a:pPr>
            <a:endParaRPr lang="en-US" sz="3200" dirty="0"/>
          </a:p>
          <a:p>
            <a:pPr marL="342900" indent="-342900">
              <a:buFont typeface="Wingdings" panose="05000000000000000000" pitchFamily="2" charset="2"/>
              <a:buChar char="ü"/>
            </a:pPr>
            <a:r>
              <a:rPr lang="en-US" sz="3200" dirty="0"/>
              <a:t>Remember we also need </a:t>
            </a:r>
            <a:r>
              <a:rPr lang="en-US" sz="3200" u="sng" dirty="0"/>
              <a:t>Phosphorus, Calcium, Magnesium </a:t>
            </a:r>
            <a:r>
              <a:rPr lang="en-US" sz="3200" dirty="0"/>
              <a:t>from a loose mineral supplement.</a:t>
            </a:r>
          </a:p>
          <a:p>
            <a:endParaRPr lang="en-US" sz="3200" dirty="0"/>
          </a:p>
          <a:p>
            <a:endParaRPr lang="en-US" sz="3200" dirty="0"/>
          </a:p>
        </p:txBody>
      </p:sp>
    </p:spTree>
    <p:extLst>
      <p:ext uri="{BB962C8B-B14F-4D97-AF65-F5344CB8AC3E}">
        <p14:creationId xmlns:p14="http://schemas.microsoft.com/office/powerpoint/2010/main" val="26256117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31BF1E-D911-4981-B439-1BCC5E549054}"/>
              </a:ext>
            </a:extLst>
          </p:cNvPr>
          <p:cNvSpPr>
            <a:spLocks noGrp="1"/>
          </p:cNvSpPr>
          <p:nvPr>
            <p:ph type="title"/>
          </p:nvPr>
        </p:nvSpPr>
        <p:spPr>
          <a:xfrm>
            <a:off x="667753" y="640080"/>
            <a:ext cx="2800511" cy="3566160"/>
          </a:xfrm>
        </p:spPr>
        <p:txBody>
          <a:bodyPr vert="horz" lIns="91440" tIns="45720" rIns="91440" bIns="45720" rtlCol="0" anchor="b">
            <a:normAutofit/>
          </a:bodyPr>
          <a:lstStyle/>
          <a:p>
            <a:pPr defTabSz="914400"/>
            <a:r>
              <a:rPr lang="en-US" sz="3600" b="1" dirty="0"/>
              <a:t>When Do We Recommend the Use of an Injectable Trace Mineral?</a:t>
            </a:r>
          </a:p>
        </p:txBody>
      </p:sp>
      <p:sp>
        <p:nvSpPr>
          <p:cNvPr id="2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753" y="4409267"/>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iStock_000016076546Small.jpg">
            <a:extLst>
              <a:ext uri="{FF2B5EF4-FFF2-40B4-BE49-F238E27FC236}">
                <a16:creationId xmlns:a16="http://schemas.microsoft.com/office/drawing/2014/main" id="{C6BCCB2A-EB82-F710-18E8-3F6D327A197F}"/>
              </a:ext>
            </a:extLst>
          </p:cNvPr>
          <p:cNvPicPr>
            <a:picLocks noChangeAspect="1"/>
          </p:cNvPicPr>
          <p:nvPr/>
        </p:nvPicPr>
        <p:blipFill>
          <a:blip r:embed="rId2">
            <a:extLst>
              <a:ext uri="{28A0092B-C50C-407E-A947-70E740481C1C}">
                <a14:useLocalDpi xmlns:a14="http://schemas.microsoft.com/office/drawing/2010/main"/>
              </a:ext>
            </a:extLst>
          </a:blip>
          <a:srcRect t="9632" b="1969"/>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4648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F8EC95-0F4F-4D82-AFE4-AB9C811CFDC6}"/>
              </a:ext>
            </a:extLst>
          </p:cNvPr>
          <p:cNvSpPr>
            <a:spLocks noGrp="1"/>
          </p:cNvSpPr>
          <p:nvPr>
            <p:ph type="sldNum" sz="quarter" idx="10"/>
          </p:nvPr>
        </p:nvSpPr>
        <p:spPr/>
        <p:txBody>
          <a:bodyPr/>
          <a:lstStyle/>
          <a:p>
            <a:fld id="{EEDC1292-74F3-42D5-AB7C-EC4F2756162E}" type="slidenum">
              <a:rPr lang="en-US" sz="1200">
                <a:solidFill>
                  <a:schemeClr val="bg1"/>
                </a:solidFill>
              </a:rPr>
              <a:pPr/>
              <a:t>62</a:t>
            </a:fld>
            <a:endParaRPr lang="en-US" sz="1200" dirty="0">
              <a:solidFill>
                <a:schemeClr val="bg1"/>
              </a:solidFill>
            </a:endParaRPr>
          </a:p>
        </p:txBody>
      </p:sp>
      <p:sp>
        <p:nvSpPr>
          <p:cNvPr id="4" name="Title 3">
            <a:extLst>
              <a:ext uri="{FF2B5EF4-FFF2-40B4-BE49-F238E27FC236}">
                <a16:creationId xmlns:a16="http://schemas.microsoft.com/office/drawing/2014/main" id="{7902F95E-7945-413E-AEB8-EF6B8E044B8B}"/>
              </a:ext>
            </a:extLst>
          </p:cNvPr>
          <p:cNvSpPr txBox="1">
            <a:spLocks/>
          </p:cNvSpPr>
          <p:nvPr/>
        </p:nvSpPr>
        <p:spPr>
          <a:xfrm>
            <a:off x="175920" y="533400"/>
            <a:ext cx="8955380" cy="620316"/>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2800" b="1" dirty="0">
                <a:solidFill>
                  <a:schemeClr val="bg1"/>
                </a:solidFill>
              </a:rPr>
              <a:t>When to supplement  with injectable trace minerals</a:t>
            </a:r>
          </a:p>
        </p:txBody>
      </p:sp>
      <p:pic>
        <p:nvPicPr>
          <p:cNvPr id="20" name="Picture 19" descr="Logo&#10;&#10;Description automatically generated">
            <a:extLst>
              <a:ext uri="{FF2B5EF4-FFF2-40B4-BE49-F238E27FC236}">
                <a16:creationId xmlns:a16="http://schemas.microsoft.com/office/drawing/2014/main" id="{E7D620E1-04AB-6C03-1AFD-A109A50D79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9218" y="1942456"/>
            <a:ext cx="1580036" cy="1524313"/>
          </a:xfrm>
          <a:prstGeom prst="rect">
            <a:avLst/>
          </a:prstGeom>
        </p:spPr>
      </p:pic>
      <p:pic>
        <p:nvPicPr>
          <p:cNvPr id="22" name="Picture 21" descr="Logo&#10;&#10;Description automatically generated">
            <a:extLst>
              <a:ext uri="{FF2B5EF4-FFF2-40B4-BE49-F238E27FC236}">
                <a16:creationId xmlns:a16="http://schemas.microsoft.com/office/drawing/2014/main" id="{1683AF97-7326-8596-4078-E4AEEDA06C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4252" y="1942456"/>
            <a:ext cx="1580036" cy="1524313"/>
          </a:xfrm>
          <a:prstGeom prst="rect">
            <a:avLst/>
          </a:prstGeom>
        </p:spPr>
      </p:pic>
      <p:pic>
        <p:nvPicPr>
          <p:cNvPr id="24" name="Picture 23" descr="A picture containing text, sign, picture frame&#10;&#10;Description automatically generated">
            <a:extLst>
              <a:ext uri="{FF2B5EF4-FFF2-40B4-BE49-F238E27FC236}">
                <a16:creationId xmlns:a16="http://schemas.microsoft.com/office/drawing/2014/main" id="{CF8CDA67-CE47-F859-D15C-D1C6FA9E82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1735" y="1942456"/>
            <a:ext cx="1580036" cy="1524313"/>
          </a:xfrm>
          <a:prstGeom prst="rect">
            <a:avLst/>
          </a:prstGeom>
        </p:spPr>
      </p:pic>
      <p:pic>
        <p:nvPicPr>
          <p:cNvPr id="26" name="Picture 25" descr="Logo&#10;&#10;Description automatically generated">
            <a:extLst>
              <a:ext uri="{FF2B5EF4-FFF2-40B4-BE49-F238E27FC236}">
                <a16:creationId xmlns:a16="http://schemas.microsoft.com/office/drawing/2014/main" id="{44947504-B8A0-B39C-0B65-BE60BD727A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369" y="1904687"/>
            <a:ext cx="1580036" cy="1524313"/>
          </a:xfrm>
          <a:prstGeom prst="rect">
            <a:avLst/>
          </a:prstGeom>
        </p:spPr>
      </p:pic>
      <p:sp>
        <p:nvSpPr>
          <p:cNvPr id="29" name="Text Placeholder 3">
            <a:extLst>
              <a:ext uri="{FF2B5EF4-FFF2-40B4-BE49-F238E27FC236}">
                <a16:creationId xmlns:a16="http://schemas.microsoft.com/office/drawing/2014/main" id="{2CE201A0-E18F-68DE-60C2-0CD4CC3E4756}"/>
              </a:ext>
            </a:extLst>
          </p:cNvPr>
          <p:cNvSpPr txBox="1">
            <a:spLocks/>
          </p:cNvSpPr>
          <p:nvPr/>
        </p:nvSpPr>
        <p:spPr>
          <a:xfrm>
            <a:off x="636769" y="3521196"/>
            <a:ext cx="1580036" cy="32808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0" b="1" dirty="0">
                <a:solidFill>
                  <a:srgbClr val="088EBF"/>
                </a:solidFill>
              </a:rPr>
              <a:t>Heifers and Cows</a:t>
            </a:r>
          </a:p>
          <a:p>
            <a:r>
              <a:rPr lang="en-US" sz="1500" dirty="0"/>
              <a:t>Last trimester of pregnancy</a:t>
            </a:r>
          </a:p>
          <a:p>
            <a:r>
              <a:rPr lang="en-US" sz="1500" dirty="0"/>
              <a:t>30 days pre-breeding or at CIDR insertion </a:t>
            </a:r>
            <a:r>
              <a:rPr lang="en-US" sz="1350" dirty="0"/>
              <a:t>(11 days before AI)</a:t>
            </a:r>
          </a:p>
          <a:p>
            <a:endParaRPr lang="en-US" sz="1350" dirty="0"/>
          </a:p>
        </p:txBody>
      </p:sp>
      <p:sp>
        <p:nvSpPr>
          <p:cNvPr id="30" name="Text Placeholder 3">
            <a:extLst>
              <a:ext uri="{FF2B5EF4-FFF2-40B4-BE49-F238E27FC236}">
                <a16:creationId xmlns:a16="http://schemas.microsoft.com/office/drawing/2014/main" id="{7E27E8B6-46B6-9DD0-9B45-235EA26A3F06}"/>
              </a:ext>
            </a:extLst>
          </p:cNvPr>
          <p:cNvSpPr txBox="1">
            <a:spLocks/>
          </p:cNvSpPr>
          <p:nvPr/>
        </p:nvSpPr>
        <p:spPr>
          <a:xfrm>
            <a:off x="2682481" y="3521196"/>
            <a:ext cx="1580036" cy="32808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0" b="1" dirty="0">
                <a:solidFill>
                  <a:srgbClr val="088EBF"/>
                </a:solidFill>
              </a:rPr>
              <a:t>Bulls</a:t>
            </a:r>
          </a:p>
          <a:p>
            <a:r>
              <a:rPr lang="en-US" sz="1500" dirty="0"/>
              <a:t>Weaning</a:t>
            </a:r>
          </a:p>
          <a:p>
            <a:r>
              <a:rPr lang="en-US" sz="1500" dirty="0"/>
              <a:t>90 days post weaning</a:t>
            </a:r>
          </a:p>
          <a:p>
            <a:r>
              <a:rPr lang="en-US" sz="1500" dirty="0"/>
              <a:t>45-60 days before breeding season</a:t>
            </a:r>
          </a:p>
          <a:p>
            <a:endParaRPr lang="en-US" sz="1350" dirty="0"/>
          </a:p>
        </p:txBody>
      </p:sp>
      <p:sp>
        <p:nvSpPr>
          <p:cNvPr id="31" name="Text Placeholder 3">
            <a:extLst>
              <a:ext uri="{FF2B5EF4-FFF2-40B4-BE49-F238E27FC236}">
                <a16:creationId xmlns:a16="http://schemas.microsoft.com/office/drawing/2014/main" id="{50663E50-AD3C-86EE-CB50-23D9AA125953}"/>
              </a:ext>
            </a:extLst>
          </p:cNvPr>
          <p:cNvSpPr txBox="1">
            <a:spLocks/>
          </p:cNvSpPr>
          <p:nvPr/>
        </p:nvSpPr>
        <p:spPr>
          <a:xfrm>
            <a:off x="4684650" y="3521196"/>
            <a:ext cx="1763301" cy="32808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0" b="1" dirty="0">
                <a:solidFill>
                  <a:srgbClr val="088EBF"/>
                </a:solidFill>
              </a:rPr>
              <a:t>Calves</a:t>
            </a:r>
            <a:endParaRPr lang="en-US" sz="1500" dirty="0"/>
          </a:p>
          <a:p>
            <a:r>
              <a:rPr lang="en-US" sz="1500" dirty="0"/>
              <a:t>Branding/first vaccination</a:t>
            </a:r>
          </a:p>
          <a:p>
            <a:r>
              <a:rPr lang="en-US" sz="1500" dirty="0"/>
              <a:t>Weaning/ preconditioning</a:t>
            </a:r>
          </a:p>
          <a:p>
            <a:endParaRPr lang="en-US" sz="1350" dirty="0"/>
          </a:p>
        </p:txBody>
      </p:sp>
      <p:sp>
        <p:nvSpPr>
          <p:cNvPr id="32" name="Text Placeholder 3">
            <a:extLst>
              <a:ext uri="{FF2B5EF4-FFF2-40B4-BE49-F238E27FC236}">
                <a16:creationId xmlns:a16="http://schemas.microsoft.com/office/drawing/2014/main" id="{1360417B-1A9F-98EF-7C3C-073003D4D2B9}"/>
              </a:ext>
            </a:extLst>
          </p:cNvPr>
          <p:cNvSpPr txBox="1">
            <a:spLocks/>
          </p:cNvSpPr>
          <p:nvPr/>
        </p:nvSpPr>
        <p:spPr>
          <a:xfrm>
            <a:off x="6841674" y="3521196"/>
            <a:ext cx="1580036" cy="32808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0" b="1" dirty="0">
                <a:solidFill>
                  <a:srgbClr val="088EBF"/>
                </a:solidFill>
              </a:rPr>
              <a:t>Stockers/Feedlot</a:t>
            </a:r>
          </a:p>
          <a:p>
            <a:r>
              <a:rPr lang="en-US" sz="1500" dirty="0"/>
              <a:t>Processing or arrival</a:t>
            </a:r>
          </a:p>
          <a:p>
            <a:endParaRPr lang="en-US" sz="1350" dirty="0"/>
          </a:p>
        </p:txBody>
      </p:sp>
      <p:sp>
        <p:nvSpPr>
          <p:cNvPr id="3" name="Rectangle 2">
            <a:extLst>
              <a:ext uri="{FF2B5EF4-FFF2-40B4-BE49-F238E27FC236}">
                <a16:creationId xmlns:a16="http://schemas.microsoft.com/office/drawing/2014/main" id="{3948F0E9-BD9C-F439-C6AB-D0DB7437C549}"/>
              </a:ext>
            </a:extLst>
          </p:cNvPr>
          <p:cNvSpPr/>
          <p:nvPr/>
        </p:nvSpPr>
        <p:spPr>
          <a:xfrm>
            <a:off x="175920" y="6096000"/>
            <a:ext cx="8955380" cy="70600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14984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0BE83B-8382-65F5-D923-3AE7E771E378}"/>
              </a:ext>
            </a:extLst>
          </p:cNvPr>
          <p:cNvSpPr txBox="1"/>
          <p:nvPr/>
        </p:nvSpPr>
        <p:spPr>
          <a:xfrm>
            <a:off x="533400" y="609600"/>
            <a:ext cx="8229600" cy="646331"/>
          </a:xfrm>
          <a:prstGeom prst="rect">
            <a:avLst/>
          </a:prstGeom>
          <a:noFill/>
        </p:spPr>
        <p:txBody>
          <a:bodyPr wrap="square" rtlCol="0">
            <a:spAutoFit/>
          </a:bodyPr>
          <a:lstStyle/>
          <a:p>
            <a:r>
              <a:rPr lang="en-US" sz="3600" b="1" dirty="0">
                <a:solidFill>
                  <a:schemeClr val="accent3"/>
                </a:solidFill>
                <a:effectLst>
                  <a:outerShdw blurRad="38100" dist="38100" dir="2700000" algn="tl">
                    <a:srgbClr val="000000">
                      <a:alpha val="43137"/>
                    </a:srgbClr>
                  </a:outerShdw>
                </a:effectLst>
              </a:rPr>
              <a:t>Summary of Mineral Nutrition</a:t>
            </a:r>
          </a:p>
        </p:txBody>
      </p:sp>
      <p:sp>
        <p:nvSpPr>
          <p:cNvPr id="5" name="TextBox 4">
            <a:extLst>
              <a:ext uri="{FF2B5EF4-FFF2-40B4-BE49-F238E27FC236}">
                <a16:creationId xmlns:a16="http://schemas.microsoft.com/office/drawing/2014/main" id="{8036DD51-F151-F50A-FF3F-F9B7CCDC31D3}"/>
              </a:ext>
            </a:extLst>
          </p:cNvPr>
          <p:cNvSpPr txBox="1"/>
          <p:nvPr/>
        </p:nvSpPr>
        <p:spPr>
          <a:xfrm>
            <a:off x="533400" y="1828800"/>
            <a:ext cx="7924800" cy="4524315"/>
          </a:xfrm>
          <a:prstGeom prst="rect">
            <a:avLst/>
          </a:prstGeom>
          <a:noFill/>
        </p:spPr>
        <p:txBody>
          <a:bodyPr wrap="square" rtlCol="0">
            <a:spAutoFit/>
          </a:bodyPr>
          <a:lstStyle/>
          <a:p>
            <a:pPr marL="342900" indent="-342900">
              <a:buFont typeface="+mj-lt"/>
              <a:buAutoNum type="arabicPeriod"/>
            </a:pPr>
            <a:r>
              <a:rPr lang="en-US" sz="2400" dirty="0">
                <a:solidFill>
                  <a:schemeClr val="tx2"/>
                </a:solidFill>
              </a:rPr>
              <a:t>All problems are not due to minerals.  Make sure that cows are receiving adequate energy and protein to meet their nutritional demands during pregnancy, nursing, rebreeding and weaning.</a:t>
            </a:r>
          </a:p>
          <a:p>
            <a:pPr marL="342900" indent="-342900">
              <a:buFont typeface="+mj-lt"/>
              <a:buAutoNum type="arabicPeriod"/>
            </a:pPr>
            <a:endParaRPr lang="en-US" sz="2400" dirty="0">
              <a:solidFill>
                <a:schemeClr val="tx2"/>
              </a:solidFill>
            </a:endParaRPr>
          </a:p>
          <a:p>
            <a:pPr marL="342900" indent="-342900">
              <a:buFont typeface="+mj-lt"/>
              <a:buAutoNum type="arabicPeriod"/>
            </a:pPr>
            <a:r>
              <a:rPr lang="en-US" sz="2400" dirty="0">
                <a:solidFill>
                  <a:schemeClr val="tx2"/>
                </a:solidFill>
              </a:rPr>
              <a:t>Monitor mineral consumption. Best formulation in the world won’t work if cows won’t eat it.</a:t>
            </a:r>
          </a:p>
          <a:p>
            <a:pPr marL="342900" indent="-342900">
              <a:buFont typeface="+mj-lt"/>
              <a:buAutoNum type="arabicPeriod"/>
            </a:pPr>
            <a:endParaRPr lang="en-US" sz="2400" dirty="0">
              <a:solidFill>
                <a:schemeClr val="tx2"/>
              </a:solidFill>
            </a:endParaRPr>
          </a:p>
          <a:p>
            <a:pPr marL="342900" indent="-342900">
              <a:buFont typeface="+mj-lt"/>
              <a:buAutoNum type="arabicPeriod"/>
            </a:pPr>
            <a:r>
              <a:rPr lang="en-US" sz="2400" dirty="0">
                <a:solidFill>
                  <a:schemeClr val="tx2"/>
                </a:solidFill>
              </a:rPr>
              <a:t>An effective diagnosis of mineral problem may include clinical signs, soil analysis, forage analysis, water analysis, mineral analysis of supplement, and mineral concentrations in blood and liver.</a:t>
            </a:r>
          </a:p>
        </p:txBody>
      </p:sp>
    </p:spTree>
    <p:extLst>
      <p:ext uri="{BB962C8B-B14F-4D97-AF65-F5344CB8AC3E}">
        <p14:creationId xmlns:p14="http://schemas.microsoft.com/office/powerpoint/2010/main" val="35190433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5B470-47F2-0317-D757-745BD5432EC5}"/>
              </a:ext>
            </a:extLst>
          </p:cNvPr>
          <p:cNvSpPr>
            <a:spLocks noGrp="1"/>
          </p:cNvSpPr>
          <p:nvPr>
            <p:ph type="title"/>
          </p:nvPr>
        </p:nvSpPr>
        <p:spPr>
          <a:xfrm>
            <a:off x="571500" y="4572000"/>
            <a:ext cx="8001000" cy="566738"/>
          </a:xfrm>
        </p:spPr>
        <p:txBody>
          <a:bodyPr/>
          <a:lstStyle/>
          <a:p>
            <a:r>
              <a:rPr lang="en-US" sz="2800" dirty="0">
                <a:solidFill>
                  <a:schemeClr val="tx2"/>
                </a:solidFill>
              </a:rPr>
              <a:t>Vaccination programs work better if there is a good loose mineral program.</a:t>
            </a:r>
            <a:br>
              <a:rPr lang="en-US" sz="2800" dirty="0">
                <a:solidFill>
                  <a:schemeClr val="tx2"/>
                </a:solidFill>
              </a:rPr>
            </a:br>
            <a:br>
              <a:rPr lang="en-US" sz="2800" dirty="0">
                <a:solidFill>
                  <a:schemeClr val="tx2"/>
                </a:solidFill>
              </a:rPr>
            </a:br>
            <a:r>
              <a:rPr lang="en-US" sz="2800" dirty="0">
                <a:solidFill>
                  <a:schemeClr val="tx2"/>
                </a:solidFill>
              </a:rPr>
              <a:t>An injectable trace mineral has been shown to improve morbidity rates, pregnancy rates and total income when given at strategic times</a:t>
            </a:r>
          </a:p>
        </p:txBody>
      </p:sp>
    </p:spTree>
    <p:extLst>
      <p:ext uri="{BB962C8B-B14F-4D97-AF65-F5344CB8AC3E}">
        <p14:creationId xmlns:p14="http://schemas.microsoft.com/office/powerpoint/2010/main" val="42236288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26626" name="Picture 2" descr="C:\Users\jpaterson\Desktop\PICTURES\FB_IMG_1431785957615.jpg"/>
          <p:cNvPicPr>
            <a:picLocks noChangeAspect="1" noChangeArrowheads="1"/>
          </p:cNvPicPr>
          <p:nvPr/>
        </p:nvPicPr>
        <p:blipFill>
          <a:blip r:embed="rId3">
            <a:extLst>
              <a:ext uri="{28A0092B-C50C-407E-A947-70E740481C1C}">
                <a14:useLocalDpi xmlns:a14="http://schemas.microsoft.com/office/drawing/2010/main" val="0"/>
              </a:ext>
            </a:extLst>
          </a:blip>
          <a:srcRect l="1975" r="4119" b="1"/>
          <a:stretch/>
        </p:blipFill>
        <p:spPr bwMode="auto">
          <a:xfrm>
            <a:off x="3810000" y="502443"/>
            <a:ext cx="5111750" cy="58531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26D03FE-0426-8688-1A86-5BA6345F1661}"/>
              </a:ext>
            </a:extLst>
          </p:cNvPr>
          <p:cNvSpPr txBox="1"/>
          <p:nvPr/>
        </p:nvSpPr>
        <p:spPr>
          <a:xfrm>
            <a:off x="533400" y="1600200"/>
            <a:ext cx="2743200" cy="2677656"/>
          </a:xfrm>
          <a:prstGeom prst="rect">
            <a:avLst/>
          </a:prstGeom>
          <a:noFill/>
        </p:spPr>
        <p:txBody>
          <a:bodyPr wrap="square" rtlCol="0">
            <a:spAutoFit/>
          </a:bodyPr>
          <a:lstStyle/>
          <a:p>
            <a:r>
              <a:rPr lang="en-US" sz="2800" b="1" dirty="0">
                <a:solidFill>
                  <a:schemeClr val="tx2"/>
                </a:solidFill>
              </a:rPr>
              <a:t>Thank you for allowing me to be a part of your conference---JP</a:t>
            </a:r>
          </a:p>
        </p:txBody>
      </p:sp>
    </p:spTree>
    <p:extLst>
      <p:ext uri="{BB962C8B-B14F-4D97-AF65-F5344CB8AC3E}">
        <p14:creationId xmlns:p14="http://schemas.microsoft.com/office/powerpoint/2010/main" val="3663419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val="1137616413"/>
              </p:ext>
            </p:extLst>
          </p:nvPr>
        </p:nvGraphicFramePr>
        <p:xfrm>
          <a:off x="457201" y="1600200"/>
          <a:ext cx="8229600" cy="4419599"/>
        </p:xfrm>
        <a:graphic>
          <a:graphicData uri="http://schemas.openxmlformats.org/drawingml/2006/table">
            <a:tbl>
              <a:tblPr firstRow="1" bandRow="1">
                <a:tableStyleId>{5C22544A-7EE6-4342-B048-85BDC9FD1C3A}</a:tableStyleId>
              </a:tblPr>
              <a:tblGrid>
                <a:gridCol w="3277892">
                  <a:extLst>
                    <a:ext uri="{9D8B030D-6E8A-4147-A177-3AD203B41FA5}">
                      <a16:colId xmlns:a16="http://schemas.microsoft.com/office/drawing/2014/main" val="20000"/>
                    </a:ext>
                  </a:extLst>
                </a:gridCol>
                <a:gridCol w="4951708">
                  <a:extLst>
                    <a:ext uri="{9D8B030D-6E8A-4147-A177-3AD203B41FA5}">
                      <a16:colId xmlns:a16="http://schemas.microsoft.com/office/drawing/2014/main" val="20001"/>
                    </a:ext>
                  </a:extLst>
                </a:gridCol>
              </a:tblGrid>
              <a:tr h="1667183">
                <a:tc>
                  <a:txBody>
                    <a:bodyPr/>
                    <a:lstStyle/>
                    <a:p>
                      <a:endParaRPr lang="en-US" sz="3200" b="1" dirty="0"/>
                    </a:p>
                    <a:p>
                      <a:endParaRPr lang="en-US" sz="3200" b="1" dirty="0"/>
                    </a:p>
                    <a:p>
                      <a:r>
                        <a:rPr lang="en-US" sz="3200" b="1" dirty="0"/>
                        <a:t>Perspective</a:t>
                      </a:r>
                    </a:p>
                  </a:txBody>
                  <a:tcPr marL="68580" marR="68580" marT="34290" marB="34290">
                    <a:solidFill>
                      <a:srgbClr val="002060"/>
                    </a:solidFill>
                  </a:tcPr>
                </a:tc>
                <a:tc>
                  <a:txBody>
                    <a:bodyPr/>
                    <a:lstStyle/>
                    <a:p>
                      <a:pPr algn="ctr"/>
                      <a:r>
                        <a:rPr lang="en-US" sz="3200" b="1" dirty="0"/>
                        <a:t>Ranking by Seedstock,</a:t>
                      </a:r>
                      <a:r>
                        <a:rPr lang="en-US" sz="3200" b="1" baseline="0" dirty="0"/>
                        <a:t> Cow/calf and Stocker Segments</a:t>
                      </a:r>
                      <a:endParaRPr lang="en-US" sz="3200" b="1" dirty="0"/>
                    </a:p>
                  </a:txBody>
                  <a:tcPr marL="68580" marR="68580" marT="34290" marB="34290">
                    <a:solidFill>
                      <a:srgbClr val="002060"/>
                    </a:solidFill>
                  </a:tcPr>
                </a:tc>
                <a:extLst>
                  <a:ext uri="{0D108BD9-81ED-4DB2-BD59-A6C34878D82A}">
                    <a16:rowId xmlns:a16="http://schemas.microsoft.com/office/drawing/2014/main" val="10000"/>
                  </a:ext>
                </a:extLst>
              </a:tr>
              <a:tr h="667242">
                <a:tc>
                  <a:txBody>
                    <a:bodyPr/>
                    <a:lstStyle/>
                    <a:p>
                      <a:r>
                        <a:rPr lang="en-US" sz="3200" b="1" dirty="0">
                          <a:solidFill>
                            <a:schemeClr val="bg1"/>
                          </a:solidFill>
                        </a:rPr>
                        <a:t>It</a:t>
                      </a:r>
                      <a:r>
                        <a:rPr lang="en-US" sz="3200" b="1" baseline="0" dirty="0">
                          <a:solidFill>
                            <a:schemeClr val="bg1"/>
                          </a:solidFill>
                        </a:rPr>
                        <a:t> is a business</a:t>
                      </a:r>
                      <a:endParaRPr lang="en-US" sz="3200" b="1" dirty="0">
                        <a:solidFill>
                          <a:schemeClr val="bg1"/>
                        </a:solidFill>
                      </a:endParaRPr>
                    </a:p>
                  </a:txBody>
                  <a:tcPr marL="68580" marR="68580" marT="34290" marB="34290">
                    <a:solidFill>
                      <a:srgbClr val="002060"/>
                    </a:solidFill>
                  </a:tcPr>
                </a:tc>
                <a:tc>
                  <a:txBody>
                    <a:bodyPr/>
                    <a:lstStyle/>
                    <a:p>
                      <a:pPr algn="ctr"/>
                      <a:r>
                        <a:rPr lang="en-US" sz="3200" b="1" dirty="0">
                          <a:solidFill>
                            <a:schemeClr val="bg1"/>
                          </a:solidFill>
                        </a:rPr>
                        <a:t>1</a:t>
                      </a:r>
                    </a:p>
                  </a:txBody>
                  <a:tcPr marL="68580" marR="68580" marT="34290" marB="34290">
                    <a:solidFill>
                      <a:srgbClr val="002060"/>
                    </a:solidFill>
                  </a:tcPr>
                </a:tc>
                <a:extLst>
                  <a:ext uri="{0D108BD9-81ED-4DB2-BD59-A6C34878D82A}">
                    <a16:rowId xmlns:a16="http://schemas.microsoft.com/office/drawing/2014/main" val="10001"/>
                  </a:ext>
                </a:extLst>
              </a:tr>
              <a:tr h="695058">
                <a:tc>
                  <a:txBody>
                    <a:bodyPr/>
                    <a:lstStyle/>
                    <a:p>
                      <a:r>
                        <a:rPr lang="en-US" sz="3200" b="1" dirty="0">
                          <a:solidFill>
                            <a:schemeClr val="bg1"/>
                          </a:solidFill>
                        </a:rPr>
                        <a:t>I</a:t>
                      </a:r>
                      <a:r>
                        <a:rPr lang="en-US" sz="3200" b="1" baseline="0" dirty="0">
                          <a:solidFill>
                            <a:schemeClr val="bg1"/>
                          </a:solidFill>
                        </a:rPr>
                        <a:t> like animals</a:t>
                      </a:r>
                      <a:endParaRPr lang="en-US" sz="3200" b="1" dirty="0">
                        <a:solidFill>
                          <a:schemeClr val="bg1"/>
                        </a:solidFill>
                      </a:endParaRPr>
                    </a:p>
                  </a:txBody>
                  <a:tcPr marL="68580" marR="68580" marT="34290" marB="34290">
                    <a:solidFill>
                      <a:srgbClr val="002060"/>
                    </a:solidFill>
                  </a:tcPr>
                </a:tc>
                <a:tc>
                  <a:txBody>
                    <a:bodyPr/>
                    <a:lstStyle/>
                    <a:p>
                      <a:pPr algn="ctr"/>
                      <a:r>
                        <a:rPr lang="en-US" sz="3200" b="1" dirty="0">
                          <a:solidFill>
                            <a:schemeClr val="bg1"/>
                          </a:solidFill>
                        </a:rPr>
                        <a:t>2</a:t>
                      </a:r>
                    </a:p>
                  </a:txBody>
                  <a:tcPr marL="68580" marR="68580" marT="34290" marB="34290">
                    <a:solidFill>
                      <a:srgbClr val="002060"/>
                    </a:solidFill>
                  </a:tcPr>
                </a:tc>
                <a:extLst>
                  <a:ext uri="{0D108BD9-81ED-4DB2-BD59-A6C34878D82A}">
                    <a16:rowId xmlns:a16="http://schemas.microsoft.com/office/drawing/2014/main" val="10002"/>
                  </a:ext>
                </a:extLst>
              </a:tr>
              <a:tr h="695058">
                <a:tc>
                  <a:txBody>
                    <a:bodyPr/>
                    <a:lstStyle/>
                    <a:p>
                      <a:r>
                        <a:rPr lang="en-US" sz="3200" b="1" dirty="0">
                          <a:solidFill>
                            <a:schemeClr val="bg1"/>
                          </a:solidFill>
                        </a:rPr>
                        <a:t>It is my legacy</a:t>
                      </a:r>
                    </a:p>
                  </a:txBody>
                  <a:tcPr marL="68580" marR="68580" marT="34290" marB="34290">
                    <a:solidFill>
                      <a:srgbClr val="002060"/>
                    </a:solidFill>
                  </a:tcPr>
                </a:tc>
                <a:tc>
                  <a:txBody>
                    <a:bodyPr/>
                    <a:lstStyle/>
                    <a:p>
                      <a:pPr algn="ctr"/>
                      <a:r>
                        <a:rPr lang="en-US" sz="3200" b="1" dirty="0">
                          <a:solidFill>
                            <a:schemeClr val="bg1"/>
                          </a:solidFill>
                        </a:rPr>
                        <a:t>3</a:t>
                      </a:r>
                    </a:p>
                  </a:txBody>
                  <a:tcPr marL="68580" marR="68580" marT="34290" marB="34290">
                    <a:solidFill>
                      <a:srgbClr val="002060"/>
                    </a:solidFill>
                  </a:tcPr>
                </a:tc>
                <a:extLst>
                  <a:ext uri="{0D108BD9-81ED-4DB2-BD59-A6C34878D82A}">
                    <a16:rowId xmlns:a16="http://schemas.microsoft.com/office/drawing/2014/main" val="10003"/>
                  </a:ext>
                </a:extLst>
              </a:tr>
              <a:tr h="695058">
                <a:tc>
                  <a:txBody>
                    <a:bodyPr/>
                    <a:lstStyle/>
                    <a:p>
                      <a:r>
                        <a:rPr lang="en-US" sz="3200" b="1" dirty="0">
                          <a:solidFill>
                            <a:schemeClr val="bg1"/>
                          </a:solidFill>
                        </a:rPr>
                        <a:t>Lifestyle</a:t>
                      </a:r>
                    </a:p>
                  </a:txBody>
                  <a:tcPr marL="68580" marR="68580" marT="34290" marB="34290">
                    <a:solidFill>
                      <a:srgbClr val="002060"/>
                    </a:solidFill>
                  </a:tcPr>
                </a:tc>
                <a:tc>
                  <a:txBody>
                    <a:bodyPr/>
                    <a:lstStyle/>
                    <a:p>
                      <a:pPr algn="ctr"/>
                      <a:r>
                        <a:rPr lang="en-US" sz="3200" b="1" dirty="0">
                          <a:solidFill>
                            <a:schemeClr val="bg1"/>
                          </a:solidFill>
                        </a:rPr>
                        <a:t>4</a:t>
                      </a:r>
                    </a:p>
                  </a:txBody>
                  <a:tcPr marL="68580" marR="68580" marT="34290" marB="34290">
                    <a:solidFill>
                      <a:srgbClr val="002060"/>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61358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B391D-0B78-538B-F1E7-98BDC2418260}"/>
              </a:ext>
            </a:extLst>
          </p:cNvPr>
          <p:cNvSpPr>
            <a:spLocks noGrp="1"/>
          </p:cNvSpPr>
          <p:nvPr>
            <p:ph type="title"/>
          </p:nvPr>
        </p:nvSpPr>
        <p:spPr>
          <a:xfrm>
            <a:off x="634207" y="392110"/>
            <a:ext cx="7875586" cy="509587"/>
          </a:xfrm>
        </p:spPr>
        <p:txBody>
          <a:bodyPr/>
          <a:lstStyle/>
          <a:p>
            <a:r>
              <a:rPr lang="en-US" sz="3600" dirty="0">
                <a:effectLst>
                  <a:outerShdw blurRad="38100" dist="38100" dir="2700000" algn="tl">
                    <a:srgbClr val="000000">
                      <a:alpha val="43137"/>
                    </a:srgbClr>
                  </a:outerShdw>
                </a:effectLst>
              </a:rPr>
              <a:t>The Focus of Today’s Presentation</a:t>
            </a:r>
          </a:p>
        </p:txBody>
      </p:sp>
      <p:sp>
        <p:nvSpPr>
          <p:cNvPr id="3" name="Content Placeholder 2">
            <a:extLst>
              <a:ext uri="{FF2B5EF4-FFF2-40B4-BE49-F238E27FC236}">
                <a16:creationId xmlns:a16="http://schemas.microsoft.com/office/drawing/2014/main" id="{BB17876D-1841-85AC-0758-9F514EA1B12C}"/>
              </a:ext>
            </a:extLst>
          </p:cNvPr>
          <p:cNvSpPr>
            <a:spLocks noGrp="1"/>
          </p:cNvSpPr>
          <p:nvPr>
            <p:ph idx="1"/>
          </p:nvPr>
        </p:nvSpPr>
        <p:spPr>
          <a:xfrm>
            <a:off x="228600" y="1676400"/>
            <a:ext cx="8435976" cy="4968875"/>
          </a:xfrm>
        </p:spPr>
        <p:txBody>
          <a:bodyPr/>
          <a:lstStyle/>
          <a:p>
            <a:r>
              <a:rPr lang="en-US" sz="3200" b="1" dirty="0">
                <a:solidFill>
                  <a:schemeClr val="tx2"/>
                </a:solidFill>
              </a:rPr>
              <a:t>I would like to focus on input factors that influence Ranch Breakeven</a:t>
            </a:r>
          </a:p>
          <a:p>
            <a:r>
              <a:rPr lang="en-US" sz="3200" b="1" dirty="0">
                <a:solidFill>
                  <a:schemeClr val="tx2"/>
                </a:solidFill>
              </a:rPr>
              <a:t>I will concentrate on Nutrition since ~65% of input costs have been attributed to forage</a:t>
            </a:r>
          </a:p>
          <a:p>
            <a:r>
              <a:rPr lang="en-US" sz="3200" b="1" dirty="0">
                <a:solidFill>
                  <a:schemeClr val="tx2"/>
                </a:solidFill>
              </a:rPr>
              <a:t>I will discuss on how mineral supplementation influences breakeven through improved body condition/immunity</a:t>
            </a:r>
          </a:p>
        </p:txBody>
      </p:sp>
    </p:spTree>
    <p:extLst>
      <p:ext uri="{BB962C8B-B14F-4D97-AF65-F5344CB8AC3E}">
        <p14:creationId xmlns:p14="http://schemas.microsoft.com/office/powerpoint/2010/main" val="4021322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4000" b="1" dirty="0">
                <a:latin typeface="+mn-lt"/>
              </a:rPr>
              <a:t> First: What are Ranching Expectations? </a:t>
            </a:r>
          </a:p>
        </p:txBody>
      </p:sp>
      <p:sp>
        <p:nvSpPr>
          <p:cNvPr id="5" name="Content Placeholder 4"/>
          <p:cNvSpPr>
            <a:spLocks noGrp="1"/>
          </p:cNvSpPr>
          <p:nvPr>
            <p:ph sz="half" idx="1"/>
          </p:nvPr>
        </p:nvSpPr>
        <p:spPr>
          <a:xfrm>
            <a:off x="457200" y="2343150"/>
            <a:ext cx="4457819" cy="4240212"/>
          </a:xfrm>
        </p:spPr>
        <p:txBody>
          <a:bodyPr>
            <a:normAutofit/>
          </a:bodyPr>
          <a:lstStyle/>
          <a:p>
            <a:pPr>
              <a:lnSpc>
                <a:spcPct val="120000"/>
              </a:lnSpc>
            </a:pPr>
            <a:r>
              <a:rPr lang="en-US" sz="2800" b="1" dirty="0"/>
              <a:t>Calve in BCS 5-6</a:t>
            </a:r>
          </a:p>
          <a:p>
            <a:pPr>
              <a:lnSpc>
                <a:spcPct val="120000"/>
              </a:lnSpc>
            </a:pPr>
            <a:r>
              <a:rPr lang="en-US" sz="2800" b="1" dirty="0"/>
              <a:t>Good Colostrum</a:t>
            </a:r>
          </a:p>
          <a:p>
            <a:pPr>
              <a:lnSpc>
                <a:spcPct val="120000"/>
              </a:lnSpc>
            </a:pPr>
            <a:r>
              <a:rPr lang="en-US" sz="2800" b="1" dirty="0"/>
              <a:t>Good Calf Immunity</a:t>
            </a:r>
          </a:p>
          <a:p>
            <a:pPr>
              <a:lnSpc>
                <a:spcPct val="120000"/>
              </a:lnSpc>
            </a:pPr>
            <a:r>
              <a:rPr lang="en-US" sz="2800" b="1" dirty="0"/>
              <a:t>More Live Calves</a:t>
            </a:r>
          </a:p>
          <a:p>
            <a:pPr>
              <a:lnSpc>
                <a:spcPct val="120000"/>
              </a:lnSpc>
            </a:pPr>
            <a:r>
              <a:rPr lang="en-US" sz="2800" b="1" dirty="0"/>
              <a:t>More Milk &amp; Calf Gain</a:t>
            </a:r>
          </a:p>
          <a:p>
            <a:pPr>
              <a:lnSpc>
                <a:spcPct val="120000"/>
              </a:lnSpc>
            </a:pPr>
            <a:r>
              <a:rPr lang="en-US" sz="2800" b="1" dirty="0"/>
              <a:t>Early Rebreeding</a:t>
            </a:r>
          </a:p>
        </p:txBody>
      </p:sp>
      <p:sp>
        <p:nvSpPr>
          <p:cNvPr id="6" name="Content Placeholder 5"/>
          <p:cNvSpPr>
            <a:spLocks noGrp="1"/>
          </p:cNvSpPr>
          <p:nvPr>
            <p:ph sz="half" idx="2"/>
          </p:nvPr>
        </p:nvSpPr>
        <p:spPr>
          <a:xfrm>
            <a:off x="4990458" y="2388436"/>
            <a:ext cx="4001142" cy="3707564"/>
          </a:xfrm>
        </p:spPr>
        <p:txBody>
          <a:bodyPr>
            <a:noAutofit/>
          </a:bodyPr>
          <a:lstStyle/>
          <a:p>
            <a:r>
              <a:rPr lang="en-US" sz="3200" b="1" dirty="0"/>
              <a:t>Check Hay Quality &amp; Feeding Rates</a:t>
            </a:r>
          </a:p>
          <a:p>
            <a:r>
              <a:rPr lang="en-US" sz="3200" b="1" dirty="0"/>
              <a:t>Allow for Cold Stress</a:t>
            </a:r>
          </a:p>
          <a:p>
            <a:r>
              <a:rPr lang="en-US" sz="3200" b="1" dirty="0"/>
              <a:t>Supplement Minerals </a:t>
            </a:r>
          </a:p>
          <a:p>
            <a:r>
              <a:rPr lang="en-US" sz="3200" b="1" dirty="0"/>
              <a:t>Supplement Protein when diet &lt;10%</a:t>
            </a:r>
          </a:p>
        </p:txBody>
      </p:sp>
      <p:sp>
        <p:nvSpPr>
          <p:cNvPr id="2" name="TextBox 1">
            <a:extLst>
              <a:ext uri="{FF2B5EF4-FFF2-40B4-BE49-F238E27FC236}">
                <a16:creationId xmlns:a16="http://schemas.microsoft.com/office/drawing/2014/main" id="{B51CFF18-B832-8710-056E-47E1EBA80B0A}"/>
              </a:ext>
            </a:extLst>
          </p:cNvPr>
          <p:cNvSpPr txBox="1"/>
          <p:nvPr/>
        </p:nvSpPr>
        <p:spPr>
          <a:xfrm>
            <a:off x="1066800" y="1716521"/>
            <a:ext cx="2971800" cy="646331"/>
          </a:xfrm>
          <a:prstGeom prst="rect">
            <a:avLst/>
          </a:prstGeom>
          <a:noFill/>
        </p:spPr>
        <p:txBody>
          <a:bodyPr wrap="square" rtlCol="0">
            <a:spAutoFit/>
          </a:bodyPr>
          <a:lstStyle/>
          <a:p>
            <a:r>
              <a:rPr lang="en-US" sz="3600" b="1" u="sng" dirty="0">
                <a:latin typeface="Arial" panose="020B0604020202020204" pitchFamily="34" charset="0"/>
                <a:cs typeface="Arial" panose="020B0604020202020204" pitchFamily="34" charset="0"/>
              </a:rPr>
              <a:t>Cows</a:t>
            </a:r>
          </a:p>
        </p:txBody>
      </p:sp>
      <p:sp>
        <p:nvSpPr>
          <p:cNvPr id="3" name="TextBox 2">
            <a:extLst>
              <a:ext uri="{FF2B5EF4-FFF2-40B4-BE49-F238E27FC236}">
                <a16:creationId xmlns:a16="http://schemas.microsoft.com/office/drawing/2014/main" id="{0F1DF7CB-71B1-A194-CE90-F686A524990B}"/>
              </a:ext>
            </a:extLst>
          </p:cNvPr>
          <p:cNvSpPr txBox="1"/>
          <p:nvPr/>
        </p:nvSpPr>
        <p:spPr>
          <a:xfrm>
            <a:off x="5458929" y="1786736"/>
            <a:ext cx="3810000" cy="584775"/>
          </a:xfrm>
          <a:prstGeom prst="rect">
            <a:avLst/>
          </a:prstGeom>
          <a:noFill/>
        </p:spPr>
        <p:txBody>
          <a:bodyPr wrap="square" rtlCol="0">
            <a:spAutoFit/>
          </a:bodyPr>
          <a:lstStyle/>
          <a:p>
            <a:r>
              <a:rPr lang="en-US" sz="3200" b="1" u="sng" dirty="0">
                <a:latin typeface="Arial" panose="020B0604020202020204" pitchFamily="34" charset="0"/>
                <a:cs typeface="Arial" panose="020B0604020202020204" pitchFamily="34" charset="0"/>
              </a:rPr>
              <a:t>Rancher</a:t>
            </a:r>
          </a:p>
        </p:txBody>
      </p:sp>
    </p:spTree>
    <p:extLst>
      <p:ext uri="{BB962C8B-B14F-4D97-AF65-F5344CB8AC3E}">
        <p14:creationId xmlns:p14="http://schemas.microsoft.com/office/powerpoint/2010/main" val="205861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dissolv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heme/_rels/theme9.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Animated_tab_slides_over_five_heade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Animated_tab_slides_over_five_heade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_template">
  <a:themeElements>
    <a:clrScheme name="template 2">
      <a:dk1>
        <a:srgbClr val="4D4D4D"/>
      </a:dk1>
      <a:lt1>
        <a:srgbClr val="FFFFFF"/>
      </a:lt1>
      <a:dk2>
        <a:srgbClr val="000000"/>
      </a:dk2>
      <a:lt2>
        <a:srgbClr val="544E4D"/>
      </a:lt2>
      <a:accent1>
        <a:srgbClr val="DB8F36"/>
      </a:accent1>
      <a:accent2>
        <a:srgbClr val="6A5448"/>
      </a:accent2>
      <a:accent3>
        <a:srgbClr val="FFFFFF"/>
      </a:accent3>
      <a:accent4>
        <a:srgbClr val="404040"/>
      </a:accent4>
      <a:accent5>
        <a:srgbClr val="EAC6AE"/>
      </a:accent5>
      <a:accent6>
        <a:srgbClr val="5F4B40"/>
      </a:accent6>
      <a:hlink>
        <a:srgbClr val="979797"/>
      </a:hlink>
      <a:folHlink>
        <a:srgbClr val="EAEAEA"/>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mplate 1">
        <a:dk1>
          <a:srgbClr val="4D4D4D"/>
        </a:dk1>
        <a:lt1>
          <a:srgbClr val="FFFFFF"/>
        </a:lt1>
        <a:dk2>
          <a:srgbClr val="000000"/>
        </a:dk2>
        <a:lt2>
          <a:srgbClr val="333333"/>
        </a:lt2>
        <a:accent1>
          <a:srgbClr val="AEAEAE"/>
        </a:accent1>
        <a:accent2>
          <a:srgbClr val="434343"/>
        </a:accent2>
        <a:accent3>
          <a:srgbClr val="FFFFFF"/>
        </a:accent3>
        <a:accent4>
          <a:srgbClr val="404040"/>
        </a:accent4>
        <a:accent5>
          <a:srgbClr val="D3D3D3"/>
        </a:accent5>
        <a:accent6>
          <a:srgbClr val="3C3C3C"/>
        </a:accent6>
        <a:hlink>
          <a:srgbClr val="979797"/>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000000"/>
        </a:dk2>
        <a:lt2>
          <a:srgbClr val="544E4D"/>
        </a:lt2>
        <a:accent1>
          <a:srgbClr val="DB8F36"/>
        </a:accent1>
        <a:accent2>
          <a:srgbClr val="6A5448"/>
        </a:accent2>
        <a:accent3>
          <a:srgbClr val="FFFFFF"/>
        </a:accent3>
        <a:accent4>
          <a:srgbClr val="404040"/>
        </a:accent4>
        <a:accent5>
          <a:srgbClr val="EAC6AE"/>
        </a:accent5>
        <a:accent6>
          <a:srgbClr val="5F4B40"/>
        </a:accent6>
        <a:hlink>
          <a:srgbClr val="979797"/>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pur and rope">
  <a:themeElements>
    <a:clrScheme name="template 2">
      <a:dk1>
        <a:srgbClr val="4D4D4D"/>
      </a:dk1>
      <a:lt1>
        <a:srgbClr val="FFFFFF"/>
      </a:lt1>
      <a:dk2>
        <a:srgbClr val="000000"/>
      </a:dk2>
      <a:lt2>
        <a:srgbClr val="544E4D"/>
      </a:lt2>
      <a:accent1>
        <a:srgbClr val="DB8F36"/>
      </a:accent1>
      <a:accent2>
        <a:srgbClr val="6A5448"/>
      </a:accent2>
      <a:accent3>
        <a:srgbClr val="FFFFFF"/>
      </a:accent3>
      <a:accent4>
        <a:srgbClr val="404040"/>
      </a:accent4>
      <a:accent5>
        <a:srgbClr val="EAC6AE"/>
      </a:accent5>
      <a:accent6>
        <a:srgbClr val="5F4B40"/>
      </a:accent6>
      <a:hlink>
        <a:srgbClr val="979797"/>
      </a:hlink>
      <a:folHlink>
        <a:srgbClr val="EAEAEA"/>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mplate 1">
        <a:dk1>
          <a:srgbClr val="4D4D4D"/>
        </a:dk1>
        <a:lt1>
          <a:srgbClr val="FFFFFF"/>
        </a:lt1>
        <a:dk2>
          <a:srgbClr val="000000"/>
        </a:dk2>
        <a:lt2>
          <a:srgbClr val="333333"/>
        </a:lt2>
        <a:accent1>
          <a:srgbClr val="AEAEAE"/>
        </a:accent1>
        <a:accent2>
          <a:srgbClr val="434343"/>
        </a:accent2>
        <a:accent3>
          <a:srgbClr val="FFFFFF"/>
        </a:accent3>
        <a:accent4>
          <a:srgbClr val="404040"/>
        </a:accent4>
        <a:accent5>
          <a:srgbClr val="D3D3D3"/>
        </a:accent5>
        <a:accent6>
          <a:srgbClr val="3C3C3C"/>
        </a:accent6>
        <a:hlink>
          <a:srgbClr val="979797"/>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000000"/>
        </a:dk2>
        <a:lt2>
          <a:srgbClr val="544E4D"/>
        </a:lt2>
        <a:accent1>
          <a:srgbClr val="DB8F36"/>
        </a:accent1>
        <a:accent2>
          <a:srgbClr val="6A5448"/>
        </a:accent2>
        <a:accent3>
          <a:srgbClr val="FFFFFF"/>
        </a:accent3>
        <a:accent4>
          <a:srgbClr val="404040"/>
        </a:accent4>
        <a:accent5>
          <a:srgbClr val="EAC6AE"/>
        </a:accent5>
        <a:accent6>
          <a:srgbClr val="5F4B40"/>
        </a:accent6>
        <a:hlink>
          <a:srgbClr val="979797"/>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a:themeElements>
    <a:clrScheme name="">
      <a:dk1>
        <a:srgbClr val="003399"/>
      </a:dk1>
      <a:lt1>
        <a:srgbClr val="FFFFFF"/>
      </a:lt1>
      <a:dk2>
        <a:srgbClr val="000099"/>
      </a:dk2>
      <a:lt2>
        <a:srgbClr val="FFFF00"/>
      </a:lt2>
      <a:accent1>
        <a:srgbClr val="FF9900"/>
      </a:accent1>
      <a:accent2>
        <a:srgbClr val="00FFFF"/>
      </a:accent2>
      <a:accent3>
        <a:srgbClr val="AAAACA"/>
      </a:accent3>
      <a:accent4>
        <a:srgbClr val="DADADA"/>
      </a:accent4>
      <a:accent5>
        <a:srgbClr val="FFCAAA"/>
      </a:accent5>
      <a:accent6>
        <a:srgbClr val="00E7E7"/>
      </a:accent6>
      <a:hlink>
        <a:srgbClr val="FF0000"/>
      </a:hlink>
      <a:folHlink>
        <a:srgbClr val="969696"/>
      </a:folHlink>
    </a:clrScheme>
    <a:fontScheme name="Blan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sng"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resentation5">
  <a:themeElements>
    <a:clrScheme name="template 2">
      <a:dk1>
        <a:srgbClr val="4D4D4D"/>
      </a:dk1>
      <a:lt1>
        <a:srgbClr val="FFFFFF"/>
      </a:lt1>
      <a:dk2>
        <a:srgbClr val="000000"/>
      </a:dk2>
      <a:lt2>
        <a:srgbClr val="544E4D"/>
      </a:lt2>
      <a:accent1>
        <a:srgbClr val="DB8F36"/>
      </a:accent1>
      <a:accent2>
        <a:srgbClr val="6A5448"/>
      </a:accent2>
      <a:accent3>
        <a:srgbClr val="FFFFFF"/>
      </a:accent3>
      <a:accent4>
        <a:srgbClr val="404040"/>
      </a:accent4>
      <a:accent5>
        <a:srgbClr val="EAC6AE"/>
      </a:accent5>
      <a:accent6>
        <a:srgbClr val="5F4B40"/>
      </a:accent6>
      <a:hlink>
        <a:srgbClr val="979797"/>
      </a:hlink>
      <a:folHlink>
        <a:srgbClr val="EAEAEA"/>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mplate 1">
        <a:dk1>
          <a:srgbClr val="4D4D4D"/>
        </a:dk1>
        <a:lt1>
          <a:srgbClr val="FFFFFF"/>
        </a:lt1>
        <a:dk2>
          <a:srgbClr val="000000"/>
        </a:dk2>
        <a:lt2>
          <a:srgbClr val="333333"/>
        </a:lt2>
        <a:accent1>
          <a:srgbClr val="AEAEAE"/>
        </a:accent1>
        <a:accent2>
          <a:srgbClr val="434343"/>
        </a:accent2>
        <a:accent3>
          <a:srgbClr val="FFFFFF"/>
        </a:accent3>
        <a:accent4>
          <a:srgbClr val="404040"/>
        </a:accent4>
        <a:accent5>
          <a:srgbClr val="D3D3D3"/>
        </a:accent5>
        <a:accent6>
          <a:srgbClr val="3C3C3C"/>
        </a:accent6>
        <a:hlink>
          <a:srgbClr val="979797"/>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000000"/>
        </a:dk2>
        <a:lt2>
          <a:srgbClr val="544E4D"/>
        </a:lt2>
        <a:accent1>
          <a:srgbClr val="DB8F36"/>
        </a:accent1>
        <a:accent2>
          <a:srgbClr val="6A5448"/>
        </a:accent2>
        <a:accent3>
          <a:srgbClr val="FFFFFF"/>
        </a:accent3>
        <a:accent4>
          <a:srgbClr val="404040"/>
        </a:accent4>
        <a:accent5>
          <a:srgbClr val="EAC6AE"/>
        </a:accent5>
        <a:accent6>
          <a:srgbClr val="5F4B40"/>
        </a:accent6>
        <a:hlink>
          <a:srgbClr val="979797"/>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pur and rope">
  <a:themeElements>
    <a:clrScheme name="template 2">
      <a:dk1>
        <a:srgbClr val="4D4D4D"/>
      </a:dk1>
      <a:lt1>
        <a:srgbClr val="FFFFFF"/>
      </a:lt1>
      <a:dk2>
        <a:srgbClr val="000000"/>
      </a:dk2>
      <a:lt2>
        <a:srgbClr val="544E4D"/>
      </a:lt2>
      <a:accent1>
        <a:srgbClr val="DB8F36"/>
      </a:accent1>
      <a:accent2>
        <a:srgbClr val="6A5448"/>
      </a:accent2>
      <a:accent3>
        <a:srgbClr val="FFFFFF"/>
      </a:accent3>
      <a:accent4>
        <a:srgbClr val="404040"/>
      </a:accent4>
      <a:accent5>
        <a:srgbClr val="EAC6AE"/>
      </a:accent5>
      <a:accent6>
        <a:srgbClr val="5F4B40"/>
      </a:accent6>
      <a:hlink>
        <a:srgbClr val="979797"/>
      </a:hlink>
      <a:folHlink>
        <a:srgbClr val="EAEAEA"/>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mplate 1">
        <a:dk1>
          <a:srgbClr val="4D4D4D"/>
        </a:dk1>
        <a:lt1>
          <a:srgbClr val="FFFFFF"/>
        </a:lt1>
        <a:dk2>
          <a:srgbClr val="000000"/>
        </a:dk2>
        <a:lt2>
          <a:srgbClr val="333333"/>
        </a:lt2>
        <a:accent1>
          <a:srgbClr val="AEAEAE"/>
        </a:accent1>
        <a:accent2>
          <a:srgbClr val="434343"/>
        </a:accent2>
        <a:accent3>
          <a:srgbClr val="FFFFFF"/>
        </a:accent3>
        <a:accent4>
          <a:srgbClr val="404040"/>
        </a:accent4>
        <a:accent5>
          <a:srgbClr val="D3D3D3"/>
        </a:accent5>
        <a:accent6>
          <a:srgbClr val="3C3C3C"/>
        </a:accent6>
        <a:hlink>
          <a:srgbClr val="979797"/>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000000"/>
        </a:dk2>
        <a:lt2>
          <a:srgbClr val="544E4D"/>
        </a:lt2>
        <a:accent1>
          <a:srgbClr val="DB8F36"/>
        </a:accent1>
        <a:accent2>
          <a:srgbClr val="6A5448"/>
        </a:accent2>
        <a:accent3>
          <a:srgbClr val="FFFFFF"/>
        </a:accent3>
        <a:accent4>
          <a:srgbClr val="404040"/>
        </a:accent4>
        <a:accent5>
          <a:srgbClr val="EAC6AE"/>
        </a:accent5>
        <a:accent6>
          <a:srgbClr val="5F4B40"/>
        </a:accent6>
        <a:hlink>
          <a:srgbClr val="979797"/>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owboy hat and rope">
  <a:themeElements>
    <a:clrScheme name="template 5">
      <a:dk1>
        <a:srgbClr val="4D4D4D"/>
      </a:dk1>
      <a:lt1>
        <a:srgbClr val="FFFFFF"/>
      </a:lt1>
      <a:dk2>
        <a:srgbClr val="000000"/>
      </a:dk2>
      <a:lt2>
        <a:srgbClr val="663300"/>
      </a:lt2>
      <a:accent1>
        <a:srgbClr val="FF9966"/>
      </a:accent1>
      <a:accent2>
        <a:srgbClr val="800000"/>
      </a:accent2>
      <a:accent3>
        <a:srgbClr val="FFFFFF"/>
      </a:accent3>
      <a:accent4>
        <a:srgbClr val="404040"/>
      </a:accent4>
      <a:accent5>
        <a:srgbClr val="FFCAB8"/>
      </a:accent5>
      <a:accent6>
        <a:srgbClr val="730000"/>
      </a:accent6>
      <a:hlink>
        <a:srgbClr val="FFCC66"/>
      </a:hlink>
      <a:folHlink>
        <a:srgbClr val="EAEAEA"/>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mplate 1">
        <a:dk1>
          <a:srgbClr val="111111"/>
        </a:dk1>
        <a:lt1>
          <a:srgbClr val="FFFFFF"/>
        </a:lt1>
        <a:dk2>
          <a:srgbClr val="000000"/>
        </a:dk2>
        <a:lt2>
          <a:srgbClr val="800000"/>
        </a:lt2>
        <a:accent1>
          <a:srgbClr val="CC0000"/>
        </a:accent1>
        <a:accent2>
          <a:srgbClr val="FFFF99"/>
        </a:accent2>
        <a:accent3>
          <a:srgbClr val="FFFFFF"/>
        </a:accent3>
        <a:accent4>
          <a:srgbClr val="0D0D0D"/>
        </a:accent4>
        <a:accent5>
          <a:srgbClr val="E2AAAA"/>
        </a:accent5>
        <a:accent6>
          <a:srgbClr val="E7E78A"/>
        </a:accent6>
        <a:hlink>
          <a:srgbClr val="B2B2B2"/>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111111"/>
        </a:dk1>
        <a:lt1>
          <a:srgbClr val="FFFFFF"/>
        </a:lt1>
        <a:dk2>
          <a:srgbClr val="000000"/>
        </a:dk2>
        <a:lt2>
          <a:srgbClr val="993300"/>
        </a:lt2>
        <a:accent1>
          <a:srgbClr val="FFCC66"/>
        </a:accent1>
        <a:accent2>
          <a:srgbClr val="FF6600"/>
        </a:accent2>
        <a:accent3>
          <a:srgbClr val="FFFFFF"/>
        </a:accent3>
        <a:accent4>
          <a:srgbClr val="0D0D0D"/>
        </a:accent4>
        <a:accent5>
          <a:srgbClr val="FFE2B8"/>
        </a:accent5>
        <a:accent6>
          <a:srgbClr val="E75C00"/>
        </a:accent6>
        <a:hlink>
          <a:srgbClr val="FF9933"/>
        </a:hlink>
        <a:folHlink>
          <a:srgbClr val="EAEAEA"/>
        </a:folHlink>
      </a:clrScheme>
      <a:clrMap bg1="lt1" tx1="dk1" bg2="lt2" tx2="dk2" accent1="accent1" accent2="accent2" accent3="accent3" accent4="accent4" accent5="accent5" accent6="accent6" hlink="hlink" folHlink="folHlink"/>
    </a:extraClrScheme>
    <a:extraClrScheme>
      <a:clrScheme name="template 3">
        <a:dk1>
          <a:srgbClr val="111111"/>
        </a:dk1>
        <a:lt1>
          <a:srgbClr val="FFFFFF"/>
        </a:lt1>
        <a:dk2>
          <a:srgbClr val="000000"/>
        </a:dk2>
        <a:lt2>
          <a:srgbClr val="996633"/>
        </a:lt2>
        <a:accent1>
          <a:srgbClr val="FFCC66"/>
        </a:accent1>
        <a:accent2>
          <a:srgbClr val="800000"/>
        </a:accent2>
        <a:accent3>
          <a:srgbClr val="FFFFFF"/>
        </a:accent3>
        <a:accent4>
          <a:srgbClr val="0D0D0D"/>
        </a:accent4>
        <a:accent5>
          <a:srgbClr val="FFE2B8"/>
        </a:accent5>
        <a:accent6>
          <a:srgbClr val="730000"/>
        </a:accent6>
        <a:hlink>
          <a:srgbClr val="FF9933"/>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111111"/>
        </a:dk1>
        <a:lt1>
          <a:srgbClr val="FFFFFF"/>
        </a:lt1>
        <a:dk2>
          <a:srgbClr val="000000"/>
        </a:dk2>
        <a:lt2>
          <a:srgbClr val="663300"/>
        </a:lt2>
        <a:accent1>
          <a:srgbClr val="FF9966"/>
        </a:accent1>
        <a:accent2>
          <a:srgbClr val="800000"/>
        </a:accent2>
        <a:accent3>
          <a:srgbClr val="FFFFFF"/>
        </a:accent3>
        <a:accent4>
          <a:srgbClr val="0D0D0D"/>
        </a:accent4>
        <a:accent5>
          <a:srgbClr val="FFCAB8"/>
        </a:accent5>
        <a:accent6>
          <a:srgbClr val="730000"/>
        </a:accent6>
        <a:hlink>
          <a:srgbClr val="FFCC66"/>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000000"/>
        </a:dk2>
        <a:lt2>
          <a:srgbClr val="663300"/>
        </a:lt2>
        <a:accent1>
          <a:srgbClr val="FF9966"/>
        </a:accent1>
        <a:accent2>
          <a:srgbClr val="800000"/>
        </a:accent2>
        <a:accent3>
          <a:srgbClr val="FFFFFF"/>
        </a:accent3>
        <a:accent4>
          <a:srgbClr val="404040"/>
        </a:accent4>
        <a:accent5>
          <a:srgbClr val="FFCAB8"/>
        </a:accent5>
        <a:accent6>
          <a:srgbClr val="730000"/>
        </a:accent6>
        <a:hlink>
          <a:srgbClr val="FFCC66"/>
        </a:hlink>
        <a:folHlink>
          <a:srgbClr val="EAEAEA"/>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000000"/>
        </a:dk2>
        <a:lt2>
          <a:srgbClr val="402D26"/>
        </a:lt2>
        <a:accent1>
          <a:srgbClr val="C4B198"/>
        </a:accent1>
        <a:accent2>
          <a:srgbClr val="5C3F2A"/>
        </a:accent2>
        <a:accent3>
          <a:srgbClr val="FFFFFF"/>
        </a:accent3>
        <a:accent4>
          <a:srgbClr val="404040"/>
        </a:accent4>
        <a:accent5>
          <a:srgbClr val="DED5CA"/>
        </a:accent5>
        <a:accent6>
          <a:srgbClr val="533825"/>
        </a:accent6>
        <a:hlink>
          <a:srgbClr val="AC9482"/>
        </a:hlink>
        <a:folHlink>
          <a:srgbClr val="EAEAEA"/>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000000"/>
        </a:dk2>
        <a:lt2>
          <a:srgbClr val="663300"/>
        </a:lt2>
        <a:accent1>
          <a:srgbClr val="C4B198"/>
        </a:accent1>
        <a:accent2>
          <a:srgbClr val="5C3F2A"/>
        </a:accent2>
        <a:accent3>
          <a:srgbClr val="FFFFFF"/>
        </a:accent3>
        <a:accent4>
          <a:srgbClr val="404040"/>
        </a:accent4>
        <a:accent5>
          <a:srgbClr val="DED5CA"/>
        </a:accent5>
        <a:accent6>
          <a:srgbClr val="533825"/>
        </a:accent6>
        <a:hlink>
          <a:srgbClr val="AC948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emplate">
  <a:themeElements>
    <a:clrScheme name="template 2">
      <a:dk1>
        <a:srgbClr val="4D4D4D"/>
      </a:dk1>
      <a:lt1>
        <a:srgbClr val="FFFFFF"/>
      </a:lt1>
      <a:dk2>
        <a:srgbClr val="000000"/>
      </a:dk2>
      <a:lt2>
        <a:srgbClr val="544E4D"/>
      </a:lt2>
      <a:accent1>
        <a:srgbClr val="DB8F36"/>
      </a:accent1>
      <a:accent2>
        <a:srgbClr val="6A5448"/>
      </a:accent2>
      <a:accent3>
        <a:srgbClr val="FFFFFF"/>
      </a:accent3>
      <a:accent4>
        <a:srgbClr val="404040"/>
      </a:accent4>
      <a:accent5>
        <a:srgbClr val="EAC6AE"/>
      </a:accent5>
      <a:accent6>
        <a:srgbClr val="5F4B40"/>
      </a:accent6>
      <a:hlink>
        <a:srgbClr val="979797"/>
      </a:hlink>
      <a:folHlink>
        <a:srgbClr val="EAEAEA"/>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mplate 1">
        <a:dk1>
          <a:srgbClr val="4D4D4D"/>
        </a:dk1>
        <a:lt1>
          <a:srgbClr val="FFFFFF"/>
        </a:lt1>
        <a:dk2>
          <a:srgbClr val="000000"/>
        </a:dk2>
        <a:lt2>
          <a:srgbClr val="333333"/>
        </a:lt2>
        <a:accent1>
          <a:srgbClr val="AEAEAE"/>
        </a:accent1>
        <a:accent2>
          <a:srgbClr val="434343"/>
        </a:accent2>
        <a:accent3>
          <a:srgbClr val="FFFFFF"/>
        </a:accent3>
        <a:accent4>
          <a:srgbClr val="404040"/>
        </a:accent4>
        <a:accent5>
          <a:srgbClr val="D3D3D3"/>
        </a:accent5>
        <a:accent6>
          <a:srgbClr val="3C3C3C"/>
        </a:accent6>
        <a:hlink>
          <a:srgbClr val="979797"/>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000000"/>
        </a:dk2>
        <a:lt2>
          <a:srgbClr val="544E4D"/>
        </a:lt2>
        <a:accent1>
          <a:srgbClr val="DB8F36"/>
        </a:accent1>
        <a:accent2>
          <a:srgbClr val="6A5448"/>
        </a:accent2>
        <a:accent3>
          <a:srgbClr val="FFFFFF"/>
        </a:accent3>
        <a:accent4>
          <a:srgbClr val="404040"/>
        </a:accent4>
        <a:accent5>
          <a:srgbClr val="EAC6AE"/>
        </a:accent5>
        <a:accent6>
          <a:srgbClr val="5F4B40"/>
        </a:accent6>
        <a:hlink>
          <a:srgbClr val="979797"/>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Override1.xml><?xml version="1.0" encoding="utf-8"?>
<a:themeOverride xmlns:a="http://schemas.openxmlformats.org/drawingml/2006/main">
  <a:clrScheme name="template 2">
    <a:dk1>
      <a:srgbClr val="4D4D4D"/>
    </a:dk1>
    <a:lt1>
      <a:srgbClr val="FFFFFF"/>
    </a:lt1>
    <a:dk2>
      <a:srgbClr val="000000"/>
    </a:dk2>
    <a:lt2>
      <a:srgbClr val="544E4D"/>
    </a:lt2>
    <a:accent1>
      <a:srgbClr val="DB8F36"/>
    </a:accent1>
    <a:accent2>
      <a:srgbClr val="6A5448"/>
    </a:accent2>
    <a:accent3>
      <a:srgbClr val="FFFFFF"/>
    </a:accent3>
    <a:accent4>
      <a:srgbClr val="404040"/>
    </a:accent4>
    <a:accent5>
      <a:srgbClr val="EAC6AE"/>
    </a:accent5>
    <a:accent6>
      <a:srgbClr val="5F4B40"/>
    </a:accent6>
    <a:hlink>
      <a:srgbClr val="979797"/>
    </a:hlink>
    <a:folHlink>
      <a:srgbClr val="EAEAEA"/>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3614</TotalTime>
  <Words>2731</Words>
  <Application>Microsoft Office PowerPoint</Application>
  <PresentationFormat>On-screen Show (4:3)</PresentationFormat>
  <Paragraphs>528</Paragraphs>
  <Slides>65</Slides>
  <Notes>16</Notes>
  <HiddenSlides>1</HiddenSlides>
  <MMClips>0</MMClips>
  <ScaleCrop>false</ScaleCrop>
  <HeadingPairs>
    <vt:vector size="8" baseType="variant">
      <vt:variant>
        <vt:lpstr>Fonts Used</vt:lpstr>
      </vt:variant>
      <vt:variant>
        <vt:i4>19</vt:i4>
      </vt:variant>
      <vt:variant>
        <vt:lpstr>Theme</vt:lpstr>
      </vt:variant>
      <vt:variant>
        <vt:i4>14</vt:i4>
      </vt:variant>
      <vt:variant>
        <vt:lpstr>Embedded OLE Servers</vt:lpstr>
      </vt:variant>
      <vt:variant>
        <vt:i4>2</vt:i4>
      </vt:variant>
      <vt:variant>
        <vt:lpstr>Slide Titles</vt:lpstr>
      </vt:variant>
      <vt:variant>
        <vt:i4>65</vt:i4>
      </vt:variant>
    </vt:vector>
  </HeadingPairs>
  <TitlesOfParts>
    <vt:vector size="100" baseType="lpstr">
      <vt:lpstr>ＭＳ Ｐゴシック</vt:lpstr>
      <vt:lpstr>Arial</vt:lpstr>
      <vt:lpstr>Arial Black</vt:lpstr>
      <vt:lpstr>Arial Bold</vt:lpstr>
      <vt:lpstr>Arial Narrow</vt:lpstr>
      <vt:lpstr>Calibri</vt:lpstr>
      <vt:lpstr>Calibri Light</vt:lpstr>
      <vt:lpstr>Corbel</vt:lpstr>
      <vt:lpstr>Courier New</vt:lpstr>
      <vt:lpstr>MyriadPro-BlackSemiCn</vt:lpstr>
      <vt:lpstr>MyriadPro-SemiboldSemiCn</vt:lpstr>
      <vt:lpstr>Tahoma</vt:lpstr>
      <vt:lpstr>Tempus Sans ITC</vt:lpstr>
      <vt:lpstr>Times New Roman</vt:lpstr>
      <vt:lpstr>Tw Cen MT</vt:lpstr>
      <vt:lpstr>Verdana</vt:lpstr>
      <vt:lpstr>Wingdings</vt:lpstr>
      <vt:lpstr>Wingdings 2</vt:lpstr>
      <vt:lpstr>Wingdings 3</vt:lpstr>
      <vt:lpstr>Office Theme</vt:lpstr>
      <vt:lpstr>Spur and rope</vt:lpstr>
      <vt:lpstr>Blank</vt:lpstr>
      <vt:lpstr>Presentation5</vt:lpstr>
      <vt:lpstr>1_Spur and rope</vt:lpstr>
      <vt:lpstr>Cowboy hat and rope</vt:lpstr>
      <vt:lpstr>1_template</vt:lpstr>
      <vt:lpstr>3_Office Theme</vt:lpstr>
      <vt:lpstr>2_Module</vt:lpstr>
      <vt:lpstr>4_Office Theme</vt:lpstr>
      <vt:lpstr>Animated_tab_slides_over_five_headers</vt:lpstr>
      <vt:lpstr>6_Office Theme</vt:lpstr>
      <vt:lpstr>1_Animated_tab_slides_over_five_headers</vt:lpstr>
      <vt:lpstr>2_template</vt:lpstr>
      <vt:lpstr>Worksheet</vt:lpstr>
      <vt:lpstr>Chart</vt:lpstr>
      <vt:lpstr>PowerPoint Presentation</vt:lpstr>
      <vt:lpstr>PowerPoint Presentation</vt:lpstr>
      <vt:lpstr>Before I Start: Lessons Learned from Pop as a Kid  (Catron County)</vt:lpstr>
      <vt:lpstr>Today’s Student In Animal Science</vt:lpstr>
      <vt:lpstr>PowerPoint Presentation</vt:lpstr>
      <vt:lpstr>PowerPoint Presentation</vt:lpstr>
      <vt:lpstr>PowerPoint Presentation</vt:lpstr>
      <vt:lpstr>The Focus of Today’s Presentation</vt:lpstr>
      <vt:lpstr> First: What are Ranching Expectations? </vt:lpstr>
      <vt:lpstr>What are Rancher’s Priorities? </vt:lpstr>
      <vt:lpstr>Is your ranch profitable?  Breakeven</vt:lpstr>
      <vt:lpstr>An example of a breakeven</vt:lpstr>
      <vt:lpstr>Nutrition of the Cowherd:  Basic Required Nutrients</vt:lpstr>
      <vt:lpstr>PowerPoint Presentation</vt:lpstr>
      <vt:lpstr>PowerPoint Presentation</vt:lpstr>
      <vt:lpstr>Interactions of Breed, Supplementation and Year on Productivity of Desert Range Cows (Bellido et al., 1981)</vt:lpstr>
      <vt:lpstr>How does drought influence mineral intake for a 1200 lb range cow? </vt:lpstr>
      <vt:lpstr>PowerPoint Presentation</vt:lpstr>
      <vt:lpstr>The Effects of  Calving Distribution on Income</vt:lpstr>
      <vt:lpstr>PowerPoint Presentation</vt:lpstr>
      <vt:lpstr>PowerPoint Presentation</vt:lpstr>
      <vt:lpstr>Minerals affect the following-</vt:lpstr>
      <vt:lpstr>PowerPoint Presentation</vt:lpstr>
      <vt:lpstr>Phosphorus deficiency</vt:lpstr>
      <vt:lpstr>PowerPoint Presentation</vt:lpstr>
      <vt:lpstr>Changes in P content of Native Range</vt:lpstr>
      <vt:lpstr>Examples of research which led us to supplement phosphorus to beef cattle:</vt:lpstr>
      <vt:lpstr>PowerPoint Presentation</vt:lpstr>
      <vt:lpstr>The trace minerals most likely to be deficient for grazing animals  include:</vt:lpstr>
      <vt:lpstr>PowerPoint Presentation</vt:lpstr>
      <vt:lpstr>PowerPoint Presentation</vt:lpstr>
      <vt:lpstr> How does Trace Mineral Status Affect the Beef Cow?</vt:lpstr>
      <vt:lpstr>PowerPoint Presentation</vt:lpstr>
      <vt:lpstr>PowerPoint Presentation</vt:lpstr>
      <vt:lpstr>PowerPoint Presentation</vt:lpstr>
      <vt:lpstr>PowerPoint Presentation</vt:lpstr>
      <vt:lpstr>Hair discoloration is a potential sign of copper deficiency.</vt:lpstr>
      <vt:lpstr>PowerPoint Presentation</vt:lpstr>
      <vt:lpstr>Side note:Selenium Toxicity in Horses and Cattle</vt:lpstr>
      <vt:lpstr>How are trace minerals provided to cattle?</vt:lpstr>
      <vt:lpstr>PowerPoint Presentation</vt:lpstr>
      <vt:lpstr>PowerPoint Presentation</vt:lpstr>
      <vt:lpstr>Injectable Trace Minerals</vt:lpstr>
      <vt:lpstr>Multimin® 90 provides zinc, manganese, copper and selenium in a readily available injectable. </vt:lpstr>
      <vt:lpstr>PowerPoint Presentation</vt:lpstr>
      <vt:lpstr>How fast are supplemental trace minerals delivered to the liver?</vt:lpstr>
      <vt:lpstr>PowerPoint Presentation</vt:lpstr>
      <vt:lpstr>Injectable trace minerals (Multimin)</vt:lpstr>
      <vt:lpstr>PowerPoint Presentation</vt:lpstr>
      <vt:lpstr>PowerPoint Presentation</vt:lpstr>
      <vt:lpstr>Kansas State University showed 12% more cows calved in the first 20 days of the calving season than noninjected cows</vt:lpstr>
      <vt:lpstr>Effect of Multimin on Pregnancy Rates</vt:lpstr>
      <vt:lpstr>PowerPoint Presentation</vt:lpstr>
      <vt:lpstr>One University study showed improved bull fertility after use of injectable trace minerals. </vt:lpstr>
      <vt:lpstr>PowerPoint Presentation</vt:lpstr>
      <vt:lpstr>PowerPoint Presentation</vt:lpstr>
      <vt:lpstr>PowerPoint Presentation</vt:lpstr>
      <vt:lpstr>PowerPoint Presentation</vt:lpstr>
      <vt:lpstr>PowerPoint Presentation</vt:lpstr>
      <vt:lpstr>PowerPoint Presentation</vt:lpstr>
      <vt:lpstr>When Do We Recommend the Use of an Injectable Trace Mineral?</vt:lpstr>
      <vt:lpstr>PowerPoint Presentation</vt:lpstr>
      <vt:lpstr>PowerPoint Presentation</vt:lpstr>
      <vt:lpstr>Vaccination programs work better if there is a good loose mineral program.  An injectable trace mineral has been shown to improve morbidity rates, pregnancy rates and total income when given at strategic times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Paterson</dc:creator>
  <cp:lastModifiedBy>john paterson</cp:lastModifiedBy>
  <cp:revision>92</cp:revision>
  <dcterms:created xsi:type="dcterms:W3CDTF">2014-03-25T18:20:16Z</dcterms:created>
  <dcterms:modified xsi:type="dcterms:W3CDTF">2024-12-02T17:37:01Z</dcterms:modified>
</cp:coreProperties>
</file>